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8" r:id="rId3"/>
    <p:sldId id="344" r:id="rId4"/>
    <p:sldId id="302" r:id="rId5"/>
    <p:sldId id="304" r:id="rId6"/>
    <p:sldId id="331" r:id="rId7"/>
    <p:sldId id="330" r:id="rId8"/>
    <p:sldId id="299" r:id="rId9"/>
    <p:sldId id="300" r:id="rId10"/>
    <p:sldId id="301" r:id="rId11"/>
    <p:sldId id="309" r:id="rId12"/>
    <p:sldId id="297" r:id="rId13"/>
    <p:sldId id="324" r:id="rId14"/>
    <p:sldId id="315" r:id="rId15"/>
    <p:sldId id="317" r:id="rId16"/>
    <p:sldId id="311" r:id="rId17"/>
    <p:sldId id="326" r:id="rId18"/>
    <p:sldId id="322" r:id="rId19"/>
    <p:sldId id="329" r:id="rId20"/>
    <p:sldId id="345" r:id="rId21"/>
    <p:sldId id="259" r:id="rId22"/>
    <p:sldId id="295" r:id="rId23"/>
    <p:sldId id="262" r:id="rId24"/>
    <p:sldId id="268" r:id="rId25"/>
    <p:sldId id="346" r:id="rId26"/>
    <p:sldId id="308" r:id="rId27"/>
    <p:sldId id="296" r:id="rId28"/>
    <p:sldId id="281" r:id="rId29"/>
    <p:sldId id="294" r:id="rId30"/>
    <p:sldId id="267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BCE0F2"/>
    <a:srgbClr val="A7D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D7499-900B-4D98-A28F-CDBDA33751AE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FD72-B7EA-420B-8F1E-9E11DF788E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27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0AF929-D987-4B27-9022-E9FE61125AB8}" type="slidenum">
              <a:rPr lang="pl-PL" altLang="pl-PL"/>
              <a:pPr eaLnBrk="1" hangingPunct="1"/>
              <a:t>6</a:t>
            </a:fld>
            <a:endParaRPr lang="pl-PL" alt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5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01012-2EA0-48C0-9AEE-5FBF9BA19AA3}" type="slidenum">
              <a:rPr lang="pl-PL" altLang="en-US" smtClean="0"/>
              <a:pPr>
                <a:spcBef>
                  <a:spcPct val="0"/>
                </a:spcBef>
              </a:pPr>
              <a:t>12</a:t>
            </a:fld>
            <a:endParaRPr lang="pl-PL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17150-6EEB-4121-936B-71303EF623D6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183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1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7AD95-1908-4A22-B297-1C148B3CB6ED}" type="slidenum">
              <a:rPr lang="en-GB" altLang="pl-PL"/>
              <a:pPr/>
              <a:t>28</a:t>
            </a:fld>
            <a:endParaRPr lang="en-GB" altLang="pl-PL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The measurements where U* was below 0.1 m*s-1 were excluded from the analysis.</a:t>
            </a:r>
          </a:p>
          <a:p>
            <a:r>
              <a:rPr lang="pl-PL" altLang="pl-PL"/>
              <a:t>Yearly data set was divided into monthly periods.</a:t>
            </a:r>
          </a:p>
          <a:p>
            <a:r>
              <a:rPr lang="pl-PL" altLang="pl-PL"/>
              <a:t>Then diurnal and nocturnal data were distinguished using Rg as a criterion. When Rg &gt;5 Wm-2  then data was treated as diurnal and Rg&lt;5 Wm-2 was nighttime indicator.</a:t>
            </a:r>
          </a:p>
          <a:p>
            <a:r>
              <a:rPr lang="pl-PL" altLang="pl-PL"/>
              <a:t>The logaritmic fuctions were developed for diurnal Fc versus Rg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7566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3D12A-12A3-476B-AA0C-97C621D00107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04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77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4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50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9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93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50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6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6530-828E-47DA-9169-82CD05C0C700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4F66-2108-41D3-AB02-6AC76B3210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41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11" Type="http://schemas.openxmlformats.org/officeDocument/2006/relationships/image" Target="../media/image23.gif"/><Relationship Id="rId5" Type="http://schemas.openxmlformats.org/officeDocument/2006/relationships/hyperlink" Target="http://www.nitroeurope.eu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41499-E78C-4AED-9E43-D560E1377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Masa i energia w środowisku w kontekście zmiany klimatu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E70731-4486-4913-BB58-9B37245FF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48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Bogdan Chojnicki</a:t>
            </a:r>
          </a:p>
          <a:p>
            <a:r>
              <a:rPr lang="pl-PL" dirty="0"/>
              <a:t>Pracownia Bioklimatologii</a:t>
            </a:r>
          </a:p>
          <a:p>
            <a:r>
              <a:rPr lang="pl-PL" dirty="0"/>
              <a:t>Katedra Ekologii i Ochrony Środowiska </a:t>
            </a:r>
          </a:p>
          <a:p>
            <a:r>
              <a:rPr lang="pl-PL" dirty="0"/>
              <a:t>Uniwersytet Przyrodniczy w Poznaniu</a:t>
            </a:r>
          </a:p>
        </p:txBody>
      </p:sp>
    </p:spTree>
    <p:extLst>
      <p:ext uri="{BB962C8B-B14F-4D97-AF65-F5344CB8AC3E}">
        <p14:creationId xmlns:p14="http://schemas.microsoft.com/office/powerpoint/2010/main" val="104176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0251" r="1318" b="4764"/>
          <a:stretch/>
        </p:blipFill>
        <p:spPr>
          <a:xfrm>
            <a:off x="1641613" y="1777387"/>
            <a:ext cx="9081074" cy="4887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36193F-90AC-41D9-917F-606764D76353}"/>
              </a:ext>
            </a:extLst>
          </p:cNvPr>
          <p:cNvSpPr txBox="1"/>
          <p:nvPr/>
        </p:nvSpPr>
        <p:spPr>
          <a:xfrm>
            <a:off x="1827007" y="997874"/>
            <a:ext cx="426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</a:t>
            </a:r>
            <a:r>
              <a:rPr lang="pl-PL" sz="2400" baseline="-25000" dirty="0"/>
              <a:t>2</a:t>
            </a:r>
            <a:r>
              <a:rPr lang="pl-PL" sz="2400" dirty="0"/>
              <a:t>O </a:t>
            </a:r>
            <a:r>
              <a:rPr lang="en-US" sz="2400" dirty="0"/>
              <a:t>concentration </a:t>
            </a:r>
            <a:r>
              <a:rPr lang="pl-PL" sz="2400" dirty="0"/>
              <a:t>270-&gt;321 </a:t>
            </a:r>
            <a:r>
              <a:rPr lang="pl-PL" sz="2400" dirty="0" err="1"/>
              <a:t>ppb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7116643" y="997874"/>
            <a:ext cx="266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en-US" sz="2400" dirty="0" err="1"/>
              <a:t>Lifetime</a:t>
            </a:r>
            <a:r>
              <a:rPr lang="pl-PL" altLang="en-US" sz="2400" dirty="0"/>
              <a:t> : 121 </a:t>
            </a:r>
            <a:r>
              <a:rPr lang="pl-PL" altLang="en-US" sz="2400" dirty="0" err="1"/>
              <a:t>years</a:t>
            </a:r>
            <a:r>
              <a:rPr lang="pl-PL" altLang="en-US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5B049F-553D-44DC-B06C-9BE9A7ED2BEC}"/>
              </a:ext>
            </a:extLst>
          </p:cNvPr>
          <p:cNvSpPr txBox="1">
            <a:spLocks/>
          </p:cNvSpPr>
          <p:nvPr/>
        </p:nvSpPr>
        <p:spPr>
          <a:xfrm>
            <a:off x="2976555" y="192754"/>
            <a:ext cx="5785884" cy="679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Nitrous oxide</a:t>
            </a:r>
            <a:r>
              <a:rPr lang="pl-PL" b="1" dirty="0"/>
              <a:t> (GWP 265)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5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3150"/>
            <a:ext cx="10515600" cy="93577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9047" y="1376312"/>
            <a:ext cx="11217897" cy="4760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 atmosphere of Earth contains aerosols of various types and concentrations, including quantities of:</a:t>
            </a:r>
          </a:p>
          <a:p>
            <a:r>
              <a:rPr lang="en-US" b="1" i="1" dirty="0"/>
              <a:t>natural inorganic materials</a:t>
            </a:r>
            <a:r>
              <a:rPr lang="en-US" dirty="0"/>
              <a:t>: </a:t>
            </a:r>
            <a:r>
              <a:rPr lang="en-US" i="1" dirty="0"/>
              <a:t>fine dust, sea salt, or water droplets</a:t>
            </a:r>
          </a:p>
          <a:p>
            <a:r>
              <a:rPr lang="en-US" b="1" i="1" dirty="0"/>
              <a:t>natural organic materials</a:t>
            </a:r>
            <a:r>
              <a:rPr lang="en-US" dirty="0"/>
              <a:t>: </a:t>
            </a:r>
            <a:r>
              <a:rPr lang="en-US" i="1" dirty="0"/>
              <a:t>smoke, pollen, spores, or bacteria</a:t>
            </a:r>
          </a:p>
          <a:p>
            <a:r>
              <a:rPr lang="en-US" b="1" dirty="0"/>
              <a:t>anthropogenic products of combustion such as</a:t>
            </a:r>
            <a:r>
              <a:rPr lang="en-US" dirty="0"/>
              <a:t>: </a:t>
            </a:r>
            <a:r>
              <a:rPr lang="en-US" i="1" dirty="0"/>
              <a:t>smoke, ashes or du</a:t>
            </a:r>
            <a:r>
              <a:rPr lang="en-US" dirty="0"/>
              <a:t>sts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Aerosols can be found in urban ecosystems in various forms</a:t>
            </a:r>
            <a:r>
              <a:rPr lang="pl-PL" dirty="0"/>
              <a:t>:</a:t>
            </a:r>
            <a:endParaRPr lang="en-US" dirty="0"/>
          </a:p>
          <a:p>
            <a:r>
              <a:rPr lang="en-US" b="1" dirty="0"/>
              <a:t>Dust</a:t>
            </a:r>
          </a:p>
          <a:p>
            <a:r>
              <a:rPr lang="en-US" b="1" dirty="0"/>
              <a:t>Cigarette smoke</a:t>
            </a:r>
          </a:p>
          <a:p>
            <a:r>
              <a:rPr lang="en-US" b="1" dirty="0"/>
              <a:t>Mist from aerosol spray cans</a:t>
            </a:r>
          </a:p>
          <a:p>
            <a:r>
              <a:rPr lang="en-US" b="1" dirty="0"/>
              <a:t>Soot or fumes in car exhaust</a:t>
            </a:r>
          </a:p>
        </p:txBody>
      </p:sp>
    </p:spTree>
    <p:extLst>
      <p:ext uri="{BB962C8B-B14F-4D97-AF65-F5344CB8AC3E}">
        <p14:creationId xmlns:p14="http://schemas.microsoft.com/office/powerpoint/2010/main" val="273660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1674" y="1741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Aerosol’s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63" name="Picture 4" descr="fig-2-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9836" r="1926" b="30708"/>
          <a:stretch/>
        </p:blipFill>
        <p:spPr bwMode="auto">
          <a:xfrm>
            <a:off x="605149" y="1690688"/>
            <a:ext cx="10748651" cy="49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55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A77B7-B299-4274-9786-6FBE1543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29" y="191800"/>
            <a:ext cx="10515600" cy="1325563"/>
          </a:xfrm>
        </p:spPr>
        <p:txBody>
          <a:bodyPr/>
          <a:lstStyle/>
          <a:p>
            <a:r>
              <a:rPr lang="pl-PL" dirty="0" err="1"/>
              <a:t>Sulfate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4DB349B-50E6-4C03-BA9A-BEB768219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r="15919"/>
          <a:stretch/>
        </p:blipFill>
        <p:spPr>
          <a:xfrm>
            <a:off x="838200" y="1529743"/>
            <a:ext cx="3884802" cy="4963132"/>
          </a:xfr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7436236F-EACE-4E6F-9405-3B5528401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5" t="8942" r="51266" b="6809"/>
          <a:stretch/>
        </p:blipFill>
        <p:spPr>
          <a:xfrm>
            <a:off x="7180977" y="233588"/>
            <a:ext cx="4781724" cy="637077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BC8E9A-2862-4A05-BB20-BF9151DD0293}"/>
              </a:ext>
            </a:extLst>
          </p:cNvPr>
          <p:cNvSpPr/>
          <p:nvPr/>
        </p:nvSpPr>
        <p:spPr>
          <a:xfrm>
            <a:off x="7248088" y="3501571"/>
            <a:ext cx="4588778" cy="327171"/>
          </a:xfrm>
          <a:prstGeom prst="rect">
            <a:avLst/>
          </a:prstGeom>
          <a:solidFill>
            <a:srgbClr val="00FFFF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3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Black </a:t>
            </a:r>
            <a:r>
              <a:rPr lang="pl-PL" dirty="0" err="1"/>
              <a:t>carbon</a:t>
            </a:r>
            <a:r>
              <a:rPr lang="pl-PL" dirty="0"/>
              <a:t> on </a:t>
            </a:r>
            <a:r>
              <a:rPr lang="pl-PL" dirty="0" err="1"/>
              <a:t>snow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2" y="2063692"/>
            <a:ext cx="5483544" cy="3660266"/>
          </a:xfrm>
        </p:spPr>
      </p:pic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D9437D95-FBA9-44C7-96D3-47EAB0A7F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5" t="8942" r="51266" b="6809"/>
          <a:stretch/>
        </p:blipFill>
        <p:spPr>
          <a:xfrm>
            <a:off x="7180977" y="233588"/>
            <a:ext cx="4781724" cy="637077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19E519E-AD6B-44FF-9C5E-1B47AD7D1BF8}"/>
              </a:ext>
            </a:extLst>
          </p:cNvPr>
          <p:cNvSpPr/>
          <p:nvPr/>
        </p:nvSpPr>
        <p:spPr>
          <a:xfrm>
            <a:off x="6912529" y="3820352"/>
            <a:ext cx="4941115" cy="327171"/>
          </a:xfrm>
          <a:prstGeom prst="rect">
            <a:avLst/>
          </a:prstGeom>
          <a:solidFill>
            <a:srgbClr val="00FFFF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B49A2-2850-4D70-BFC4-5DA94F92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Contrails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DC9F6B3-0C3A-4D69-83E8-AADB65EC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26678" r="43893"/>
          <a:stretch/>
        </p:blipFill>
        <p:spPr>
          <a:xfrm>
            <a:off x="4009938" y="568354"/>
            <a:ext cx="2737909" cy="2860646"/>
          </a:xfr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8D1D43D-96A1-4767-8021-DF34223BB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5" t="8942" r="51266" b="6809"/>
          <a:stretch/>
        </p:blipFill>
        <p:spPr>
          <a:xfrm>
            <a:off x="7180977" y="233588"/>
            <a:ext cx="4781724" cy="63707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210F949-D1D5-4F8D-A8FA-F6E2A441C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b="27584"/>
          <a:stretch/>
        </p:blipFill>
        <p:spPr>
          <a:xfrm>
            <a:off x="703470" y="3632229"/>
            <a:ext cx="5392530" cy="286064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676A056-93BD-415B-B40D-8A72C26504CC}"/>
              </a:ext>
            </a:extLst>
          </p:cNvPr>
          <p:cNvSpPr/>
          <p:nvPr/>
        </p:nvSpPr>
        <p:spPr>
          <a:xfrm>
            <a:off x="7390701" y="5134062"/>
            <a:ext cx="4488110" cy="327171"/>
          </a:xfrm>
          <a:prstGeom prst="rect">
            <a:avLst/>
          </a:prstGeom>
          <a:solidFill>
            <a:srgbClr val="00FFFF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3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 descr="fig-2-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4800"/>
          <a:stretch/>
        </p:blipFill>
        <p:spPr bwMode="auto">
          <a:xfrm>
            <a:off x="4377258" y="469783"/>
            <a:ext cx="7740650" cy="61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A8E9D9C7-9EC9-46CA-BD73-99FD9963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52" y="356737"/>
            <a:ext cx="3603267" cy="66538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0000"/>
                </a:solidFill>
                <a:latin typeface="Frutiger LT Pro 47 Light Cn"/>
              </a:rPr>
              <a:t>Land 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use</a:t>
            </a:r>
            <a:endParaRPr lang="pl-P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C852-6C03-4C23-8762-E160B47600A0}"/>
              </a:ext>
            </a:extLst>
          </p:cNvPr>
          <p:cNvSpPr txBox="1">
            <a:spLocks noChangeArrowheads="1"/>
          </p:cNvSpPr>
          <p:nvPr/>
        </p:nvSpPr>
        <p:spPr>
          <a:xfrm>
            <a:off x="74092" y="1208015"/>
            <a:ext cx="4211273" cy="381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l-PL" altLang="pl-PL" sz="2000" b="1" dirty="0"/>
              <a:t>1750</a:t>
            </a:r>
            <a:r>
              <a:rPr lang="pl-PL" altLang="pl-PL" sz="2000" dirty="0"/>
              <a:t> </a:t>
            </a:r>
          </a:p>
          <a:p>
            <a:pPr algn="ctr">
              <a:buFontTx/>
              <a:buNone/>
            </a:pPr>
            <a:r>
              <a:rPr lang="pl-PL" altLang="pl-PL" sz="2000" dirty="0"/>
              <a:t>7.9 – 9.2 </a:t>
            </a:r>
            <a:r>
              <a:rPr lang="en-US" altLang="pl-PL" sz="2000" dirty="0"/>
              <a:t>millions</a:t>
            </a:r>
            <a:r>
              <a:rPr lang="pl-PL" altLang="pl-PL" sz="2000" dirty="0"/>
              <a:t> km</a:t>
            </a:r>
            <a:r>
              <a:rPr lang="pl-PL" altLang="pl-PL" sz="2000" baseline="30000" dirty="0"/>
              <a:t>2</a:t>
            </a:r>
          </a:p>
          <a:p>
            <a:pPr algn="ctr">
              <a:buFontTx/>
              <a:buNone/>
            </a:pPr>
            <a:r>
              <a:rPr lang="pl-PL" altLang="pl-PL" sz="2000" baseline="30000" dirty="0"/>
              <a:t>↓</a:t>
            </a:r>
          </a:p>
          <a:p>
            <a:pPr algn="ctr">
              <a:buFontTx/>
              <a:buNone/>
            </a:pPr>
            <a:r>
              <a:rPr lang="pl-PL" altLang="pl-PL" sz="2000" b="1" dirty="0"/>
              <a:t>1990</a:t>
            </a:r>
            <a:r>
              <a:rPr lang="pl-PL" altLang="pl-PL" sz="2000" dirty="0"/>
              <a:t> </a:t>
            </a:r>
          </a:p>
          <a:p>
            <a:pPr algn="ctr">
              <a:buFontTx/>
              <a:buNone/>
            </a:pPr>
            <a:r>
              <a:rPr lang="pl-PL" altLang="pl-PL" sz="2000" dirty="0"/>
              <a:t>45.7 – 51.3 </a:t>
            </a:r>
            <a:r>
              <a:rPr lang="en-US" altLang="pl-PL" sz="2000" dirty="0"/>
              <a:t>millions</a:t>
            </a:r>
            <a:r>
              <a:rPr lang="pl-PL" altLang="pl-PL" sz="2000" dirty="0"/>
              <a:t> km</a:t>
            </a:r>
            <a:r>
              <a:rPr lang="pl-PL" altLang="pl-PL" sz="2000" baseline="30000" dirty="0"/>
              <a:t>2</a:t>
            </a:r>
          </a:p>
          <a:p>
            <a:pPr algn="ctr">
              <a:buFontTx/>
              <a:buNone/>
            </a:pPr>
            <a:r>
              <a:rPr lang="pl-PL" altLang="pl-PL" sz="2000" dirty="0"/>
              <a:t>(35-39% of </a:t>
            </a:r>
            <a:r>
              <a:rPr lang="en-US" altLang="pl-PL" sz="2000" dirty="0"/>
              <a:t>terrestrial</a:t>
            </a:r>
            <a:r>
              <a:rPr lang="pl-PL" altLang="pl-PL" sz="2000" dirty="0"/>
              <a:t> </a:t>
            </a:r>
            <a:r>
              <a:rPr lang="en-US" altLang="pl-PL" sz="2000" dirty="0"/>
              <a:t>surface</a:t>
            </a:r>
            <a:r>
              <a:rPr lang="pl-PL" altLang="pl-PL" sz="2000" dirty="0"/>
              <a:t>)</a:t>
            </a:r>
          </a:p>
          <a:p>
            <a:pPr algn="ctr">
              <a:buFontTx/>
              <a:buNone/>
            </a:pPr>
            <a:endParaRPr lang="pl-PL" altLang="pl-PL" sz="2000" dirty="0"/>
          </a:p>
          <a:p>
            <a:pPr algn="ctr">
              <a:buFontTx/>
              <a:buNone/>
            </a:pPr>
            <a:r>
              <a:rPr lang="pl-PL" altLang="pl-PL" sz="2000" dirty="0" err="1"/>
              <a:t>Forest</a:t>
            </a:r>
            <a:r>
              <a:rPr lang="pl-PL" altLang="pl-PL" sz="2000" dirty="0"/>
              <a:t> </a:t>
            </a:r>
            <a:r>
              <a:rPr lang="pl-PL" altLang="pl-PL" sz="2000" dirty="0" err="1"/>
              <a:t>area</a:t>
            </a:r>
            <a:r>
              <a:rPr lang="pl-PL" altLang="pl-PL" sz="2000" dirty="0"/>
              <a:t> </a:t>
            </a:r>
            <a:r>
              <a:rPr lang="pl-PL" altLang="pl-PL" sz="2000" dirty="0" err="1"/>
              <a:t>reduced</a:t>
            </a:r>
            <a:r>
              <a:rPr lang="pl-PL" altLang="pl-PL" sz="2000" dirty="0"/>
              <a:t> by 11%) </a:t>
            </a:r>
          </a:p>
          <a:p>
            <a:pPr algn="ctr">
              <a:buFontTx/>
              <a:buNone/>
            </a:pPr>
            <a:r>
              <a:rPr lang="pl-PL" altLang="pl-PL" sz="2000" dirty="0" err="1"/>
              <a:t>Biodiversity</a:t>
            </a:r>
            <a:r>
              <a:rPr lang="pl-PL" alt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03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A3DE5-0D8A-4D50-A7AD-24DF4262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365126"/>
            <a:ext cx="6719777" cy="66538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0000"/>
                </a:solidFill>
                <a:latin typeface="Frutiger LT Pro 47 Light Cn"/>
              </a:rPr>
              <a:t>Land 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use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701EFC4-C12A-4582-893D-69A74AD2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5" t="8942" r="51266" b="6809"/>
          <a:stretch/>
        </p:blipFill>
        <p:spPr>
          <a:xfrm>
            <a:off x="7515716" y="237987"/>
            <a:ext cx="4658850" cy="620706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1AB6A23-8245-41DD-9B9F-6EA9B33D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16" y="5322491"/>
            <a:ext cx="4601484" cy="323300"/>
          </a:xfrm>
          <a:prstGeom prst="rect">
            <a:avLst/>
          </a:prstGeom>
        </p:spPr>
      </p:pic>
      <p:pic>
        <p:nvPicPr>
          <p:cNvPr id="6" name="Picture 4" descr="typical albedos">
            <a:extLst>
              <a:ext uri="{FF2B5EF4-FFF2-40B4-BE49-F238E27FC236}">
                <a16:creationId xmlns:a16="http://schemas.microsoft.com/office/drawing/2014/main" id="{1DDE198D-0647-431B-AE54-A4523D1F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5115" r="7026" b="4739"/>
          <a:stretch/>
        </p:blipFill>
        <p:spPr bwMode="auto">
          <a:xfrm>
            <a:off x="74800" y="1785486"/>
            <a:ext cx="3482605" cy="43154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68AD159-6398-4DCA-AEF2-6DBD30A74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26" y="880844"/>
            <a:ext cx="3563981" cy="532931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55B580E-B128-421C-9171-525CC0E6839C}"/>
              </a:ext>
            </a:extLst>
          </p:cNvPr>
          <p:cNvSpPr/>
          <p:nvPr/>
        </p:nvSpPr>
        <p:spPr>
          <a:xfrm>
            <a:off x="1709892" y="5004196"/>
            <a:ext cx="1687119" cy="36832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44B0B22-5570-47D2-8DE2-1412420EF7D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397011" y="2759978"/>
            <a:ext cx="2374615" cy="242837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5D896C8-935D-4B23-96C5-B6C37521DE80}"/>
              </a:ext>
            </a:extLst>
          </p:cNvPr>
          <p:cNvSpPr/>
          <p:nvPr/>
        </p:nvSpPr>
        <p:spPr>
          <a:xfrm>
            <a:off x="1709892" y="3428999"/>
            <a:ext cx="1687119" cy="1575197"/>
          </a:xfrm>
          <a:prstGeom prst="rect">
            <a:avLst/>
          </a:prstGeom>
          <a:noFill/>
          <a:ln w="412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D8A8ADE-BD45-441B-AED6-5FDBBBD74FE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397011" y="3951215"/>
            <a:ext cx="703430" cy="265383"/>
          </a:xfrm>
          <a:prstGeom prst="straightConnector1">
            <a:avLst/>
          </a:prstGeom>
          <a:ln w="4762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54019-3119-4890-89C8-D50CF003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Solar </a:t>
            </a:r>
            <a:r>
              <a:rPr lang="pl-PL" dirty="0" err="1"/>
              <a:t>irradiance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10B80-5B7C-4200-B66B-8A9ABDD4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0" y="5891911"/>
            <a:ext cx="2433506" cy="327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(</a:t>
            </a:r>
            <a:r>
              <a:rPr lang="en-US" sz="1600" dirty="0"/>
              <a:t>Bhowmik &amp;</a:t>
            </a:r>
            <a:r>
              <a:rPr lang="pl-PL" sz="1600" dirty="0"/>
              <a:t> </a:t>
            </a:r>
            <a:r>
              <a:rPr lang="pl-PL" sz="1600" dirty="0" err="1"/>
              <a:t>Nandy</a:t>
            </a:r>
            <a:r>
              <a:rPr lang="pl-PL" sz="1600" dirty="0"/>
              <a:t> 2018)</a:t>
            </a:r>
            <a:endParaRPr lang="en-US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F7801F-ACA3-482A-9D00-69BD9D13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6" y="1753299"/>
            <a:ext cx="6211800" cy="4138612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88998EA-D0E6-47F6-BBAA-6281B1180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5" t="8942" r="51266" b="6809"/>
          <a:stretch/>
        </p:blipFill>
        <p:spPr>
          <a:xfrm>
            <a:off x="7180977" y="233588"/>
            <a:ext cx="4781724" cy="637077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6B22F29-3E20-451F-AF44-6A7483E5AD01}"/>
              </a:ext>
            </a:extLst>
          </p:cNvPr>
          <p:cNvSpPr/>
          <p:nvPr/>
        </p:nvSpPr>
        <p:spPr>
          <a:xfrm>
            <a:off x="7021586" y="5788403"/>
            <a:ext cx="4941115" cy="327171"/>
          </a:xfrm>
          <a:prstGeom prst="rect">
            <a:avLst/>
          </a:prstGeom>
          <a:solidFill>
            <a:srgbClr val="00FFFF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38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3FAA0-8E93-4B9A-96FC-954B54CC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70" y="516890"/>
            <a:ext cx="5785884" cy="1325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Frutiger LT Pro 47 Light Cn"/>
              </a:rPr>
              <a:t>R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adiative</a:t>
            </a:r>
            <a:r>
              <a:rPr lang="pl-PL" dirty="0">
                <a:solidFill>
                  <a:srgbClr val="000000"/>
                </a:solidFill>
                <a:latin typeface="Frutiger LT Pro 47 Light Cn"/>
              </a:rPr>
              <a:t> 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F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orcing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 for the period 1</a:t>
            </a:r>
            <a:r>
              <a:rPr lang="pl-PL" dirty="0">
                <a:solidFill>
                  <a:srgbClr val="000000"/>
                </a:solidFill>
                <a:latin typeface="Frutiger LT Pro 47 Light Cn"/>
              </a:rPr>
              <a:t>98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0–2011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98A21AD-97C0-4E26-A9D2-E62EDD26F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5" t="7785" r="50000" b="5267"/>
          <a:stretch/>
        </p:blipFill>
        <p:spPr>
          <a:xfrm>
            <a:off x="6862194" y="206163"/>
            <a:ext cx="4924337" cy="653839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7DF7F47-32EC-4A27-8492-2C4F00BAF109}"/>
              </a:ext>
            </a:extLst>
          </p:cNvPr>
          <p:cNvSpPr/>
          <p:nvPr/>
        </p:nvSpPr>
        <p:spPr>
          <a:xfrm>
            <a:off x="631970" y="5015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Frutiger LT Pro 47 Light Cn"/>
              </a:rPr>
              <a:t>Figure 8.20 | 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Bar chart for RF (hatched) and ERF (solid) for the period 1980–2011, where the total anthropogenic ERF are derived from Monte-Carlo simulations similar to Figure 8.16. Uncertainties (5 to 95% confidence range) are given for RF (dotted lines) and ERF (solid lines).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916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4" b="28189"/>
          <a:stretch/>
        </p:blipFill>
        <p:spPr>
          <a:xfrm>
            <a:off x="-70577" y="1227267"/>
            <a:ext cx="12262577" cy="566378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85853" y="2307679"/>
            <a:ext cx="19217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l-PL" dirty="0" err="1"/>
              <a:t>Matter</a:t>
            </a:r>
            <a:r>
              <a:rPr lang="pl-PL" dirty="0"/>
              <a:t> </a:t>
            </a:r>
            <a:r>
              <a:rPr lang="pl-PL" dirty="0" err="1"/>
              <a:t>circulation</a:t>
            </a:r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6867099" y="2746039"/>
            <a:ext cx="896608" cy="859127"/>
            <a:chOff x="9389329" y="2100184"/>
            <a:chExt cx="1527694" cy="1463831"/>
          </a:xfrm>
        </p:grpSpPr>
        <p:sp>
          <p:nvSpPr>
            <p:cNvPr id="149527" name="Oval 23"/>
            <p:cNvSpPr>
              <a:spLocks noChangeArrowheads="1"/>
            </p:cNvSpPr>
            <p:nvPr/>
          </p:nvSpPr>
          <p:spPr bwMode="auto">
            <a:xfrm>
              <a:off x="9389329" y="2100184"/>
              <a:ext cx="1527694" cy="1463831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9530" name="Line 26"/>
            <p:cNvSpPr>
              <a:spLocks noChangeShapeType="1"/>
            </p:cNvSpPr>
            <p:nvPr/>
          </p:nvSpPr>
          <p:spPr bwMode="auto">
            <a:xfrm flipH="1">
              <a:off x="9988370" y="2100184"/>
              <a:ext cx="250912" cy="10842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9389329" y="2748516"/>
              <a:ext cx="1" cy="276447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10901729" y="2747038"/>
              <a:ext cx="15294" cy="277925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10012423" y="3564014"/>
              <a:ext cx="292524" cy="1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Strzałka w prawo 4"/>
          <p:cNvSpPr/>
          <p:nvPr/>
        </p:nvSpPr>
        <p:spPr>
          <a:xfrm>
            <a:off x="2830664" y="3570136"/>
            <a:ext cx="3713729" cy="49298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Short-wave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radiation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energy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flux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8086413" y="3644068"/>
            <a:ext cx="3506588" cy="3798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Long-wave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flux</a:t>
            </a:r>
            <a:r>
              <a:rPr lang="pl-PL" dirty="0"/>
              <a:t> 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6658710" y="3555200"/>
            <a:ext cx="1313386" cy="556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Energy </a:t>
            </a:r>
            <a:r>
              <a:rPr lang="pl-PL" sz="1600" dirty="0" err="1">
                <a:solidFill>
                  <a:schemeClr val="tx1"/>
                </a:solidFill>
              </a:rPr>
              <a:t>flow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4C4BF25-715F-4200-B683-AC71A438EE40}"/>
              </a:ext>
            </a:extLst>
          </p:cNvPr>
          <p:cNvSpPr/>
          <p:nvPr/>
        </p:nvSpPr>
        <p:spPr>
          <a:xfrm>
            <a:off x="3037991" y="196613"/>
            <a:ext cx="6111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Earth-Atmosphere</a:t>
            </a:r>
            <a:r>
              <a:rPr lang="pl-PL" altLang="en-US" sz="4400" dirty="0"/>
              <a:t> system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00925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pl-PL" b="1" i="1"/>
              <a:t>UNITED NATIONS</a:t>
            </a:r>
          </a:p>
          <a:p>
            <a:r>
              <a:rPr lang="pl-PL" altLang="pl-PL" b="1" i="1"/>
              <a:t> CLIMATE CHANGE CONFERENCE</a:t>
            </a:r>
          </a:p>
          <a:p>
            <a:r>
              <a:rPr lang="pl-PL" altLang="pl-PL"/>
              <a:t>1-14th December 2008, Poznan, Poland</a:t>
            </a:r>
          </a:p>
        </p:txBody>
      </p:sp>
      <p:pic>
        <p:nvPicPr>
          <p:cNvPr id="81922" name="Picture 2" descr="tl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tlo1_n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7608888" y="4149726"/>
            <a:ext cx="1008062" cy="1655763"/>
          </a:xfrm>
          <a:prstGeom prst="upArrow">
            <a:avLst>
              <a:gd name="adj1" fmla="val 50000"/>
              <a:gd name="adj2" fmla="val 4106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-468313" y="4652963"/>
            <a:ext cx="287338" cy="576262"/>
          </a:xfrm>
          <a:prstGeom prst="moon">
            <a:avLst>
              <a:gd name="adj" fmla="val 7214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804862" y="4652964"/>
            <a:ext cx="719138" cy="719137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151313" y="3860800"/>
            <a:ext cx="1655762" cy="2160588"/>
          </a:xfrm>
          <a:prstGeom prst="downArrow">
            <a:avLst>
              <a:gd name="adj1" fmla="val 50000"/>
              <a:gd name="adj2" fmla="val 3262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>
          <a:xfrm>
            <a:off x="3071814" y="260350"/>
            <a:ext cx="6840537" cy="654050"/>
          </a:xfrm>
          <a:solidFill>
            <a:srgbClr val="990000">
              <a:alpha val="74001"/>
            </a:srgbClr>
          </a:solidFill>
          <a:ln/>
        </p:spPr>
        <p:txBody>
          <a:bodyPr>
            <a:normAutofit fontScale="90000"/>
          </a:bodyPr>
          <a:lstStyle/>
          <a:p>
            <a:r>
              <a:rPr lang="pl-PL" altLang="pl-PL"/>
              <a:t>CO</a:t>
            </a:r>
            <a:r>
              <a:rPr lang="pl-PL" altLang="pl-PL" baseline="-25000"/>
              <a:t>2</a:t>
            </a:r>
            <a:r>
              <a:rPr lang="pl-PL" altLang="pl-PL"/>
              <a:t> fluxes night/day</a:t>
            </a:r>
            <a:r>
              <a:rPr lang="en-CA" altLang="pl-PL"/>
              <a:t> </a:t>
            </a:r>
            <a:endParaRPr lang="en-GB" altLang="pl-PL"/>
          </a:p>
        </p:txBody>
      </p:sp>
      <p:pic>
        <p:nvPicPr>
          <p:cNvPr id="10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7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328E-7 C 0.03039 -0.06199 0.05955 -0.12399 0.09427 -0.17349 C 0.12882 -0.22276 0.16511 -0.26 0.20851 -0.29609 C 0.25157 -0.33241 0.31007 -0.36641 0.35382 -0.3907 C 0.39792 -0.41476 0.45365 -0.4328 0.4724 -0.4406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22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4 -0.44067 C 0.50486 -0.45247 0.53767 -0.46403 0.5875 -0.46797 C 0.63715 -0.4719 0.71198 -0.48023 0.77049 -0.46403 C 0.82899 -0.44784 0.88767 -0.4217 0.93889 -0.37012 C 0.98993 -0.3183 1.03733 -0.23202 1.07761 -0.15429 C 1.11788 -0.07657 1.1632 0.05482 1.18108 0.09692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48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0328E-7 C 0.02378 -0.0613 0.04722 -0.12214 0.0842 -0.17465 C 0.12066 -0.22716 0.17917 -0.27967 0.22239 -0.31529 C 0.2651 -0.35114 0.30278 -0.3678 0.34114 -0.38908 C 0.37951 -0.4099 0.41614 -0.42563 0.45278 -0.44067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-22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1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81925" grpId="0" animBg="1"/>
      <p:bldP spid="81925" grpId="1" animBg="1"/>
      <p:bldP spid="81926" grpId="0" animBg="1"/>
      <p:bldP spid="81927" grpId="0" animBg="1"/>
      <p:bldP spid="819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2484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pl-PL" altLang="en-US" sz="3200" dirty="0">
                <a:solidFill>
                  <a:srgbClr val="008000"/>
                </a:solidFill>
              </a:rPr>
              <a:t>Technika Kowariancji wirów</a:t>
            </a:r>
            <a:endParaRPr lang="en-GB" altLang="en-US" sz="1800" dirty="0">
              <a:solidFill>
                <a:srgbClr val="FF0000"/>
              </a:solidFill>
            </a:endParaRP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2295526" y="1203326"/>
            <a:ext cx="78216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14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>
                <a:solidFill>
                  <a:srgbClr val="008000"/>
                </a:solidFill>
                <a:latin typeface="Arial" panose="020B0604020202020204" pitchFamily="34" charset="0"/>
              </a:rPr>
              <a:t>Based on measurement of fluctuations of wind speed &amp; temperature, humidity or CO</a:t>
            </a:r>
            <a:r>
              <a:rPr lang="en-GB" altLang="en-US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GB" altLang="en-US">
                <a:solidFill>
                  <a:srgbClr val="008000"/>
                </a:solidFill>
                <a:latin typeface="Arial" panose="020B0604020202020204" pitchFamily="34" charset="0"/>
              </a:rPr>
              <a:t> concentration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>
                <a:solidFill>
                  <a:srgbClr val="008000"/>
                </a:solidFill>
                <a:latin typeface="Arial" panose="020B0604020202020204" pitchFamily="34" charset="0"/>
              </a:rPr>
              <a:t>Eddies are “carriers” of these entities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>
                <a:solidFill>
                  <a:srgbClr val="008000"/>
                </a:solidFill>
                <a:latin typeface="Arial" panose="020B0604020202020204" pitchFamily="34" charset="0"/>
              </a:rPr>
              <a:t>Vertical transport requires some correlation between the entity &amp; vertical velocity</a:t>
            </a:r>
          </a:p>
        </p:txBody>
      </p:sp>
      <p:grpSp>
        <p:nvGrpSpPr>
          <p:cNvPr id="354393" name="Group 89"/>
          <p:cNvGrpSpPr>
            <a:grpSpLocks/>
          </p:cNvGrpSpPr>
          <p:nvPr/>
        </p:nvGrpSpPr>
        <p:grpSpPr bwMode="auto">
          <a:xfrm>
            <a:off x="2779713" y="3670300"/>
            <a:ext cx="1887538" cy="1536700"/>
            <a:chOff x="791" y="2015"/>
            <a:chExt cx="1189" cy="968"/>
          </a:xfrm>
        </p:grpSpPr>
        <p:sp>
          <p:nvSpPr>
            <p:cNvPr id="354308" name="Text Box 4"/>
            <p:cNvSpPr txBox="1">
              <a:spLocks noChangeArrowheads="1"/>
            </p:cNvSpPr>
            <p:nvPr/>
          </p:nvSpPr>
          <p:spPr bwMode="auto">
            <a:xfrm>
              <a:off x="791" y="2015"/>
              <a:ext cx="1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solidFill>
                    <a:srgbClr val="0000FF"/>
                  </a:solidFill>
                </a:rPr>
                <a:t>Wind velocity</a:t>
              </a:r>
            </a:p>
          </p:txBody>
        </p:sp>
        <p:sp>
          <p:nvSpPr>
            <p:cNvPr id="354319" name="Line 15"/>
            <p:cNvSpPr>
              <a:spLocks noChangeShapeType="1"/>
            </p:cNvSpPr>
            <p:nvPr/>
          </p:nvSpPr>
          <p:spPr bwMode="auto">
            <a:xfrm rot="10735876" flipH="1" flipV="1">
              <a:off x="1284" y="2356"/>
              <a:ext cx="536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4329" name="Line 25"/>
            <p:cNvSpPr>
              <a:spLocks noChangeShapeType="1"/>
            </p:cNvSpPr>
            <p:nvPr/>
          </p:nvSpPr>
          <p:spPr bwMode="auto">
            <a:xfrm rot="10735876" flipH="1">
              <a:off x="1285" y="2512"/>
              <a:ext cx="48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4330" name="Line 26"/>
            <p:cNvSpPr>
              <a:spLocks noChangeShapeType="1"/>
            </p:cNvSpPr>
            <p:nvPr/>
          </p:nvSpPr>
          <p:spPr bwMode="auto">
            <a:xfrm rot="10735876" flipH="1">
              <a:off x="1285" y="2671"/>
              <a:ext cx="433" cy="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4331" name="Line 27"/>
            <p:cNvSpPr>
              <a:spLocks noChangeShapeType="1"/>
            </p:cNvSpPr>
            <p:nvPr/>
          </p:nvSpPr>
          <p:spPr bwMode="auto">
            <a:xfrm rot="10735876" flipH="1">
              <a:off x="1285" y="2825"/>
              <a:ext cx="338" cy="2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4332" name="Line 28"/>
            <p:cNvSpPr>
              <a:spLocks noChangeShapeType="1"/>
            </p:cNvSpPr>
            <p:nvPr/>
          </p:nvSpPr>
          <p:spPr bwMode="auto">
            <a:xfrm rot="10735876" flipH="1">
              <a:off x="1286" y="2979"/>
              <a:ext cx="192" cy="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6380163" y="4546601"/>
            <a:ext cx="2882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14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GB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Surface boundary layer</a:t>
            </a:r>
            <a:endParaRPr lang="en-GB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54336" name="Freeform 32"/>
          <p:cNvSpPr>
            <a:spLocks/>
          </p:cNvSpPr>
          <p:nvPr/>
        </p:nvSpPr>
        <p:spPr bwMode="auto">
          <a:xfrm>
            <a:off x="5667375" y="3602039"/>
            <a:ext cx="446088" cy="357187"/>
          </a:xfrm>
          <a:custGeom>
            <a:avLst/>
            <a:gdLst>
              <a:gd name="T0" fmla="*/ 81 w 281"/>
              <a:gd name="T1" fmla="*/ 217 h 225"/>
              <a:gd name="T2" fmla="*/ 4 w 281"/>
              <a:gd name="T3" fmla="*/ 131 h 225"/>
              <a:gd name="T4" fmla="*/ 55 w 281"/>
              <a:gd name="T5" fmla="*/ 28 h 225"/>
              <a:gd name="T6" fmla="*/ 124 w 281"/>
              <a:gd name="T7" fmla="*/ 3 h 225"/>
              <a:gd name="T8" fmla="*/ 210 w 281"/>
              <a:gd name="T9" fmla="*/ 11 h 225"/>
              <a:gd name="T10" fmla="*/ 253 w 281"/>
              <a:gd name="T11" fmla="*/ 63 h 225"/>
              <a:gd name="T12" fmla="*/ 278 w 281"/>
              <a:gd name="T13" fmla="*/ 140 h 225"/>
              <a:gd name="T14" fmla="*/ 235 w 281"/>
              <a:gd name="T1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" h="225">
                <a:moveTo>
                  <a:pt x="81" y="217"/>
                </a:moveTo>
                <a:cubicBezTo>
                  <a:pt x="44" y="190"/>
                  <a:pt x="8" y="163"/>
                  <a:pt x="4" y="131"/>
                </a:cubicBezTo>
                <a:cubicBezTo>
                  <a:pt x="0" y="99"/>
                  <a:pt x="35" y="49"/>
                  <a:pt x="55" y="28"/>
                </a:cubicBezTo>
                <a:cubicBezTo>
                  <a:pt x="75" y="7"/>
                  <a:pt x="98" y="6"/>
                  <a:pt x="124" y="3"/>
                </a:cubicBezTo>
                <a:cubicBezTo>
                  <a:pt x="150" y="0"/>
                  <a:pt x="189" y="1"/>
                  <a:pt x="210" y="11"/>
                </a:cubicBezTo>
                <a:cubicBezTo>
                  <a:pt x="231" y="21"/>
                  <a:pt x="242" y="41"/>
                  <a:pt x="253" y="63"/>
                </a:cubicBezTo>
                <a:cubicBezTo>
                  <a:pt x="264" y="85"/>
                  <a:pt x="281" y="113"/>
                  <a:pt x="278" y="140"/>
                </a:cubicBezTo>
                <a:cubicBezTo>
                  <a:pt x="275" y="167"/>
                  <a:pt x="239" y="217"/>
                  <a:pt x="235" y="225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pl-PL"/>
          </a:p>
        </p:txBody>
      </p:sp>
      <p:grpSp>
        <p:nvGrpSpPr>
          <p:cNvPr id="354392" name="Group 88"/>
          <p:cNvGrpSpPr>
            <a:grpSpLocks/>
          </p:cNvGrpSpPr>
          <p:nvPr/>
        </p:nvGrpSpPr>
        <p:grpSpPr bwMode="auto">
          <a:xfrm>
            <a:off x="4267200" y="4438650"/>
            <a:ext cx="2825750" cy="2147888"/>
            <a:chOff x="1728" y="2300"/>
            <a:chExt cx="2260" cy="1678"/>
          </a:xfrm>
        </p:grpSpPr>
        <p:pic>
          <p:nvPicPr>
            <p:cNvPr id="354309" name="Picture 5" descr="forest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E65"/>
                </a:clrFrom>
                <a:clrTo>
                  <a:srgbClr val="000E6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928"/>
              <a:ext cx="226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4390" name="Group 86"/>
            <p:cNvGrpSpPr>
              <a:grpSpLocks/>
            </p:cNvGrpSpPr>
            <p:nvPr/>
          </p:nvGrpSpPr>
          <p:grpSpPr bwMode="auto">
            <a:xfrm>
              <a:off x="2055" y="2766"/>
              <a:ext cx="99" cy="1026"/>
              <a:chOff x="2055" y="2766"/>
              <a:chExt cx="99" cy="1026"/>
            </a:xfrm>
          </p:grpSpPr>
          <p:sp>
            <p:nvSpPr>
              <p:cNvPr id="354322" name="Line 18"/>
              <p:cNvSpPr>
                <a:spLocks noChangeShapeType="1"/>
              </p:cNvSpPr>
              <p:nvPr/>
            </p:nvSpPr>
            <p:spPr bwMode="auto">
              <a:xfrm>
                <a:off x="2063" y="2778"/>
                <a:ext cx="1" cy="101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3" name="Line 19"/>
              <p:cNvSpPr>
                <a:spLocks noChangeShapeType="1"/>
              </p:cNvSpPr>
              <p:nvPr/>
            </p:nvSpPr>
            <p:spPr bwMode="auto">
              <a:xfrm flipH="1">
                <a:off x="2112" y="2766"/>
                <a:ext cx="11" cy="100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4" name="Line 20"/>
              <p:cNvSpPr>
                <a:spLocks noChangeShapeType="1"/>
              </p:cNvSpPr>
              <p:nvPr/>
            </p:nvSpPr>
            <p:spPr bwMode="auto">
              <a:xfrm rot="5421804" flipV="1">
                <a:off x="2103" y="3432"/>
                <a:ext cx="11" cy="9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5" name="Line 21"/>
              <p:cNvSpPr>
                <a:spLocks noChangeShapeType="1"/>
              </p:cNvSpPr>
              <p:nvPr/>
            </p:nvSpPr>
            <p:spPr bwMode="auto">
              <a:xfrm rot="5421804" flipV="1">
                <a:off x="2103" y="3144"/>
                <a:ext cx="11" cy="9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6" name="Line 22"/>
              <p:cNvSpPr>
                <a:spLocks noChangeShapeType="1"/>
              </p:cNvSpPr>
              <p:nvPr/>
            </p:nvSpPr>
            <p:spPr bwMode="auto">
              <a:xfrm rot="5421804" flipV="1">
                <a:off x="2103" y="2952"/>
                <a:ext cx="11" cy="9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7" name="Line 23"/>
              <p:cNvSpPr>
                <a:spLocks noChangeShapeType="1"/>
              </p:cNvSpPr>
              <p:nvPr/>
            </p:nvSpPr>
            <p:spPr bwMode="auto">
              <a:xfrm rot="5421804" flipV="1">
                <a:off x="2094" y="2856"/>
                <a:ext cx="11" cy="9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4328" name="Line 24"/>
              <p:cNvSpPr>
                <a:spLocks noChangeShapeType="1"/>
              </p:cNvSpPr>
              <p:nvPr/>
            </p:nvSpPr>
            <p:spPr bwMode="auto">
              <a:xfrm rot="5421804" flipV="1">
                <a:off x="2094" y="2760"/>
                <a:ext cx="11" cy="9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354391" name="Group 87"/>
            <p:cNvGrpSpPr>
              <a:grpSpLocks/>
            </p:cNvGrpSpPr>
            <p:nvPr/>
          </p:nvGrpSpPr>
          <p:grpSpPr bwMode="auto">
            <a:xfrm>
              <a:off x="2154" y="2300"/>
              <a:ext cx="1744" cy="912"/>
              <a:chOff x="2154" y="2300"/>
              <a:chExt cx="1744" cy="912"/>
            </a:xfrm>
          </p:grpSpPr>
          <p:grpSp>
            <p:nvGrpSpPr>
              <p:cNvPr id="354340" name="Group 36"/>
              <p:cNvGrpSpPr>
                <a:grpSpLocks/>
              </p:cNvGrpSpPr>
              <p:nvPr/>
            </p:nvGrpSpPr>
            <p:grpSpPr bwMode="auto">
              <a:xfrm rot="18907266" flipH="1">
                <a:off x="2573" y="2338"/>
                <a:ext cx="194" cy="187"/>
                <a:chOff x="2697" y="2380"/>
                <a:chExt cx="194" cy="187"/>
              </a:xfrm>
            </p:grpSpPr>
            <p:sp>
              <p:nvSpPr>
                <p:cNvPr id="354335" name="Freeform 31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39" name="Line 35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41" name="Group 37"/>
              <p:cNvGrpSpPr>
                <a:grpSpLocks/>
              </p:cNvGrpSpPr>
              <p:nvPr/>
            </p:nvGrpSpPr>
            <p:grpSpPr bwMode="auto">
              <a:xfrm>
                <a:off x="2379" y="2651"/>
                <a:ext cx="194" cy="187"/>
                <a:chOff x="2697" y="2380"/>
                <a:chExt cx="194" cy="187"/>
              </a:xfrm>
            </p:grpSpPr>
            <p:sp>
              <p:nvSpPr>
                <p:cNvPr id="354342" name="Freeform 38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43" name="Line 39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44" name="Group 40"/>
              <p:cNvGrpSpPr>
                <a:grpSpLocks/>
              </p:cNvGrpSpPr>
              <p:nvPr/>
            </p:nvGrpSpPr>
            <p:grpSpPr bwMode="auto">
              <a:xfrm rot="4049796">
                <a:off x="3193" y="2431"/>
                <a:ext cx="194" cy="187"/>
                <a:chOff x="2697" y="2380"/>
                <a:chExt cx="194" cy="187"/>
              </a:xfrm>
            </p:grpSpPr>
            <p:sp>
              <p:nvSpPr>
                <p:cNvPr id="354345" name="Freeform 41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46" name="Line 42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47" name="Group 43"/>
              <p:cNvGrpSpPr>
                <a:grpSpLocks/>
              </p:cNvGrpSpPr>
              <p:nvPr/>
            </p:nvGrpSpPr>
            <p:grpSpPr bwMode="auto">
              <a:xfrm>
                <a:off x="3704" y="2708"/>
                <a:ext cx="194" cy="187"/>
                <a:chOff x="2697" y="2380"/>
                <a:chExt cx="194" cy="187"/>
              </a:xfrm>
            </p:grpSpPr>
            <p:sp>
              <p:nvSpPr>
                <p:cNvPr id="354348" name="Freeform 44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49" name="Line 45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50" name="Group 46"/>
              <p:cNvGrpSpPr>
                <a:grpSpLocks/>
              </p:cNvGrpSpPr>
              <p:nvPr/>
            </p:nvGrpSpPr>
            <p:grpSpPr bwMode="auto">
              <a:xfrm flipH="1">
                <a:off x="2932" y="2372"/>
                <a:ext cx="194" cy="187"/>
                <a:chOff x="2697" y="2380"/>
                <a:chExt cx="194" cy="187"/>
              </a:xfrm>
            </p:grpSpPr>
            <p:sp>
              <p:nvSpPr>
                <p:cNvPr id="354351" name="Freeform 47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52" name="Line 48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53" name="Group 49"/>
              <p:cNvGrpSpPr>
                <a:grpSpLocks/>
              </p:cNvGrpSpPr>
              <p:nvPr/>
            </p:nvGrpSpPr>
            <p:grpSpPr bwMode="auto">
              <a:xfrm rot="5400000" flipH="1">
                <a:off x="2879" y="2711"/>
                <a:ext cx="175" cy="169"/>
                <a:chOff x="2697" y="2380"/>
                <a:chExt cx="194" cy="187"/>
              </a:xfrm>
            </p:grpSpPr>
            <p:sp>
              <p:nvSpPr>
                <p:cNvPr id="354354" name="Freeform 50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55" name="Line 51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56" name="Group 52"/>
              <p:cNvGrpSpPr>
                <a:grpSpLocks/>
              </p:cNvGrpSpPr>
              <p:nvPr/>
            </p:nvGrpSpPr>
            <p:grpSpPr bwMode="auto">
              <a:xfrm rot="4049796">
                <a:off x="3578" y="2303"/>
                <a:ext cx="194" cy="187"/>
                <a:chOff x="2697" y="2380"/>
                <a:chExt cx="194" cy="187"/>
              </a:xfrm>
            </p:grpSpPr>
            <p:sp>
              <p:nvSpPr>
                <p:cNvPr id="354357" name="Freeform 53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58" name="Line 54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59" name="Group 55"/>
              <p:cNvGrpSpPr>
                <a:grpSpLocks/>
              </p:cNvGrpSpPr>
              <p:nvPr/>
            </p:nvGrpSpPr>
            <p:grpSpPr bwMode="auto">
              <a:xfrm rot="4049796">
                <a:off x="3260" y="2705"/>
                <a:ext cx="194" cy="187"/>
                <a:chOff x="2697" y="2380"/>
                <a:chExt cx="194" cy="187"/>
              </a:xfrm>
            </p:grpSpPr>
            <p:sp>
              <p:nvSpPr>
                <p:cNvPr id="354360" name="Freeform 56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61" name="Line 57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62" name="Group 58"/>
              <p:cNvGrpSpPr>
                <a:grpSpLocks/>
              </p:cNvGrpSpPr>
              <p:nvPr/>
            </p:nvGrpSpPr>
            <p:grpSpPr bwMode="auto">
              <a:xfrm rot="4049796">
                <a:off x="2710" y="2894"/>
                <a:ext cx="40" cy="69"/>
                <a:chOff x="2697" y="2380"/>
                <a:chExt cx="194" cy="187"/>
              </a:xfrm>
            </p:grpSpPr>
            <p:sp>
              <p:nvSpPr>
                <p:cNvPr id="354363" name="Freeform 59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64" name="Line 60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65" name="Group 61"/>
              <p:cNvGrpSpPr>
                <a:grpSpLocks/>
              </p:cNvGrpSpPr>
              <p:nvPr/>
            </p:nvGrpSpPr>
            <p:grpSpPr bwMode="auto">
              <a:xfrm flipH="1">
                <a:off x="3577" y="2829"/>
                <a:ext cx="108" cy="178"/>
                <a:chOff x="2697" y="2380"/>
                <a:chExt cx="194" cy="187"/>
              </a:xfrm>
            </p:grpSpPr>
            <p:sp>
              <p:nvSpPr>
                <p:cNvPr id="354366" name="Freeform 62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67" name="Line 63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68" name="Group 64"/>
              <p:cNvGrpSpPr>
                <a:grpSpLocks/>
              </p:cNvGrpSpPr>
              <p:nvPr/>
            </p:nvGrpSpPr>
            <p:grpSpPr bwMode="auto">
              <a:xfrm>
                <a:off x="2695" y="2632"/>
                <a:ext cx="108" cy="178"/>
                <a:chOff x="2697" y="2380"/>
                <a:chExt cx="194" cy="187"/>
              </a:xfrm>
            </p:grpSpPr>
            <p:sp>
              <p:nvSpPr>
                <p:cNvPr id="354369" name="Freeform 65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70" name="Line 66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71" name="Group 67"/>
              <p:cNvGrpSpPr>
                <a:grpSpLocks/>
              </p:cNvGrpSpPr>
              <p:nvPr/>
            </p:nvGrpSpPr>
            <p:grpSpPr bwMode="auto">
              <a:xfrm flipH="1">
                <a:off x="2154" y="2475"/>
                <a:ext cx="108" cy="178"/>
                <a:chOff x="2697" y="2380"/>
                <a:chExt cx="194" cy="187"/>
              </a:xfrm>
            </p:grpSpPr>
            <p:sp>
              <p:nvSpPr>
                <p:cNvPr id="354372" name="Freeform 68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73" name="Line 69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74" name="Group 70"/>
              <p:cNvGrpSpPr>
                <a:grpSpLocks/>
              </p:cNvGrpSpPr>
              <p:nvPr/>
            </p:nvGrpSpPr>
            <p:grpSpPr bwMode="auto">
              <a:xfrm rot="4049796">
                <a:off x="3398" y="2990"/>
                <a:ext cx="40" cy="69"/>
                <a:chOff x="2697" y="2380"/>
                <a:chExt cx="194" cy="187"/>
              </a:xfrm>
            </p:grpSpPr>
            <p:sp>
              <p:nvSpPr>
                <p:cNvPr id="354375" name="Freeform 71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76" name="Line 72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77" name="Group 73"/>
              <p:cNvGrpSpPr>
                <a:grpSpLocks/>
              </p:cNvGrpSpPr>
              <p:nvPr/>
            </p:nvGrpSpPr>
            <p:grpSpPr bwMode="auto">
              <a:xfrm rot="4049796">
                <a:off x="2878" y="3019"/>
                <a:ext cx="40" cy="69"/>
                <a:chOff x="2697" y="2380"/>
                <a:chExt cx="194" cy="187"/>
              </a:xfrm>
            </p:grpSpPr>
            <p:sp>
              <p:nvSpPr>
                <p:cNvPr id="354378" name="Freeform 74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79" name="Line 75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80" name="Group 76"/>
              <p:cNvGrpSpPr>
                <a:grpSpLocks/>
              </p:cNvGrpSpPr>
              <p:nvPr/>
            </p:nvGrpSpPr>
            <p:grpSpPr bwMode="auto">
              <a:xfrm rot="4049796">
                <a:off x="3067" y="2992"/>
                <a:ext cx="40" cy="69"/>
                <a:chOff x="2697" y="2380"/>
                <a:chExt cx="194" cy="187"/>
              </a:xfrm>
            </p:grpSpPr>
            <p:sp>
              <p:nvSpPr>
                <p:cNvPr id="354381" name="Freeform 77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82" name="Line 78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83" name="Group 79"/>
              <p:cNvGrpSpPr>
                <a:grpSpLocks/>
              </p:cNvGrpSpPr>
              <p:nvPr/>
            </p:nvGrpSpPr>
            <p:grpSpPr bwMode="auto">
              <a:xfrm flipH="1">
                <a:off x="3192" y="3043"/>
                <a:ext cx="175" cy="169"/>
                <a:chOff x="2697" y="2380"/>
                <a:chExt cx="194" cy="187"/>
              </a:xfrm>
            </p:grpSpPr>
            <p:sp>
              <p:nvSpPr>
                <p:cNvPr id="354384" name="Freeform 80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85" name="Line 81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54386" name="Group 82"/>
              <p:cNvGrpSpPr>
                <a:grpSpLocks/>
              </p:cNvGrpSpPr>
              <p:nvPr/>
            </p:nvGrpSpPr>
            <p:grpSpPr bwMode="auto">
              <a:xfrm flipH="1">
                <a:off x="2348" y="2949"/>
                <a:ext cx="175" cy="169"/>
                <a:chOff x="2697" y="2380"/>
                <a:chExt cx="194" cy="187"/>
              </a:xfrm>
            </p:grpSpPr>
            <p:sp>
              <p:nvSpPr>
                <p:cNvPr id="354387" name="Freeform 83"/>
                <p:cNvSpPr>
                  <a:spLocks/>
                </p:cNvSpPr>
                <p:nvPr/>
              </p:nvSpPr>
              <p:spPr bwMode="auto">
                <a:xfrm>
                  <a:off x="2697" y="2380"/>
                  <a:ext cx="175" cy="187"/>
                </a:xfrm>
                <a:custGeom>
                  <a:avLst/>
                  <a:gdLst>
                    <a:gd name="T0" fmla="*/ 131 w 166"/>
                    <a:gd name="T1" fmla="*/ 12 h 187"/>
                    <a:gd name="T2" fmla="*/ 54 w 166"/>
                    <a:gd name="T3" fmla="*/ 20 h 187"/>
                    <a:gd name="T4" fmla="*/ 20 w 166"/>
                    <a:gd name="T5" fmla="*/ 140 h 187"/>
                    <a:gd name="T6" fmla="*/ 28 w 166"/>
                    <a:gd name="T7" fmla="*/ 166 h 187"/>
                    <a:gd name="T8" fmla="*/ 80 w 166"/>
                    <a:gd name="T9" fmla="*/ 183 h 187"/>
                    <a:gd name="T10" fmla="*/ 166 w 166"/>
                    <a:gd name="T11" fmla="*/ 14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87">
                      <a:moveTo>
                        <a:pt x="131" y="12"/>
                      </a:moveTo>
                      <a:cubicBezTo>
                        <a:pt x="99" y="0"/>
                        <a:pt x="86" y="10"/>
                        <a:pt x="54" y="20"/>
                      </a:cubicBezTo>
                      <a:cubicBezTo>
                        <a:pt x="0" y="55"/>
                        <a:pt x="8" y="69"/>
                        <a:pt x="20" y="140"/>
                      </a:cubicBezTo>
                      <a:cubicBezTo>
                        <a:pt x="21" y="149"/>
                        <a:pt x="22" y="160"/>
                        <a:pt x="28" y="166"/>
                      </a:cubicBezTo>
                      <a:cubicBezTo>
                        <a:pt x="41" y="179"/>
                        <a:pt x="63" y="177"/>
                        <a:pt x="80" y="183"/>
                      </a:cubicBezTo>
                      <a:cubicBezTo>
                        <a:pt x="118" y="178"/>
                        <a:pt x="166" y="187"/>
                        <a:pt x="166" y="1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  <p:sp>
              <p:nvSpPr>
                <p:cNvPr id="354388" name="Line 84"/>
                <p:cNvSpPr>
                  <a:spLocks noChangeShapeType="1"/>
                </p:cNvSpPr>
                <p:nvPr/>
              </p:nvSpPr>
              <p:spPr bwMode="auto">
                <a:xfrm>
                  <a:off x="2771" y="2389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pl-PL"/>
                </a:p>
              </p:txBody>
            </p:sp>
          </p:grpSp>
        </p:grpSp>
      </p:grpSp>
      <p:pic>
        <p:nvPicPr>
          <p:cNvPr id="75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26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33"/>
          <p:cNvGrpSpPr>
            <a:grpSpLocks/>
          </p:cNvGrpSpPr>
          <p:nvPr/>
        </p:nvGrpSpPr>
        <p:grpSpPr bwMode="auto">
          <a:xfrm>
            <a:off x="5774290" y="2781299"/>
            <a:ext cx="2121934" cy="1800226"/>
            <a:chOff x="4209287" y="980727"/>
            <a:chExt cx="2162913" cy="1800202"/>
          </a:xfrm>
        </p:grpSpPr>
        <p:sp>
          <p:nvSpPr>
            <p:cNvPr id="135" name="Prostokąt 134"/>
            <p:cNvSpPr/>
            <p:nvPr/>
          </p:nvSpPr>
          <p:spPr>
            <a:xfrm>
              <a:off x="4211960" y="980728"/>
              <a:ext cx="2160240" cy="151286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36" name="Łącznik prosty 135"/>
            <p:cNvCxnSpPr>
              <a:stCxn id="24681" idx="2"/>
              <a:endCxn id="135" idx="3"/>
            </p:cNvCxnSpPr>
            <p:nvPr/>
          </p:nvCxnSpPr>
          <p:spPr>
            <a:xfrm>
              <a:off x="4491635" y="1736812"/>
              <a:ext cx="1880565" cy="35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80" name="pole tekstowe 136"/>
            <p:cNvSpPr txBox="1">
              <a:spLocks noChangeArrowheads="1"/>
            </p:cNvSpPr>
            <p:nvPr/>
          </p:nvSpPr>
          <p:spPr bwMode="auto">
            <a:xfrm>
              <a:off x="4211960" y="2492897"/>
              <a:ext cx="2160240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lang="pl-PL" sz="1200">
                  <a:latin typeface="Calibri" charset="0"/>
                </a:rPr>
                <a:t>Time</a:t>
              </a:r>
              <a:endParaRPr lang="pl-PL">
                <a:latin typeface="Calibri" charset="0"/>
              </a:endParaRPr>
            </a:p>
          </p:txBody>
        </p:sp>
        <p:sp>
          <p:nvSpPr>
            <p:cNvPr id="24681" name="pole tekstowe 137"/>
            <p:cNvSpPr txBox="1">
              <a:spLocks noChangeArrowheads="1"/>
            </p:cNvSpPr>
            <p:nvPr/>
          </p:nvSpPr>
          <p:spPr bwMode="auto">
            <a:xfrm rot="16200000">
              <a:off x="3594377" y="1595637"/>
              <a:ext cx="1512168" cy="28234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lang="pl-PL" sz="1200">
                  <a:latin typeface="Calibri" charset="0"/>
                  <a:sym typeface="Symbol" charset="0"/>
                </a:rPr>
                <a:t></a:t>
              </a:r>
              <a:r>
                <a:rPr lang="pl-PL" sz="1200">
                  <a:latin typeface="Calibri" charset="0"/>
                </a:rPr>
                <a:t>C</a:t>
              </a:r>
              <a:endParaRPr lang="pl-PL">
                <a:latin typeface="Calibri" charset="0"/>
              </a:endParaRPr>
            </a:p>
          </p:txBody>
        </p:sp>
      </p:grpSp>
      <p:grpSp>
        <p:nvGrpSpPr>
          <p:cNvPr id="3" name="Grupa 142"/>
          <p:cNvGrpSpPr>
            <a:grpSpLocks/>
          </p:cNvGrpSpPr>
          <p:nvPr/>
        </p:nvGrpSpPr>
        <p:grpSpPr bwMode="auto">
          <a:xfrm>
            <a:off x="6535738" y="2997201"/>
            <a:ext cx="1225550" cy="1223963"/>
            <a:chOff x="4860032" y="1124744"/>
            <a:chExt cx="1224136" cy="1224136"/>
          </a:xfrm>
        </p:grpSpPr>
        <p:cxnSp>
          <p:nvCxnSpPr>
            <p:cNvPr id="144" name="Łącznik prosty 143"/>
            <p:cNvCxnSpPr/>
            <p:nvPr/>
          </p:nvCxnSpPr>
          <p:spPr>
            <a:xfrm flipV="1">
              <a:off x="4860032" y="1124744"/>
              <a:ext cx="288592" cy="14448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Łącznik prosty 144"/>
            <p:cNvCxnSpPr/>
            <p:nvPr/>
          </p:nvCxnSpPr>
          <p:spPr>
            <a:xfrm rot="16200000" flipH="1">
              <a:off x="4824354" y="1449014"/>
              <a:ext cx="1224136" cy="57559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Łącznik prosty 145"/>
            <p:cNvCxnSpPr/>
            <p:nvPr/>
          </p:nvCxnSpPr>
          <p:spPr>
            <a:xfrm flipV="1">
              <a:off x="5724221" y="2204397"/>
              <a:ext cx="359947" cy="14448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a 146"/>
          <p:cNvGrpSpPr>
            <a:grpSpLocks/>
          </p:cNvGrpSpPr>
          <p:nvPr/>
        </p:nvGrpSpPr>
        <p:grpSpPr bwMode="auto">
          <a:xfrm>
            <a:off x="6526213" y="3284539"/>
            <a:ext cx="1225550" cy="649287"/>
            <a:chOff x="4860032" y="1124744"/>
            <a:chExt cx="1224136" cy="1224136"/>
          </a:xfrm>
        </p:grpSpPr>
        <p:cxnSp>
          <p:nvCxnSpPr>
            <p:cNvPr id="148" name="Łącznik prosty 147"/>
            <p:cNvCxnSpPr/>
            <p:nvPr/>
          </p:nvCxnSpPr>
          <p:spPr>
            <a:xfrm flipV="1">
              <a:off x="4860032" y="1124744"/>
              <a:ext cx="288592" cy="143664"/>
            </a:xfrm>
            <a:prstGeom prst="line">
              <a:avLst/>
            </a:prstGeom>
            <a:ln w="25400">
              <a:solidFill>
                <a:srgbClr val="00F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Łącznik prosty 148"/>
            <p:cNvCxnSpPr/>
            <p:nvPr/>
          </p:nvCxnSpPr>
          <p:spPr>
            <a:xfrm rot="16200000" flipH="1">
              <a:off x="4824354" y="1449014"/>
              <a:ext cx="1224136" cy="575597"/>
            </a:xfrm>
            <a:prstGeom prst="line">
              <a:avLst/>
            </a:prstGeom>
            <a:ln w="25400">
              <a:solidFill>
                <a:srgbClr val="00F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149"/>
            <p:cNvCxnSpPr/>
            <p:nvPr/>
          </p:nvCxnSpPr>
          <p:spPr>
            <a:xfrm flipV="1">
              <a:off x="5724221" y="2205216"/>
              <a:ext cx="359947" cy="143664"/>
            </a:xfrm>
            <a:prstGeom prst="line">
              <a:avLst/>
            </a:prstGeom>
            <a:ln w="25400">
              <a:solidFill>
                <a:srgbClr val="00F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150"/>
          <p:cNvGrpSpPr>
            <a:grpSpLocks/>
          </p:cNvGrpSpPr>
          <p:nvPr/>
        </p:nvGrpSpPr>
        <p:grpSpPr bwMode="auto">
          <a:xfrm>
            <a:off x="6524625" y="3429000"/>
            <a:ext cx="1225550" cy="287338"/>
            <a:chOff x="4860032" y="1124744"/>
            <a:chExt cx="1224136" cy="1224136"/>
          </a:xfrm>
        </p:grpSpPr>
        <p:cxnSp>
          <p:nvCxnSpPr>
            <p:cNvPr id="152" name="Łącznik prosty 151"/>
            <p:cNvCxnSpPr/>
            <p:nvPr/>
          </p:nvCxnSpPr>
          <p:spPr>
            <a:xfrm flipV="1">
              <a:off x="4860032" y="1124744"/>
              <a:ext cx="288592" cy="142029"/>
            </a:xfrm>
            <a:prstGeom prst="line">
              <a:avLst/>
            </a:prstGeom>
            <a:ln w="25400">
              <a:solidFill>
                <a:srgbClr val="25F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Łącznik prosty 152"/>
            <p:cNvCxnSpPr/>
            <p:nvPr/>
          </p:nvCxnSpPr>
          <p:spPr>
            <a:xfrm rot="16200000" flipH="1">
              <a:off x="4824355" y="1449011"/>
              <a:ext cx="1224136" cy="575598"/>
            </a:xfrm>
            <a:prstGeom prst="line">
              <a:avLst/>
            </a:prstGeom>
            <a:ln w="25400">
              <a:solidFill>
                <a:srgbClr val="25F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Łącznik prosty 153"/>
            <p:cNvCxnSpPr/>
            <p:nvPr/>
          </p:nvCxnSpPr>
          <p:spPr>
            <a:xfrm flipV="1">
              <a:off x="5724222" y="2206851"/>
              <a:ext cx="359946" cy="142029"/>
            </a:xfrm>
            <a:prstGeom prst="line">
              <a:avLst/>
            </a:prstGeom>
            <a:ln w="25400">
              <a:solidFill>
                <a:srgbClr val="25F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108"/>
          <p:cNvGrpSpPr>
            <a:grpSpLocks/>
          </p:cNvGrpSpPr>
          <p:nvPr/>
        </p:nvGrpSpPr>
        <p:grpSpPr bwMode="auto">
          <a:xfrm>
            <a:off x="5781675" y="981076"/>
            <a:ext cx="2114550" cy="1800225"/>
            <a:chOff x="4211695" y="980728"/>
            <a:chExt cx="2160506" cy="1800201"/>
          </a:xfrm>
        </p:grpSpPr>
        <p:sp>
          <p:nvSpPr>
            <p:cNvPr id="30" name="Prostokąt 29"/>
            <p:cNvSpPr/>
            <p:nvPr/>
          </p:nvSpPr>
          <p:spPr>
            <a:xfrm>
              <a:off x="4211695" y="980728"/>
              <a:ext cx="2160506" cy="151286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2" name="Łącznik prosty 31"/>
            <p:cNvCxnSpPr>
              <a:stCxn id="24668" idx="2"/>
              <a:endCxn id="30" idx="3"/>
            </p:cNvCxnSpPr>
            <p:nvPr/>
          </p:nvCxnSpPr>
          <p:spPr>
            <a:xfrm>
              <a:off x="4493923" y="1736368"/>
              <a:ext cx="1878278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67" name="pole tekstowe 59"/>
            <p:cNvSpPr txBox="1">
              <a:spLocks noChangeArrowheads="1"/>
            </p:cNvSpPr>
            <p:nvPr/>
          </p:nvSpPr>
          <p:spPr bwMode="auto">
            <a:xfrm>
              <a:off x="4211960" y="2492897"/>
              <a:ext cx="2160240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/>
              <a:r>
                <a:rPr lang="pl-PL" sz="1200">
                  <a:latin typeface="Calibri" charset="0"/>
                </a:rPr>
                <a:t>Time</a:t>
              </a:r>
              <a:endParaRPr lang="pl-PL">
                <a:latin typeface="Calibri" charset="0"/>
              </a:endParaRPr>
            </a:p>
          </p:txBody>
        </p:sp>
        <p:sp>
          <p:nvSpPr>
            <p:cNvPr id="24668" name="pole tekstowe 60"/>
            <p:cNvSpPr txBox="1">
              <a:spLocks noChangeArrowheads="1"/>
            </p:cNvSpPr>
            <p:nvPr/>
          </p:nvSpPr>
          <p:spPr bwMode="auto">
            <a:xfrm rot="-5400000">
              <a:off x="3597071" y="1595352"/>
              <a:ext cx="1512168" cy="28291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/>
              <a:r>
                <a:rPr lang="pl-PL" sz="1200">
                  <a:latin typeface="Calibri" charset="0"/>
                </a:rPr>
                <a:t>w</a:t>
              </a:r>
            </a:p>
          </p:txBody>
        </p:sp>
      </p:grpSp>
      <p:grpSp>
        <p:nvGrpSpPr>
          <p:cNvPr id="7" name="Grupa 107"/>
          <p:cNvGrpSpPr>
            <a:grpSpLocks/>
          </p:cNvGrpSpPr>
          <p:nvPr/>
        </p:nvGrpSpPr>
        <p:grpSpPr bwMode="auto">
          <a:xfrm>
            <a:off x="6383338" y="1125538"/>
            <a:ext cx="1225550" cy="1223962"/>
            <a:chOff x="4860032" y="1124744"/>
            <a:chExt cx="1224136" cy="1224136"/>
          </a:xfrm>
        </p:grpSpPr>
        <p:cxnSp>
          <p:nvCxnSpPr>
            <p:cNvPr id="35" name="Łącznik prosty 34"/>
            <p:cNvCxnSpPr/>
            <p:nvPr/>
          </p:nvCxnSpPr>
          <p:spPr>
            <a:xfrm flipV="1">
              <a:off x="4860032" y="1124744"/>
              <a:ext cx="288592" cy="14448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 rot="16200000" flipH="1">
              <a:off x="4824354" y="1449013"/>
              <a:ext cx="1224136" cy="5755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 flipV="1">
              <a:off x="5724221" y="2204397"/>
              <a:ext cx="359947" cy="14448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4018" name="Picture 2" descr="s11 bez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563814"/>
            <a:ext cx="2967037" cy="4238625"/>
          </a:xfrm>
        </p:spPr>
      </p:pic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2855914" y="333376"/>
            <a:ext cx="6840537" cy="519113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Times New Roman" pitchFamily="18" charset="0"/>
              </a:rPr>
              <a:t>TURBULENCE IN THE ATMOSPHERE</a:t>
            </a:r>
          </a:p>
        </p:txBody>
      </p:sp>
      <p:pic>
        <p:nvPicPr>
          <p:cNvPr id="214043" name="Picture 27" descr="s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563814"/>
            <a:ext cx="2952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59" name="AutoShape 43"/>
          <p:cNvSpPr>
            <a:spLocks noChangeArrowheads="1"/>
          </p:cNvSpPr>
          <p:nvPr/>
        </p:nvSpPr>
        <p:spPr bwMode="auto">
          <a:xfrm>
            <a:off x="4367213" y="2420938"/>
            <a:ext cx="647700" cy="1439862"/>
          </a:xfrm>
          <a:prstGeom prst="downArrow">
            <a:avLst>
              <a:gd name="adj1" fmla="val 50000"/>
              <a:gd name="adj2" fmla="val 5557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>
              <a:latin typeface="Calibri" charset="0"/>
            </a:endParaRPr>
          </a:p>
        </p:txBody>
      </p:sp>
      <p:sp>
        <p:nvSpPr>
          <p:cNvPr id="51" name="Strzałka w górę 50"/>
          <p:cNvSpPr/>
          <p:nvPr/>
        </p:nvSpPr>
        <p:spPr>
          <a:xfrm>
            <a:off x="2640014" y="4005263"/>
            <a:ext cx="287337" cy="12239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2" name="Strzałka w dół 51"/>
          <p:cNvSpPr/>
          <p:nvPr/>
        </p:nvSpPr>
        <p:spPr>
          <a:xfrm>
            <a:off x="2640014" y="4076700"/>
            <a:ext cx="287337" cy="1174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0" name="Picture 27" descr="s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789364"/>
            <a:ext cx="3603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a 106"/>
          <p:cNvGrpSpPr>
            <a:grpSpLocks/>
          </p:cNvGrpSpPr>
          <p:nvPr/>
        </p:nvGrpSpPr>
        <p:grpSpPr bwMode="auto">
          <a:xfrm>
            <a:off x="-3565525" y="2492375"/>
            <a:ext cx="3314700" cy="2870200"/>
            <a:chOff x="-4070920" y="2130346"/>
            <a:chExt cx="3962400" cy="343151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-4070920" y="2132856"/>
              <a:ext cx="3962400" cy="3429000"/>
              <a:chOff x="144" y="1200"/>
              <a:chExt cx="2496" cy="2160"/>
            </a:xfrm>
          </p:grpSpPr>
          <p:sp>
            <p:nvSpPr>
              <p:cNvPr id="24659" name="Oval 16"/>
              <p:cNvSpPr>
                <a:spLocks noChangeArrowheads="1"/>
              </p:cNvSpPr>
              <p:nvPr/>
            </p:nvSpPr>
            <p:spPr bwMode="auto">
              <a:xfrm>
                <a:off x="318" y="1200"/>
                <a:ext cx="2160" cy="216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FFCCCC"/>
                  </a:gs>
                </a:gsLst>
                <a:lin ang="0" scaled="1"/>
              </a:gradFill>
              <a:ln w="698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60" name="AutoShape 17"/>
              <p:cNvSpPr>
                <a:spLocks noChangeArrowheads="1"/>
              </p:cNvSpPr>
              <p:nvPr/>
            </p:nvSpPr>
            <p:spPr bwMode="auto">
              <a:xfrm rot="8100000">
                <a:off x="2256" y="220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61" name="AutoShape 18"/>
              <p:cNvSpPr>
                <a:spLocks noChangeArrowheads="1"/>
              </p:cNvSpPr>
              <p:nvPr/>
            </p:nvSpPr>
            <p:spPr bwMode="auto">
              <a:xfrm rot="-2700000">
                <a:off x="144" y="196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</p:grpSp>
        <p:sp>
          <p:nvSpPr>
            <p:cNvPr id="106" name="Wycinek koła 105"/>
            <p:cNvSpPr/>
            <p:nvPr/>
          </p:nvSpPr>
          <p:spPr>
            <a:xfrm rot="18178070">
              <a:off x="-3784601" y="2130579"/>
              <a:ext cx="3431510" cy="3431044"/>
            </a:xfrm>
            <a:prstGeom prst="pie">
              <a:avLst>
                <a:gd name="adj1" fmla="val 0"/>
                <a:gd name="adj2" fmla="val 2788723"/>
              </a:avLst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a 113"/>
          <p:cNvGrpSpPr>
            <a:grpSpLocks/>
          </p:cNvGrpSpPr>
          <p:nvPr/>
        </p:nvGrpSpPr>
        <p:grpSpPr bwMode="auto">
          <a:xfrm rot="-10317617">
            <a:off x="-2773363" y="3213101"/>
            <a:ext cx="1617663" cy="1400175"/>
            <a:chOff x="-4070920" y="2130346"/>
            <a:chExt cx="3962400" cy="3431510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-4070920" y="2132856"/>
              <a:ext cx="3962400" cy="3429000"/>
              <a:chOff x="144" y="1200"/>
              <a:chExt cx="2496" cy="2160"/>
            </a:xfrm>
          </p:grpSpPr>
          <p:sp>
            <p:nvSpPr>
              <p:cNvPr id="24654" name="Oval 16"/>
              <p:cNvSpPr>
                <a:spLocks noChangeArrowheads="1"/>
              </p:cNvSpPr>
              <p:nvPr/>
            </p:nvSpPr>
            <p:spPr bwMode="auto">
              <a:xfrm>
                <a:off x="318" y="1200"/>
                <a:ext cx="2160" cy="216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FFCCCC"/>
                  </a:gs>
                </a:gsLst>
                <a:lin ang="0" scaled="1"/>
              </a:gradFill>
              <a:ln w="698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55" name="AutoShape 17"/>
              <p:cNvSpPr>
                <a:spLocks noChangeArrowheads="1"/>
              </p:cNvSpPr>
              <p:nvPr/>
            </p:nvSpPr>
            <p:spPr bwMode="auto">
              <a:xfrm rot="8100000">
                <a:off x="2256" y="220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56" name="AutoShape 18"/>
              <p:cNvSpPr>
                <a:spLocks noChangeArrowheads="1"/>
              </p:cNvSpPr>
              <p:nvPr/>
            </p:nvSpPr>
            <p:spPr bwMode="auto">
              <a:xfrm rot="-2700000">
                <a:off x="144" y="196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</p:grpSp>
        <p:sp>
          <p:nvSpPr>
            <p:cNvPr id="116" name="Wycinek koła 115"/>
            <p:cNvSpPr/>
            <p:nvPr/>
          </p:nvSpPr>
          <p:spPr>
            <a:xfrm rot="18178070">
              <a:off x="-3755170" y="2139873"/>
              <a:ext cx="3431510" cy="3429672"/>
            </a:xfrm>
            <a:prstGeom prst="pie">
              <a:avLst>
                <a:gd name="adj1" fmla="val 0"/>
                <a:gd name="adj2" fmla="val 2788723"/>
              </a:avLst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a 119"/>
          <p:cNvGrpSpPr>
            <a:grpSpLocks/>
          </p:cNvGrpSpPr>
          <p:nvPr/>
        </p:nvGrpSpPr>
        <p:grpSpPr bwMode="auto">
          <a:xfrm>
            <a:off x="-3205163" y="2852738"/>
            <a:ext cx="2305050" cy="2000250"/>
            <a:chOff x="-4070920" y="2130346"/>
            <a:chExt cx="3962400" cy="3431519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-4070920" y="2132865"/>
              <a:ext cx="3962400" cy="3429000"/>
              <a:chOff x="144" y="1200"/>
              <a:chExt cx="2496" cy="2160"/>
            </a:xfrm>
          </p:grpSpPr>
          <p:sp>
            <p:nvSpPr>
              <p:cNvPr id="24649" name="Oval 16"/>
              <p:cNvSpPr>
                <a:spLocks noChangeArrowheads="1"/>
              </p:cNvSpPr>
              <p:nvPr/>
            </p:nvSpPr>
            <p:spPr bwMode="auto">
              <a:xfrm>
                <a:off x="318" y="1200"/>
                <a:ext cx="2160" cy="216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FFCCCC"/>
                  </a:gs>
                </a:gsLst>
                <a:lin ang="0" scaled="1"/>
              </a:gradFill>
              <a:ln w="698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50" name="AutoShape 17"/>
              <p:cNvSpPr>
                <a:spLocks noChangeArrowheads="1"/>
              </p:cNvSpPr>
              <p:nvPr/>
            </p:nvSpPr>
            <p:spPr bwMode="auto">
              <a:xfrm rot="8100000">
                <a:off x="2256" y="220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51" name="AutoShape 18"/>
              <p:cNvSpPr>
                <a:spLocks noChangeArrowheads="1"/>
              </p:cNvSpPr>
              <p:nvPr/>
            </p:nvSpPr>
            <p:spPr bwMode="auto">
              <a:xfrm rot="-2700000">
                <a:off x="144" y="196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</p:grpSp>
        <p:sp>
          <p:nvSpPr>
            <p:cNvPr id="122" name="Wycinek koła 121"/>
            <p:cNvSpPr/>
            <p:nvPr/>
          </p:nvSpPr>
          <p:spPr>
            <a:xfrm rot="18178070">
              <a:off x="-3783646" y="2129610"/>
              <a:ext cx="3431519" cy="3432988"/>
            </a:xfrm>
            <a:prstGeom prst="pie">
              <a:avLst>
                <a:gd name="adj1" fmla="val 0"/>
                <a:gd name="adj2" fmla="val 2788723"/>
              </a:avLst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a 125"/>
          <p:cNvGrpSpPr>
            <a:grpSpLocks/>
          </p:cNvGrpSpPr>
          <p:nvPr/>
        </p:nvGrpSpPr>
        <p:grpSpPr bwMode="auto">
          <a:xfrm>
            <a:off x="6373813" y="1412875"/>
            <a:ext cx="1225550" cy="647700"/>
            <a:chOff x="4860032" y="1124744"/>
            <a:chExt cx="1224136" cy="1224136"/>
          </a:xfrm>
        </p:grpSpPr>
        <p:cxnSp>
          <p:nvCxnSpPr>
            <p:cNvPr id="127" name="Łącznik prosty 126"/>
            <p:cNvCxnSpPr/>
            <p:nvPr/>
          </p:nvCxnSpPr>
          <p:spPr>
            <a:xfrm flipV="1">
              <a:off x="4860032" y="1124744"/>
              <a:ext cx="288592" cy="144016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Łącznik prosty 127"/>
            <p:cNvCxnSpPr/>
            <p:nvPr/>
          </p:nvCxnSpPr>
          <p:spPr>
            <a:xfrm rot="16200000" flipH="1">
              <a:off x="4824354" y="1449013"/>
              <a:ext cx="1224136" cy="575597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y 128"/>
            <p:cNvCxnSpPr/>
            <p:nvPr/>
          </p:nvCxnSpPr>
          <p:spPr>
            <a:xfrm flipV="1">
              <a:off x="5724221" y="2204864"/>
              <a:ext cx="359947" cy="144016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29"/>
          <p:cNvGrpSpPr>
            <a:grpSpLocks/>
          </p:cNvGrpSpPr>
          <p:nvPr/>
        </p:nvGrpSpPr>
        <p:grpSpPr bwMode="auto">
          <a:xfrm>
            <a:off x="6372225" y="1587500"/>
            <a:ext cx="1225550" cy="287338"/>
            <a:chOff x="4860032" y="1124744"/>
            <a:chExt cx="1224136" cy="1224136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4860032" y="1124744"/>
              <a:ext cx="288592" cy="142029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Łącznik prosty 131"/>
            <p:cNvCxnSpPr/>
            <p:nvPr/>
          </p:nvCxnSpPr>
          <p:spPr>
            <a:xfrm rot="16200000" flipH="1">
              <a:off x="4824355" y="1449011"/>
              <a:ext cx="1224136" cy="575598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Łącznik prosty 132"/>
            <p:cNvCxnSpPr/>
            <p:nvPr/>
          </p:nvCxnSpPr>
          <p:spPr>
            <a:xfrm flipV="1">
              <a:off x="5724222" y="2206851"/>
              <a:ext cx="359946" cy="142029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2"/>
          <p:cNvGrpSpPr>
            <a:grpSpLocks/>
          </p:cNvGrpSpPr>
          <p:nvPr/>
        </p:nvGrpSpPr>
        <p:grpSpPr bwMode="auto">
          <a:xfrm rot="1194829">
            <a:off x="-4084638" y="1546225"/>
            <a:ext cx="1509713" cy="1320800"/>
            <a:chOff x="144" y="1200"/>
            <a:chExt cx="2496" cy="2160"/>
          </a:xfrm>
        </p:grpSpPr>
        <p:sp>
          <p:nvSpPr>
            <p:cNvPr id="24638" name="Oval 33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39" name="AutoShape 34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40" name="AutoShape 35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 rot="1194829">
            <a:off x="-3146425" y="4468813"/>
            <a:ext cx="714375" cy="658812"/>
            <a:chOff x="144" y="1200"/>
            <a:chExt cx="2496" cy="2160"/>
          </a:xfrm>
        </p:grpSpPr>
        <p:sp>
          <p:nvSpPr>
            <p:cNvPr id="24635" name="Oval 37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36" name="AutoShape 38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37" name="AutoShape 39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18" name="Grupa 154"/>
          <p:cNvGrpSpPr>
            <a:grpSpLocks/>
          </p:cNvGrpSpPr>
          <p:nvPr/>
        </p:nvGrpSpPr>
        <p:grpSpPr bwMode="auto">
          <a:xfrm>
            <a:off x="-3565525" y="2501900"/>
            <a:ext cx="3314700" cy="2871788"/>
            <a:chOff x="-4070920" y="2130346"/>
            <a:chExt cx="3962400" cy="3431510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-4070920" y="2132856"/>
              <a:ext cx="3962400" cy="3429000"/>
              <a:chOff x="144" y="1200"/>
              <a:chExt cx="2496" cy="2160"/>
            </a:xfrm>
          </p:grpSpPr>
          <p:sp>
            <p:nvSpPr>
              <p:cNvPr id="24632" name="Oval 16"/>
              <p:cNvSpPr>
                <a:spLocks noChangeArrowheads="1"/>
              </p:cNvSpPr>
              <p:nvPr/>
            </p:nvSpPr>
            <p:spPr bwMode="auto">
              <a:xfrm>
                <a:off x="318" y="1200"/>
                <a:ext cx="2160" cy="216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FFCCCC"/>
                  </a:gs>
                </a:gsLst>
                <a:lin ang="0" scaled="1"/>
              </a:gradFill>
              <a:ln w="698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33" name="AutoShape 17"/>
              <p:cNvSpPr>
                <a:spLocks noChangeArrowheads="1"/>
              </p:cNvSpPr>
              <p:nvPr/>
            </p:nvSpPr>
            <p:spPr bwMode="auto">
              <a:xfrm rot="8100000">
                <a:off x="2256" y="220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  <p:sp>
            <p:nvSpPr>
              <p:cNvPr id="24634" name="AutoShape 18"/>
              <p:cNvSpPr>
                <a:spLocks noChangeArrowheads="1"/>
              </p:cNvSpPr>
              <p:nvPr/>
            </p:nvSpPr>
            <p:spPr bwMode="auto">
              <a:xfrm rot="-2700000">
                <a:off x="144" y="1968"/>
                <a:ext cx="384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" charset="0"/>
                </a:endParaRPr>
              </a:p>
            </p:txBody>
          </p:sp>
        </p:grpSp>
        <p:sp>
          <p:nvSpPr>
            <p:cNvPr id="157" name="Wycinek koła 156"/>
            <p:cNvSpPr/>
            <p:nvPr/>
          </p:nvSpPr>
          <p:spPr>
            <a:xfrm rot="18178070">
              <a:off x="-3784601" y="2130579"/>
              <a:ext cx="3431510" cy="3431044"/>
            </a:xfrm>
            <a:prstGeom prst="pie">
              <a:avLst>
                <a:gd name="adj1" fmla="val 0"/>
                <a:gd name="adj2" fmla="val 2788723"/>
              </a:avLst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-2844800" y="115888"/>
            <a:ext cx="1981200" cy="1714500"/>
            <a:chOff x="144" y="1200"/>
            <a:chExt cx="2496" cy="2160"/>
          </a:xfrm>
        </p:grpSpPr>
        <p:sp>
          <p:nvSpPr>
            <p:cNvPr id="24627" name="Oval 29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8" name="AutoShape 30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9" name="AutoShape 31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 rot="1194829">
            <a:off x="-1722438" y="1814514"/>
            <a:ext cx="1550988" cy="1430337"/>
            <a:chOff x="144" y="1200"/>
            <a:chExt cx="2496" cy="2160"/>
          </a:xfrm>
        </p:grpSpPr>
        <p:sp>
          <p:nvSpPr>
            <p:cNvPr id="24624" name="Oval 37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5" name="AutoShape 38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6" name="AutoShape 39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-1404938" y="5815014"/>
            <a:ext cx="1154113" cy="998537"/>
            <a:chOff x="144" y="1200"/>
            <a:chExt cx="2496" cy="2160"/>
          </a:xfrm>
        </p:grpSpPr>
        <p:sp>
          <p:nvSpPr>
            <p:cNvPr id="24621" name="Oval 29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2" name="AutoShape 30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23" name="AutoShape 31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23" name="Grupa 170"/>
          <p:cNvGrpSpPr>
            <a:grpSpLocks/>
          </p:cNvGrpSpPr>
          <p:nvPr/>
        </p:nvGrpSpPr>
        <p:grpSpPr bwMode="auto">
          <a:xfrm>
            <a:off x="6383338" y="1125538"/>
            <a:ext cx="1225550" cy="1223962"/>
            <a:chOff x="4860032" y="1124744"/>
            <a:chExt cx="1224136" cy="1224136"/>
          </a:xfrm>
        </p:grpSpPr>
        <p:cxnSp>
          <p:nvCxnSpPr>
            <p:cNvPr id="172" name="Łącznik prosty 171"/>
            <p:cNvCxnSpPr/>
            <p:nvPr/>
          </p:nvCxnSpPr>
          <p:spPr>
            <a:xfrm flipV="1">
              <a:off x="4860032" y="1124744"/>
              <a:ext cx="288592" cy="14448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>
            <a:xfrm rot="16200000" flipH="1">
              <a:off x="4824354" y="1449013"/>
              <a:ext cx="1224136" cy="5755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>
            <a:xfrm flipV="1">
              <a:off x="5724221" y="2204397"/>
              <a:ext cx="359947" cy="14448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2"/>
          <p:cNvGrpSpPr>
            <a:grpSpLocks/>
          </p:cNvGrpSpPr>
          <p:nvPr/>
        </p:nvGrpSpPr>
        <p:grpSpPr bwMode="auto">
          <a:xfrm rot="1194829">
            <a:off x="-1704975" y="4346575"/>
            <a:ext cx="1214437" cy="1060450"/>
            <a:chOff x="144" y="1196"/>
            <a:chExt cx="2496" cy="2160"/>
          </a:xfrm>
        </p:grpSpPr>
        <p:sp>
          <p:nvSpPr>
            <p:cNvPr id="24615" name="Oval 33"/>
            <p:cNvSpPr>
              <a:spLocks noChangeArrowheads="1"/>
            </p:cNvSpPr>
            <p:nvPr/>
          </p:nvSpPr>
          <p:spPr bwMode="auto">
            <a:xfrm>
              <a:off x="316" y="1196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6" name="AutoShape 34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7" name="AutoShape 35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-2692400" y="5280026"/>
            <a:ext cx="855662" cy="741363"/>
            <a:chOff x="144" y="1200"/>
            <a:chExt cx="2496" cy="2160"/>
          </a:xfrm>
        </p:grpSpPr>
        <p:sp>
          <p:nvSpPr>
            <p:cNvPr id="24612" name="Oval 29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3" name="AutoShape 30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4" name="AutoShape 31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-3060700" y="3068639"/>
            <a:ext cx="1439862" cy="1246187"/>
            <a:chOff x="144" y="1200"/>
            <a:chExt cx="2496" cy="2160"/>
          </a:xfrm>
        </p:grpSpPr>
        <p:sp>
          <p:nvSpPr>
            <p:cNvPr id="24609" name="Oval 29"/>
            <p:cNvSpPr>
              <a:spLocks noChangeArrowheads="1"/>
            </p:cNvSpPr>
            <p:nvPr/>
          </p:nvSpPr>
          <p:spPr bwMode="auto">
            <a:xfrm>
              <a:off x="318" y="1200"/>
              <a:ext cx="2160" cy="216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rgbClr val="FFCCCC"/>
                </a:gs>
              </a:gsLst>
              <a:lin ang="0" scaled="1"/>
            </a:gradFill>
            <a:ln w="698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0" name="AutoShape 30"/>
            <p:cNvSpPr>
              <a:spLocks noChangeArrowheads="1"/>
            </p:cNvSpPr>
            <p:nvPr/>
          </p:nvSpPr>
          <p:spPr bwMode="auto">
            <a:xfrm rot="8100000">
              <a:off x="2256" y="220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  <p:sp>
          <p:nvSpPr>
            <p:cNvPr id="24611" name="AutoShape 31"/>
            <p:cNvSpPr>
              <a:spLocks noChangeArrowheads="1"/>
            </p:cNvSpPr>
            <p:nvPr/>
          </p:nvSpPr>
          <p:spPr bwMode="auto">
            <a:xfrm rot="-2700000">
              <a:off x="144" y="1968"/>
              <a:ext cx="384" cy="38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charset="0"/>
              </a:endParaRPr>
            </a:p>
          </p:txBody>
        </p:sp>
      </p:grpSp>
      <p:cxnSp>
        <p:nvCxnSpPr>
          <p:cNvPr id="188" name="Łącznik prosty 187"/>
          <p:cNvCxnSpPr/>
          <p:nvPr/>
        </p:nvCxnSpPr>
        <p:spPr>
          <a:xfrm rot="5400000">
            <a:off x="5088732" y="2709069"/>
            <a:ext cx="316706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Symbol zastępczy zawartości 10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8" name="Picture 4" descr="D:\dokumenty_PRACA\PREZENTACJE\LOGA UP, Katedra\LOGO UP polsko-ang.gif"/>
          <p:cNvPicPr>
            <a:picLocks noChangeAspect="1" noChangeArrowheads="1"/>
          </p:cNvPicPr>
          <p:nvPr/>
        </p:nvPicPr>
        <p:blipFill>
          <a:blip r:embed="rId6" cstate="print"/>
          <a:srcRect b="22727"/>
          <a:stretch>
            <a:fillRect/>
          </a:stretch>
        </p:blipFill>
        <p:spPr bwMode="auto">
          <a:xfrm>
            <a:off x="1524002" y="0"/>
            <a:ext cx="1491385" cy="692696"/>
          </a:xfrm>
          <a:prstGeom prst="rect">
            <a:avLst/>
          </a:prstGeom>
          <a:noFill/>
        </p:spPr>
      </p:pic>
      <p:pic>
        <p:nvPicPr>
          <p:cNvPr id="109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66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utoRev="1" fill="remove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94444E-6 1.85185E-6 L -1.94444E-6 -0.23218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utoRev="1" fill="remove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3.61111E-6 -2.59259E-6 L -3.61111E-6 0.2294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1.56319 3.7037E-7 " pathEditMode="relative" rAng="0" ptsTypes="AA">
                                      <p:cBhvr>
                                        <p:cTn id="18" dur="14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3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1.56319 3.7037E-7 " pathEditMode="relative" rAng="0" ptsTypes="AA">
                                      <p:cBhvr>
                                        <p:cTn id="29" dur="14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900"/>
                                        <p:tgtEl>
                                          <p:spTgt spid="21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500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Rot by="-21600000">
                                      <p:cBhvr>
                                        <p:cTn id="5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2.22222E-6 3.7037E-7 L 1.56319 3.7037E-7 " pathEditMode="relative" rAng="0" ptsTypes="AA">
                                      <p:cBhvr>
                                        <p:cTn id="57" dur="15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5000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21600000">
                                      <p:cBhvr>
                                        <p:cTn id="65" dur="3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animMotion origin="layout" path="M 2.22222E-6 3.7037E-7 L 1.56319 3.7037E-7 " pathEditMode="relative" rAng="0" ptsTypes="AA">
                                      <p:cBhvr>
                                        <p:cTn id="67" dur="14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0 L 1.59462 0.00856 " pathEditMode="relative" rAng="0" ptsTypes="AA">
                                      <p:cBhvr>
                                        <p:cTn id="71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00" y="4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73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E-6 0 L 1.66441 -0.00648 " pathEditMode="relative" rAng="0" ptsTypes="AA">
                                      <p:cBhvr>
                                        <p:cTn id="77" dur="5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2.59259E-6 L 1.60034 0.0081 " pathEditMode="relative" rAng="0" ptsTypes="AA">
                                      <p:cBhvr>
                                        <p:cTn id="83" dur="5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8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0 L 1.59462 0.00856 " pathEditMode="relative" rAng="0" ptsTypes="AA">
                                      <p:cBhvr>
                                        <p:cTn id="8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00" y="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89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2.59259E-6 L 1.60034 0.0081 " pathEditMode="relative" rAng="0" ptsTypes="AA">
                                      <p:cBhvr>
                                        <p:cTn id="93" dur="5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95" dur="6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0 L 1.59462 0.00856 " pathEditMode="relative" rAng="0" ptsTypes="AA">
                                      <p:cBhvr>
                                        <p:cTn id="97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00" y="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99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E-6 0 L 1.66441 -0.00648 " pathEditMode="relative" rAng="0" ptsTypes="AA">
                                      <p:cBhvr>
                                        <p:cTn id="103" dur="5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0" y="-3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105" dur="3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0 L 1.59462 0.00856 " pathEditMode="relative" rAng="0" ptsTypes="AA">
                                      <p:cBhvr>
                                        <p:cTn id="107" dur="5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00" y="4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86400000">
                                      <p:cBhvr>
                                        <p:cTn id="109" dur="5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9" grpId="0" animBg="1"/>
      <p:bldP spid="214059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DCP_55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4375"/>
          <a:stretch>
            <a:fillRect/>
          </a:stretch>
        </p:blipFill>
        <p:spPr bwMode="auto">
          <a:xfrm>
            <a:off x="152400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1676400" y="166688"/>
            <a:ext cx="8763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l-PL" b="1">
                <a:solidFill>
                  <a:srgbClr val="006600"/>
                </a:solidFill>
              </a:rPr>
              <a:t>EC intercomparison experiment</a:t>
            </a:r>
          </a:p>
          <a:p>
            <a:r>
              <a:rPr lang="en-US" altLang="pl-PL" sz="2400" b="1">
                <a:solidFill>
                  <a:srgbClr val="006600"/>
                </a:solidFill>
              </a:rPr>
              <a:t>Poznan open path vs. UBC closed path systems</a:t>
            </a:r>
            <a:endParaRPr lang="en-US" altLang="pl-PL">
              <a:solidFill>
                <a:srgbClr val="006600"/>
              </a:solidFill>
            </a:endParaRPr>
          </a:p>
        </p:txBody>
      </p:sp>
      <p:pic>
        <p:nvPicPr>
          <p:cNvPr id="4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27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2135189" y="0"/>
            <a:ext cx="75517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l-PL" sz="3200" b="1">
                <a:solidFill>
                  <a:srgbClr val="006600"/>
                </a:solidFill>
                <a:latin typeface="Arial" panose="020B0604020202020204" pitchFamily="34" charset="0"/>
              </a:rPr>
              <a:t>Correlation between scalars</a:t>
            </a:r>
            <a:endParaRPr lang="en-US" altLang="pl-PL" sz="4000" b="1" i="1">
              <a:solidFill>
                <a:schemeClr val="tx2"/>
              </a:solidFill>
            </a:endParaRP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7858125" y="2076451"/>
            <a:ext cx="259715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l-PL">
                <a:solidFill>
                  <a:srgbClr val="006600"/>
                </a:solidFill>
                <a:latin typeface="Arial" panose="020B0604020202020204" pitchFamily="34" charset="0"/>
              </a:rPr>
              <a:t>The three scalars are strongly correlated.</a:t>
            </a:r>
          </a:p>
        </p:txBody>
      </p:sp>
      <p:grpSp>
        <p:nvGrpSpPr>
          <p:cNvPr id="376839" name="Group 7"/>
          <p:cNvGrpSpPr>
            <a:grpSpLocks/>
          </p:cNvGrpSpPr>
          <p:nvPr/>
        </p:nvGrpSpPr>
        <p:grpSpPr bwMode="auto">
          <a:xfrm>
            <a:off x="1817689" y="836614"/>
            <a:ext cx="6059487" cy="5845175"/>
            <a:chOff x="185" y="527"/>
            <a:chExt cx="3817" cy="3682"/>
          </a:xfrm>
        </p:grpSpPr>
        <p:pic>
          <p:nvPicPr>
            <p:cNvPr id="376836" name="Picture 4" descr="demo_correlation_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527"/>
              <a:ext cx="3654" cy="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837" name="Picture 5" descr="demo_correlation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2029"/>
              <a:ext cx="3817" cy="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7858125" y="3748089"/>
            <a:ext cx="244475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l-PL">
                <a:solidFill>
                  <a:srgbClr val="006600"/>
                </a:solidFill>
                <a:latin typeface="Arial" panose="020B0604020202020204" pitchFamily="34" charset="0"/>
              </a:rPr>
              <a:t>Upward moving air is moist, warm and CO</a:t>
            </a:r>
            <a:r>
              <a:rPr lang="en-US" altLang="pl-PL" baseline="-25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pl-PL">
                <a:solidFill>
                  <a:srgbClr val="006600"/>
                </a:solidFill>
                <a:latin typeface="Arial" panose="020B0604020202020204" pitchFamily="34" charset="0"/>
              </a:rPr>
              <a:t> depleted.</a:t>
            </a:r>
          </a:p>
        </p:txBody>
      </p:sp>
      <p:grpSp>
        <p:nvGrpSpPr>
          <p:cNvPr id="376845" name="Group 13"/>
          <p:cNvGrpSpPr>
            <a:grpSpLocks/>
          </p:cNvGrpSpPr>
          <p:nvPr/>
        </p:nvGrpSpPr>
        <p:grpSpPr bwMode="auto">
          <a:xfrm>
            <a:off x="3521075" y="1549401"/>
            <a:ext cx="407988" cy="3929063"/>
            <a:chOff x="1258" y="976"/>
            <a:chExt cx="257" cy="2475"/>
          </a:xfrm>
        </p:grpSpPr>
        <p:sp>
          <p:nvSpPr>
            <p:cNvPr id="376841" name="Oval 9"/>
            <p:cNvSpPr>
              <a:spLocks noChangeArrowheads="1"/>
            </p:cNvSpPr>
            <p:nvPr/>
          </p:nvSpPr>
          <p:spPr bwMode="auto">
            <a:xfrm>
              <a:off x="1258" y="976"/>
              <a:ext cx="257" cy="275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pl-PL"/>
            </a:p>
          </p:txBody>
        </p:sp>
        <p:sp>
          <p:nvSpPr>
            <p:cNvPr id="376842" name="Oval 10"/>
            <p:cNvSpPr>
              <a:spLocks noChangeArrowheads="1"/>
            </p:cNvSpPr>
            <p:nvPr/>
          </p:nvSpPr>
          <p:spPr bwMode="auto">
            <a:xfrm>
              <a:off x="1258" y="1913"/>
              <a:ext cx="257" cy="275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pl-PL"/>
            </a:p>
          </p:txBody>
        </p:sp>
        <p:sp>
          <p:nvSpPr>
            <p:cNvPr id="376843" name="Oval 11"/>
            <p:cNvSpPr>
              <a:spLocks noChangeArrowheads="1"/>
            </p:cNvSpPr>
            <p:nvPr/>
          </p:nvSpPr>
          <p:spPr bwMode="auto">
            <a:xfrm>
              <a:off x="1258" y="2361"/>
              <a:ext cx="257" cy="275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pl-PL"/>
            </a:p>
          </p:txBody>
        </p:sp>
        <p:sp>
          <p:nvSpPr>
            <p:cNvPr id="376844" name="Oval 12"/>
            <p:cNvSpPr>
              <a:spLocks noChangeArrowheads="1"/>
            </p:cNvSpPr>
            <p:nvPr/>
          </p:nvSpPr>
          <p:spPr bwMode="auto">
            <a:xfrm>
              <a:off x="1258" y="3176"/>
              <a:ext cx="257" cy="275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pl-PL"/>
            </a:p>
          </p:txBody>
        </p:sp>
      </p:grpSp>
      <p:pic>
        <p:nvPicPr>
          <p:cNvPr id="13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autoUpdateAnimBg="0"/>
      <p:bldP spid="3768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44417" y="0"/>
            <a:ext cx="6811618" cy="614292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Eddy </a:t>
            </a:r>
            <a:r>
              <a:rPr lang="pl-PL" altLang="pl-PL" sz="3200" dirty="0" err="1"/>
              <a:t>Covariance</a:t>
            </a:r>
            <a:r>
              <a:rPr lang="pl-PL" altLang="pl-PL" sz="3200" dirty="0"/>
              <a:t> System Rzecin</a:t>
            </a:r>
          </a:p>
        </p:txBody>
      </p:sp>
      <p:pic>
        <p:nvPicPr>
          <p:cNvPr id="24580" name="Picture 6" descr="IMG_7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05" y="820391"/>
            <a:ext cx="7753642" cy="581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76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 komorowa</a:t>
            </a:r>
          </a:p>
        </p:txBody>
      </p:sp>
      <p:pic>
        <p:nvPicPr>
          <p:cNvPr id="4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03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l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7104063" y="1268414"/>
            <a:ext cx="0" cy="30241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104063" y="4292600"/>
            <a:ext cx="331311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159376" y="5516564"/>
            <a:ext cx="1800225" cy="5048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59376" y="55895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l-PL"/>
              <a:t>Gasanalysator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432176" y="5195888"/>
            <a:ext cx="144463" cy="147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24526" y="6029326"/>
            <a:ext cx="144463" cy="352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010276" y="6021388"/>
            <a:ext cx="144463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 rot="5400000">
            <a:off x="4720432" y="5307807"/>
            <a:ext cx="144463" cy="257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3432176" y="5191126"/>
            <a:ext cx="2720975" cy="1477963"/>
            <a:chOff x="1202" y="3270"/>
            <a:chExt cx="1723" cy="931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1292" y="329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1292" y="4110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2835" y="379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1202" y="3270"/>
              <a:ext cx="91" cy="45"/>
            </a:xfrm>
            <a:prstGeom prst="ellipse">
              <a:avLst/>
            </a:prstGeom>
            <a:solidFill>
              <a:schemeClr val="accent1">
                <a:alpha val="100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202" y="329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202" y="4201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2925" y="379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717926" y="5187950"/>
            <a:ext cx="144463" cy="1193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 rot="5400000">
            <a:off x="4721226" y="5307013"/>
            <a:ext cx="144462" cy="2005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3717926" y="5181600"/>
            <a:ext cx="2149475" cy="1200150"/>
            <a:chOff x="1383" y="3264"/>
            <a:chExt cx="1361" cy="756"/>
          </a:xfrm>
        </p:grpSpPr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1383" y="3294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1383" y="4020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V="1">
              <a:off x="2744" y="379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1383" y="3264"/>
              <a:ext cx="91" cy="45"/>
            </a:xfrm>
            <a:prstGeom prst="ellipse">
              <a:avLst/>
            </a:prstGeom>
            <a:solidFill>
              <a:schemeClr val="accent1">
                <a:alpha val="100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1475" y="3288"/>
              <a:ext cx="1" cy="641"/>
            </a:xfrm>
            <a:custGeom>
              <a:avLst/>
              <a:gdLst>
                <a:gd name="T0" fmla="*/ 0 w 1"/>
                <a:gd name="T1" fmla="*/ 0 h 641"/>
                <a:gd name="T2" fmla="*/ 0 w 1"/>
                <a:gd name="T3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41">
                  <a:moveTo>
                    <a:pt x="0" y="0"/>
                  </a:moveTo>
                  <a:lnTo>
                    <a:pt x="0" y="64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 flipV="1">
              <a:off x="2653" y="379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1474" y="3929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6888164" y="4437064"/>
            <a:ext cx="2447925" cy="1296987"/>
            <a:chOff x="3379" y="2795"/>
            <a:chExt cx="1542" cy="817"/>
          </a:xfrm>
        </p:grpSpPr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3379" y="3612"/>
              <a:ext cx="1542" cy="0"/>
            </a:xfrm>
            <a:prstGeom prst="line">
              <a:avLst/>
            </a:prstGeom>
            <a:noFill/>
            <a:ln w="825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V="1">
              <a:off x="4921" y="2886"/>
              <a:ext cx="0" cy="726"/>
            </a:xfrm>
            <a:prstGeom prst="line">
              <a:avLst/>
            </a:prstGeom>
            <a:noFill/>
            <a:ln w="825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 flipV="1">
              <a:off x="4921" y="2795"/>
              <a:ext cx="0" cy="91"/>
            </a:xfrm>
            <a:prstGeom prst="line">
              <a:avLst/>
            </a:prstGeom>
            <a:noFill/>
            <a:ln w="825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3503613" y="5300664"/>
            <a:ext cx="0" cy="936625"/>
            <a:chOff x="1247" y="3339"/>
            <a:chExt cx="0" cy="590"/>
          </a:xfrm>
        </p:grpSpPr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1247" y="3339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1247" y="3566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1247" y="379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3503614" y="6597650"/>
            <a:ext cx="2378075" cy="0"/>
            <a:chOff x="1247" y="4156"/>
            <a:chExt cx="1498" cy="0"/>
          </a:xfrm>
        </p:grpSpPr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1247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1474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1701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>
              <a:off x="1928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2155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2382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2609" y="415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165" name="Line 45"/>
          <p:cNvSpPr>
            <a:spLocks noChangeShapeType="1"/>
          </p:cNvSpPr>
          <p:nvPr/>
        </p:nvSpPr>
        <p:spPr bwMode="auto">
          <a:xfrm flipH="1" flipV="1">
            <a:off x="6094414" y="6381750"/>
            <a:ext cx="15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5808664" y="6021388"/>
            <a:ext cx="1587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167" name="Group 47"/>
          <p:cNvGrpSpPr>
            <a:grpSpLocks/>
          </p:cNvGrpSpPr>
          <p:nvPr/>
        </p:nvGrpSpPr>
        <p:grpSpPr bwMode="auto">
          <a:xfrm>
            <a:off x="4151313" y="6308725"/>
            <a:ext cx="1657350" cy="0"/>
            <a:chOff x="1655" y="3974"/>
            <a:chExt cx="1044" cy="0"/>
          </a:xfrm>
        </p:grpSpPr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H="1">
              <a:off x="2563" y="397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>
              <a:off x="2336" y="397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H="1">
              <a:off x="2109" y="397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>
              <a:off x="1882" y="397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 flipH="1">
              <a:off x="1655" y="3974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3792538" y="5375275"/>
            <a:ext cx="0" cy="933450"/>
            <a:chOff x="1429" y="3386"/>
            <a:chExt cx="0" cy="588"/>
          </a:xfrm>
        </p:grpSpPr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 flipV="1">
              <a:off x="1429" y="3838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 flipV="1">
              <a:off x="1429" y="3612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 flipV="1">
              <a:off x="1429" y="3386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2063750" y="1196975"/>
            <a:ext cx="2808288" cy="2808288"/>
            <a:chOff x="340" y="754"/>
            <a:chExt cx="1769" cy="1769"/>
          </a:xfrm>
        </p:grpSpPr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40" y="1162"/>
              <a:ext cx="1361" cy="13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18018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sp>
          <p:nvSpPr>
            <p:cNvPr id="5179" name="AutoShape 59"/>
            <p:cNvSpPr>
              <a:spLocks noChangeArrowheads="1"/>
            </p:cNvSpPr>
            <p:nvPr/>
          </p:nvSpPr>
          <p:spPr bwMode="auto">
            <a:xfrm>
              <a:off x="340" y="2115"/>
              <a:ext cx="1769" cy="408"/>
            </a:xfrm>
            <a:prstGeom prst="parallelogram">
              <a:avLst>
                <a:gd name="adj" fmla="val 95608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80" name="AutoShape 60"/>
            <p:cNvSpPr>
              <a:spLocks noChangeArrowheads="1"/>
            </p:cNvSpPr>
            <p:nvPr/>
          </p:nvSpPr>
          <p:spPr bwMode="auto">
            <a:xfrm>
              <a:off x="340" y="754"/>
              <a:ext cx="1769" cy="408"/>
            </a:xfrm>
            <a:prstGeom prst="parallelogram">
              <a:avLst>
                <a:gd name="adj" fmla="val 95608"/>
              </a:avLst>
            </a:prstGeom>
            <a:solidFill>
              <a:schemeClr val="accent1">
                <a:alpha val="2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81" name="AutoShape 61"/>
            <p:cNvSpPr>
              <a:spLocks noChangeArrowheads="1"/>
            </p:cNvSpPr>
            <p:nvPr/>
          </p:nvSpPr>
          <p:spPr bwMode="auto">
            <a:xfrm rot="16200000" flipH="1">
              <a:off x="1020" y="1435"/>
              <a:ext cx="1769" cy="408"/>
            </a:xfrm>
            <a:prstGeom prst="parallelogram">
              <a:avLst>
                <a:gd name="adj" fmla="val 102192"/>
              </a:avLst>
            </a:prstGeom>
            <a:solidFill>
              <a:schemeClr val="accent1">
                <a:alpha val="3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82" name="AutoShape 62"/>
            <p:cNvSpPr>
              <a:spLocks noChangeArrowheads="1"/>
            </p:cNvSpPr>
            <p:nvPr/>
          </p:nvSpPr>
          <p:spPr bwMode="auto">
            <a:xfrm rot="16200000" flipH="1">
              <a:off x="-341" y="1435"/>
              <a:ext cx="1769" cy="408"/>
            </a:xfrm>
            <a:prstGeom prst="parallelogram">
              <a:avLst>
                <a:gd name="adj" fmla="val 102192"/>
              </a:avLst>
            </a:prstGeom>
            <a:solidFill>
              <a:schemeClr val="accent1">
                <a:alpha val="2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748" y="754"/>
              <a:ext cx="1361" cy="136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340" y="1162"/>
              <a:ext cx="1361" cy="136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9767889" y="4437064"/>
            <a:ext cx="649287" cy="376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pl-PL"/>
              <a:t>Zeit</a:t>
            </a:r>
            <a:endParaRPr lang="pl-PL" altLang="pl-PL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10056813" y="4292600"/>
            <a:ext cx="468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V="1">
            <a:off x="7104063" y="11255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7175501" y="1773238"/>
            <a:ext cx="144463" cy="144462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8040688" y="2060576"/>
            <a:ext cx="144462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8401051" y="2852738"/>
            <a:ext cx="144463" cy="144462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9264651" y="3141663"/>
            <a:ext cx="144463" cy="144462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9625013" y="3860801"/>
            <a:ext cx="144462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 rot="16200000">
            <a:off x="5893594" y="1918494"/>
            <a:ext cx="1778000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l-PL"/>
              <a:t>Konzentration</a:t>
            </a:r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 flipH="1" flipV="1">
            <a:off x="7248526" y="1628775"/>
            <a:ext cx="2735263" cy="23764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195" name="Group 75"/>
          <p:cNvGrpSpPr>
            <a:grpSpLocks/>
          </p:cNvGrpSpPr>
          <p:nvPr/>
        </p:nvGrpSpPr>
        <p:grpSpPr bwMode="auto">
          <a:xfrm>
            <a:off x="6959601" y="5734050"/>
            <a:ext cx="2303463" cy="0"/>
            <a:chOff x="3424" y="3612"/>
            <a:chExt cx="1451" cy="0"/>
          </a:xfrm>
        </p:grpSpPr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3424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>
              <a:off x="3560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3696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>
              <a:off x="3832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>
              <a:off x="3968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4104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4240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>
              <a:off x="4376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>
              <a:off x="4512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4648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6" name="Line 86"/>
            <p:cNvSpPr>
              <a:spLocks noChangeShapeType="1"/>
            </p:cNvSpPr>
            <p:nvPr/>
          </p:nvSpPr>
          <p:spPr bwMode="auto">
            <a:xfrm>
              <a:off x="4784" y="3612"/>
              <a:ext cx="9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207" name="Group 87"/>
          <p:cNvGrpSpPr>
            <a:grpSpLocks/>
          </p:cNvGrpSpPr>
          <p:nvPr/>
        </p:nvGrpSpPr>
        <p:grpSpPr bwMode="auto">
          <a:xfrm>
            <a:off x="9334500" y="4725988"/>
            <a:ext cx="7938" cy="1008062"/>
            <a:chOff x="4920" y="2977"/>
            <a:chExt cx="5" cy="635"/>
          </a:xfrm>
        </p:grpSpPr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 flipV="1">
              <a:off x="4920" y="3521"/>
              <a:ext cx="1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 flipV="1">
              <a:off x="4921" y="3385"/>
              <a:ext cx="1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10" name="Line 90"/>
            <p:cNvSpPr>
              <a:spLocks noChangeShapeType="1"/>
            </p:cNvSpPr>
            <p:nvPr/>
          </p:nvSpPr>
          <p:spPr bwMode="auto">
            <a:xfrm flipV="1">
              <a:off x="4922" y="3249"/>
              <a:ext cx="1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 flipV="1">
              <a:off x="4923" y="3113"/>
              <a:ext cx="1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12" name="Line 92"/>
            <p:cNvSpPr>
              <a:spLocks noChangeShapeType="1"/>
            </p:cNvSpPr>
            <p:nvPr/>
          </p:nvSpPr>
          <p:spPr bwMode="auto">
            <a:xfrm flipV="1">
              <a:off x="4924" y="2977"/>
              <a:ext cx="1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1524000" y="11588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l-PL" altLang="pl-PL" sz="2400" b="1" dirty="0" err="1">
                <a:solidFill>
                  <a:srgbClr val="FF3300"/>
                </a:solidFill>
              </a:rPr>
              <a:t>Chamber</a:t>
            </a:r>
            <a:r>
              <a:rPr kumimoji="1" lang="pl-PL" altLang="pl-PL" sz="2400" b="1" dirty="0">
                <a:solidFill>
                  <a:srgbClr val="FF3300"/>
                </a:solidFill>
              </a:rPr>
              <a:t> </a:t>
            </a:r>
            <a:r>
              <a:rPr kumimoji="1" lang="pl-PL" altLang="pl-PL" sz="2400" b="1" dirty="0" err="1">
                <a:solidFill>
                  <a:srgbClr val="FF3300"/>
                </a:solidFill>
              </a:rPr>
              <a:t>measurements</a:t>
            </a:r>
            <a:endParaRPr kumimoji="1" lang="de-DE" altLang="pl-PL" sz="2400" b="1" dirty="0">
              <a:solidFill>
                <a:srgbClr val="FF3300"/>
              </a:solidFill>
            </a:endParaRPr>
          </a:p>
        </p:txBody>
      </p:sp>
      <p:pic>
        <p:nvPicPr>
          <p:cNvPr id="94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1064 L -3.05556E-6 0.01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02378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533 L 0.00017 -0.0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064 L 3.61111E-6 0.021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2.59259E-6 L -0.03559 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065 L -2.77778E-7 -0.037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4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33333E-6 L -0.00035 -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1.11111E-6 L 0.00834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66" grpId="0" animBg="1"/>
      <p:bldP spid="5188" grpId="0" animBg="1"/>
      <p:bldP spid="5189" grpId="0" animBg="1"/>
      <p:bldP spid="5190" grpId="0" animBg="1"/>
      <p:bldP spid="5191" grpId="0" animBg="1"/>
      <p:bldP spid="5192" grpId="0" animBg="1"/>
      <p:bldP spid="51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7210425" cy="849313"/>
          </a:xfrm>
        </p:spPr>
        <p:txBody>
          <a:bodyPr/>
          <a:lstStyle/>
          <a:p>
            <a:r>
              <a:rPr lang="pl-PL" altLang="pl-PL" sz="2900" b="1">
                <a:latin typeface="Times New Roman" panose="02020603050405020304" pitchFamily="18" charset="0"/>
              </a:rPr>
              <a:t>Diurnal NEE vs. PPFD relationship</a:t>
            </a:r>
            <a:endParaRPr lang="pl-PL" altLang="pl-PL" sz="2900"/>
          </a:p>
        </p:txBody>
      </p:sp>
      <p:pic>
        <p:nvPicPr>
          <p:cNvPr id="624644" name="Picture 4" descr="PPFD2NEEb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341439"/>
            <a:ext cx="8002587" cy="533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2425701" y="1363663"/>
            <a:ext cx="7415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600"/>
              <a:t>Model 1: Smith; 	Model 2: </a:t>
            </a:r>
            <a:r>
              <a:rPr lang="en-US" altLang="pl-PL" sz="1600"/>
              <a:t>Michaelis – Menten</a:t>
            </a:r>
            <a:r>
              <a:rPr lang="pl-PL" altLang="pl-PL" sz="1600"/>
              <a:t>;</a:t>
            </a:r>
            <a:r>
              <a:rPr lang="en-US" altLang="pl-PL" sz="1600"/>
              <a:t> </a:t>
            </a:r>
            <a:r>
              <a:rPr lang="pl-PL" altLang="pl-PL" sz="1600"/>
              <a:t>		Mode 3: </a:t>
            </a:r>
            <a:r>
              <a:rPr lang="de-DE" altLang="pl-PL" sz="1600"/>
              <a:t>Misterlich</a:t>
            </a:r>
            <a:r>
              <a:rPr lang="pl-PL" altLang="pl-PL" sz="1600"/>
              <a:t>;</a:t>
            </a:r>
            <a:r>
              <a:rPr lang="de-DE" altLang="pl-PL" sz="1600"/>
              <a:t> </a:t>
            </a:r>
            <a:endParaRPr lang="pl-PL" altLang="pl-PL" sz="1600"/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3648076" y="5254626"/>
            <a:ext cx="720725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pl-PL" altLang="pl-PL" sz="1200"/>
              <a:t>Measure</a:t>
            </a:r>
            <a:r>
              <a:rPr lang="pl-PL" altLang="pl-PL"/>
              <a:t>.</a:t>
            </a:r>
          </a:p>
        </p:txBody>
      </p:sp>
      <p:pic>
        <p:nvPicPr>
          <p:cNvPr id="6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83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fluxsit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9151" y="1125539"/>
            <a:ext cx="4575175" cy="5445125"/>
          </a:xfrm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6963" y="1"/>
            <a:ext cx="7258050" cy="836613"/>
          </a:xfrm>
        </p:spPr>
        <p:txBody>
          <a:bodyPr/>
          <a:lstStyle/>
          <a:p>
            <a:pPr eaLnBrk="1" hangingPunct="1"/>
            <a:r>
              <a:rPr lang="pl-PL" sz="3600" b="1" dirty="0"/>
              <a:t>PULS </a:t>
            </a:r>
            <a:r>
              <a:rPr lang="pl-PL" sz="3600" b="1" dirty="0" err="1"/>
              <a:t>sites</a:t>
            </a:r>
            <a:endParaRPr lang="pl-PL" sz="3600" b="1" dirty="0"/>
          </a:p>
        </p:txBody>
      </p:sp>
      <p:pic>
        <p:nvPicPr>
          <p:cNvPr id="18436" name="Picture 4" descr="Logo_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5276" y="1"/>
            <a:ext cx="1482725" cy="16287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upa 12"/>
          <p:cNvGrpSpPr>
            <a:grpSpLocks/>
          </p:cNvGrpSpPr>
          <p:nvPr/>
        </p:nvGrpSpPr>
        <p:grpSpPr bwMode="auto">
          <a:xfrm>
            <a:off x="3863976" y="1262063"/>
            <a:ext cx="2562225" cy="1230312"/>
            <a:chOff x="65088" y="2054251"/>
            <a:chExt cx="2562225" cy="1230559"/>
          </a:xfrm>
        </p:grpSpPr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111125" y="2133055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56" name="AutoShape 7"/>
            <p:cNvSpPr>
              <a:spLocks noChangeArrowheads="1"/>
            </p:cNvSpPr>
            <p:nvPr/>
          </p:nvSpPr>
          <p:spPr bwMode="auto">
            <a:xfrm>
              <a:off x="65088" y="2492375"/>
              <a:ext cx="288925" cy="2159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57" name="AutoShape 8"/>
            <p:cNvSpPr>
              <a:spLocks noChangeArrowheads="1"/>
            </p:cNvSpPr>
            <p:nvPr/>
          </p:nvSpPr>
          <p:spPr bwMode="auto">
            <a:xfrm>
              <a:off x="103188" y="2853010"/>
              <a:ext cx="215900" cy="431800"/>
            </a:xfrm>
            <a:prstGeom prst="diamond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58" name="Text Box 9"/>
            <p:cNvSpPr txBox="1">
              <a:spLocks noChangeArrowheads="1"/>
            </p:cNvSpPr>
            <p:nvPr/>
          </p:nvSpPr>
          <p:spPr bwMode="auto">
            <a:xfrm>
              <a:off x="319088" y="2853010"/>
              <a:ext cx="8651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Forest</a:t>
              </a:r>
            </a:p>
          </p:txBody>
        </p:sp>
        <p:sp>
          <p:nvSpPr>
            <p:cNvPr id="18459" name="Text Box 10"/>
            <p:cNvSpPr txBox="1">
              <a:spLocks noChangeArrowheads="1"/>
            </p:cNvSpPr>
            <p:nvPr/>
          </p:nvSpPr>
          <p:spPr bwMode="auto">
            <a:xfrm>
              <a:off x="306388" y="2420938"/>
              <a:ext cx="1873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Arable land</a:t>
              </a:r>
            </a:p>
          </p:txBody>
        </p:sp>
        <p:sp>
          <p:nvSpPr>
            <p:cNvPr id="18460" name="Text Box 11"/>
            <p:cNvSpPr txBox="1">
              <a:spLocks noChangeArrowheads="1"/>
            </p:cNvSpPr>
            <p:nvPr/>
          </p:nvSpPr>
          <p:spPr bwMode="auto">
            <a:xfrm>
              <a:off x="311150" y="2054251"/>
              <a:ext cx="23161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err="1"/>
                <a:t>Wetland</a:t>
              </a:r>
              <a:r>
                <a:rPr lang="pl-PL" dirty="0"/>
                <a:t>/</a:t>
              </a:r>
              <a:r>
                <a:rPr lang="pl-PL" dirty="0" err="1"/>
                <a:t>Grassland</a:t>
              </a:r>
              <a:endParaRPr lang="pl-PL" dirty="0"/>
            </a:p>
          </p:txBody>
        </p:sp>
      </p:grpSp>
      <p:pic>
        <p:nvPicPr>
          <p:cNvPr id="18438" name="Picture 5" descr="NitroEurope - 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9214" y="5287964"/>
            <a:ext cx="1728787" cy="1570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4" descr="D:\dokumenty_PRACA\PREZENTACJE\LOGA UP, Katedra\LOGO Katedry Met_ang_20.07.2010new!!_RJ.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"/>
            <a:ext cx="10795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89" name="Picture 1" descr="D:\dokumenty_PRACA\PREZENTACJE\Rzecin for Matthi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538" y="1989139"/>
            <a:ext cx="35734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pole tekstowe 14"/>
          <p:cNvSpPr txBox="1">
            <a:spLocks noChangeArrowheads="1"/>
          </p:cNvSpPr>
          <p:nvPr/>
        </p:nvSpPr>
        <p:spPr bwMode="auto">
          <a:xfrm>
            <a:off x="7175501" y="1989138"/>
            <a:ext cx="984565" cy="369332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FF66"/>
                </a:solidFill>
              </a:rPr>
              <a:t>POLWET</a:t>
            </a:r>
          </a:p>
        </p:txBody>
      </p:sp>
      <p:pic>
        <p:nvPicPr>
          <p:cNvPr id="51" name="Picture 4" descr="ATT000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1" y="1052736"/>
            <a:ext cx="23399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Elipsa 51"/>
          <p:cNvSpPr/>
          <p:nvPr/>
        </p:nvSpPr>
        <p:spPr>
          <a:xfrm>
            <a:off x="1524000" y="2060800"/>
            <a:ext cx="882650" cy="911225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4" name="Strzałka w dół 53"/>
          <p:cNvSpPr/>
          <p:nvPr/>
        </p:nvSpPr>
        <p:spPr>
          <a:xfrm rot="4799451">
            <a:off x="7357270" y="2620170"/>
            <a:ext cx="307975" cy="2420937"/>
          </a:xfrm>
          <a:prstGeom prst="downArrow">
            <a:avLst>
              <a:gd name="adj1" fmla="val 50000"/>
              <a:gd name="adj2" fmla="val 1662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5" name="Schemat blokowy: decyzja 54"/>
          <p:cNvSpPr/>
          <p:nvPr/>
        </p:nvSpPr>
        <p:spPr>
          <a:xfrm>
            <a:off x="6240464" y="3789363"/>
            <a:ext cx="98425" cy="215900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 rot="16470698">
            <a:off x="4152901" y="1846263"/>
            <a:ext cx="293687" cy="3741738"/>
          </a:xfrm>
          <a:prstGeom prst="downArrow">
            <a:avLst>
              <a:gd name="adj1" fmla="val 50000"/>
              <a:gd name="adj2" fmla="val 1662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" name="Grupa 44"/>
          <p:cNvGrpSpPr>
            <a:grpSpLocks/>
          </p:cNvGrpSpPr>
          <p:nvPr/>
        </p:nvGrpSpPr>
        <p:grpSpPr bwMode="auto">
          <a:xfrm>
            <a:off x="1524001" y="3380010"/>
            <a:ext cx="1908175" cy="664668"/>
            <a:chOff x="0" y="6237288"/>
            <a:chExt cx="1908175" cy="664667"/>
          </a:xfrm>
        </p:grpSpPr>
        <p:sp>
          <p:nvSpPr>
            <p:cNvPr id="46" name="Prostokąt 45"/>
            <p:cNvSpPr/>
            <p:nvPr/>
          </p:nvSpPr>
          <p:spPr bwMode="auto">
            <a:xfrm>
              <a:off x="0" y="6237288"/>
              <a:ext cx="1908175" cy="6111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7" name="Tree"/>
            <p:cNvSpPr>
              <a:spLocks noEditPoints="1" noChangeArrowheads="1"/>
            </p:cNvSpPr>
            <p:nvPr/>
          </p:nvSpPr>
          <p:spPr bwMode="auto">
            <a:xfrm>
              <a:off x="0" y="6237288"/>
              <a:ext cx="466725" cy="50164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8452" name="pole tekstowe 111"/>
            <p:cNvSpPr txBox="1">
              <a:spLocks noChangeArrowheads="1"/>
            </p:cNvSpPr>
            <p:nvPr/>
          </p:nvSpPr>
          <p:spPr bwMode="auto">
            <a:xfrm>
              <a:off x="611711" y="6255625"/>
              <a:ext cx="1296464" cy="64633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b="1"/>
                <a:t>GDLP</a:t>
              </a:r>
            </a:p>
            <a:p>
              <a:r>
                <a:rPr lang="pl-PL" b="1"/>
                <a:t>C-FOREST</a:t>
              </a:r>
            </a:p>
          </p:txBody>
        </p:sp>
        <p:sp>
          <p:nvSpPr>
            <p:cNvPr id="49" name="Tree"/>
            <p:cNvSpPr>
              <a:spLocks noEditPoints="1" noChangeArrowheads="1"/>
            </p:cNvSpPr>
            <p:nvPr/>
          </p:nvSpPr>
          <p:spPr bwMode="auto">
            <a:xfrm>
              <a:off x="296863" y="6313488"/>
              <a:ext cx="349250" cy="42544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pic>
          <p:nvPicPr>
            <p:cNvPr id="18454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06096" y="6273679"/>
              <a:ext cx="339338" cy="179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pole tekstowe 14"/>
          <p:cNvSpPr txBox="1">
            <a:spLocks noChangeArrowheads="1"/>
          </p:cNvSpPr>
          <p:nvPr/>
        </p:nvSpPr>
        <p:spPr bwMode="auto">
          <a:xfrm>
            <a:off x="1524001" y="1074961"/>
            <a:ext cx="989373" cy="369332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FF66"/>
                </a:solidFill>
              </a:rPr>
              <a:t>TUCZNO</a:t>
            </a:r>
          </a:p>
        </p:txBody>
      </p:sp>
      <p:sp>
        <p:nvSpPr>
          <p:cNvPr id="31" name="Schemat blokowy: decyzja 30"/>
          <p:cNvSpPr/>
          <p:nvPr/>
        </p:nvSpPr>
        <p:spPr>
          <a:xfrm>
            <a:off x="6096001" y="3933180"/>
            <a:ext cx="98425" cy="21590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5" name="Picture 5" descr="D:\dokumenty_PRACA\PREZENTACJE\LOGA UP, Katedra\LOGO Katedry Met_ang_20.07.2010new!!_RJ.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2314" y="73373"/>
            <a:ext cx="1301787" cy="122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0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52" grpId="0" animBg="1"/>
      <p:bldP spid="54" grpId="0" animBg="1"/>
      <p:bldP spid="1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648463" y="686503"/>
            <a:ext cx="4918560" cy="4551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Życie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Ziemi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zamienia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powoli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energię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promieniowania</a:t>
            </a:r>
            <a:r>
              <a:rPr lang="en-US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słonecznego</a:t>
            </a:r>
            <a:r>
              <a:rPr lang="en-US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rozproszona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niskiej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jakości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3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chemiczną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skupiona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wysokiej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jakości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w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postaci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żywej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masy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- 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skamieniałej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masy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ropa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3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węgiel</a:t>
            </a:r>
            <a:r>
              <a:rPr lang="en-US" sz="3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gas)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81146B-4797-4E04-BCFA-499B37A4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06" y="426444"/>
            <a:ext cx="5712902" cy="503831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35996D2-B571-4BE9-9808-8D9F81A71BC3}"/>
              </a:ext>
            </a:extLst>
          </p:cNvPr>
          <p:cNvSpPr/>
          <p:nvPr/>
        </p:nvSpPr>
        <p:spPr>
          <a:xfrm>
            <a:off x="4393035" y="5726880"/>
            <a:ext cx="7798965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Uproszczony schemat obiegu węgla w środowisku i przepływ przez nie energii.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</a:rPr>
              <a:t>Kolor czarny – strumień węgla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kolor czerwony – strumień energii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, PROD – producenci (rośliny), KONS – konsumenci (zwierzęta), MMO – martwa materia organiczna, RED – reducenci, ATM - atmosfera (Autor K. Harenda).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81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683198" y="104295"/>
            <a:ext cx="4825604" cy="747237"/>
          </a:xfrm>
        </p:spPr>
        <p:txBody>
          <a:bodyPr/>
          <a:lstStyle/>
          <a:p>
            <a:pPr>
              <a:defRPr/>
            </a:pPr>
            <a:r>
              <a:rPr lang="en-US" b="1" dirty="0"/>
              <a:t>Greenhouse</a:t>
            </a:r>
            <a:r>
              <a:rPr lang="pl-PL" b="1" dirty="0"/>
              <a:t> </a:t>
            </a:r>
            <a:r>
              <a:rPr lang="en-US" b="1" dirty="0"/>
              <a:t>effect</a:t>
            </a:r>
            <a:r>
              <a:rPr lang="pl-PL" dirty="0"/>
              <a:t> </a:t>
            </a:r>
          </a:p>
        </p:txBody>
      </p:sp>
      <p:pic>
        <p:nvPicPr>
          <p:cNvPr id="26627" name="Picture 9" descr="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77" y="781437"/>
            <a:ext cx="7964866" cy="59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5663804" y="1678783"/>
            <a:ext cx="1487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l-PL" altLang="pl-PL" sz="2400" b="1"/>
              <a:t>8-14 </a:t>
            </a:r>
            <a:r>
              <a:rPr lang="en-US" altLang="pl-PL" sz="2400" b="1"/>
              <a:t>µ</a:t>
            </a:r>
            <a:r>
              <a:rPr lang="pl-PL" altLang="pl-PL" sz="2400" b="1"/>
              <a:t>m</a:t>
            </a:r>
            <a:endParaRPr lang="en-US" altLang="pl-PL" sz="2400" b="1"/>
          </a:p>
        </p:txBody>
      </p:sp>
    </p:spTree>
    <p:extLst>
      <p:ext uri="{BB962C8B-B14F-4D97-AF65-F5344CB8AC3E}">
        <p14:creationId xmlns:p14="http://schemas.microsoft.com/office/powerpoint/2010/main" val="304805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42917" t="8413" r="1904" b="5555"/>
          <a:stretch/>
        </p:blipFill>
        <p:spPr>
          <a:xfrm>
            <a:off x="5486620" y="1051440"/>
            <a:ext cx="6494850" cy="569613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62578" y="3222604"/>
            <a:ext cx="314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1-year </a:t>
            </a:r>
            <a:r>
              <a:rPr lang="pl-PL" sz="3200" dirty="0" err="1"/>
              <a:t>pulse</a:t>
            </a:r>
            <a:r>
              <a:rPr lang="pl-PL" sz="3200" dirty="0"/>
              <a:t> </a:t>
            </a:r>
            <a:r>
              <a:rPr lang="pl-PL" sz="3200" dirty="0" err="1"/>
              <a:t>efect</a:t>
            </a:r>
            <a:endParaRPr lang="pl-PL" sz="32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D387E49-A03A-45B0-8A7C-42A0FD274916}"/>
              </a:ext>
            </a:extLst>
          </p:cNvPr>
          <p:cNvSpPr/>
          <p:nvPr/>
        </p:nvSpPr>
        <p:spPr>
          <a:xfrm>
            <a:off x="251494" y="223550"/>
            <a:ext cx="777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Koncepcja zrównoważonego rozwoju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6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078038" y="620714"/>
            <a:ext cx="85899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 i="1" u="sng">
                <a:solidFill>
                  <a:schemeClr val="tx2"/>
                </a:solidFill>
              </a:rPr>
              <a:t>WYMUSZENIE RADIACYJNE</a:t>
            </a:r>
          </a:p>
        </p:txBody>
      </p:sp>
      <p:sp>
        <p:nvSpPr>
          <p:cNvPr id="3075" name="Rectangle 40"/>
          <p:cNvSpPr>
            <a:spLocks noChangeArrowheads="1"/>
          </p:cNvSpPr>
          <p:nvPr/>
        </p:nvSpPr>
        <p:spPr bwMode="auto">
          <a:xfrm>
            <a:off x="528506" y="1628776"/>
            <a:ext cx="10377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Wymuszenie radiacyjne</a:t>
            </a:r>
            <a:r>
              <a:rPr lang="pl-PL" altLang="pl-PL" dirty="0"/>
              <a:t> - jest to zmiana wartości netto irradiacji (wyrażone w Wm</a:t>
            </a:r>
            <a:r>
              <a:rPr lang="pl-PL" altLang="pl-PL" baseline="30000" dirty="0"/>
              <a:t>-2</a:t>
            </a:r>
            <a:r>
              <a:rPr lang="pl-PL" altLang="pl-PL" dirty="0"/>
              <a:t>) liczona na poziomie tropopauzy wywołane zewnętrznymi czynnikami wywołującymi zmiany klimatyczne np. zmiana w zawartości CO</a:t>
            </a:r>
            <a:r>
              <a:rPr lang="pl-PL" altLang="pl-PL" baseline="-25000" dirty="0"/>
              <a:t>2</a:t>
            </a:r>
            <a:r>
              <a:rPr lang="pl-PL" altLang="pl-PL" dirty="0"/>
              <a:t> lub intensywność promieniowania Słońca.</a:t>
            </a:r>
          </a:p>
        </p:txBody>
      </p:sp>
    </p:spTree>
    <p:extLst>
      <p:ext uri="{BB962C8B-B14F-4D97-AF65-F5344CB8AC3E}">
        <p14:creationId xmlns:p14="http://schemas.microsoft.com/office/powerpoint/2010/main" val="386164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A3DE5-0D8A-4D50-A7AD-24DF4262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365125"/>
            <a:ext cx="6719777" cy="306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Frutiger LT Pro 47 Light Cn"/>
              </a:rPr>
              <a:t>R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adiative</a:t>
            </a:r>
            <a:r>
              <a:rPr lang="pl-PL" dirty="0">
                <a:solidFill>
                  <a:srgbClr val="000000"/>
                </a:solidFill>
                <a:latin typeface="Frutiger LT Pro 47 Light Cn"/>
              </a:rPr>
              <a:t> 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F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orcing</a:t>
            </a:r>
            <a:r>
              <a:rPr lang="en-US" dirty="0">
                <a:solidFill>
                  <a:srgbClr val="000000"/>
                </a:solidFill>
                <a:latin typeface="Frutiger LT Pro 47 Light Cn"/>
              </a:rPr>
              <a:t> for the period 1750–2011</a:t>
            </a:r>
            <a:br>
              <a:rPr lang="pl-PL" dirty="0">
                <a:solidFill>
                  <a:srgbClr val="000000"/>
                </a:solidFill>
                <a:latin typeface="Frutiger LT Pro 47 Light Cn"/>
              </a:rPr>
            </a:br>
            <a:br>
              <a:rPr lang="pl-PL" dirty="0">
                <a:solidFill>
                  <a:srgbClr val="000000"/>
                </a:solidFill>
                <a:latin typeface="Frutiger LT Pro 47 Light Cn"/>
              </a:rPr>
            </a:br>
            <a:r>
              <a:rPr lang="pl-PL" b="1" dirty="0" err="1">
                <a:solidFill>
                  <a:srgbClr val="000000"/>
                </a:solidFill>
                <a:latin typeface="Frutiger LT Pro 47 Light Cn"/>
              </a:rPr>
              <a:t>Gasses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701EFC4-C12A-4582-893D-69A74AD2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5" t="8942" r="51266" b="6809"/>
          <a:stretch/>
        </p:blipFill>
        <p:spPr>
          <a:xfrm>
            <a:off x="7180977" y="233588"/>
            <a:ext cx="4781724" cy="637077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55FBAFF-9D34-4BE1-817C-CB8D2B2F8E73}"/>
              </a:ext>
            </a:extLst>
          </p:cNvPr>
          <p:cNvSpPr/>
          <p:nvPr/>
        </p:nvSpPr>
        <p:spPr>
          <a:xfrm>
            <a:off x="7344563" y="522052"/>
            <a:ext cx="4542637" cy="2607647"/>
          </a:xfrm>
          <a:prstGeom prst="rect">
            <a:avLst/>
          </a:prstGeom>
          <a:solidFill>
            <a:srgbClr val="00FFFF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4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limate.gov/sites/default/files/paleo_CO2_2018_15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b="4951"/>
          <a:stretch/>
        </p:blipFill>
        <p:spPr bwMode="auto">
          <a:xfrm>
            <a:off x="5210608" y="4285242"/>
            <a:ext cx="6846149" cy="24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116" r="15748"/>
          <a:stretch/>
        </p:blipFill>
        <p:spPr>
          <a:xfrm>
            <a:off x="135244" y="1650694"/>
            <a:ext cx="4901978" cy="298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CF119-B97C-4B2C-A3E8-3EC65D68A062}"/>
              </a:ext>
            </a:extLst>
          </p:cNvPr>
          <p:cNvSpPr txBox="1"/>
          <p:nvPr/>
        </p:nvSpPr>
        <p:spPr>
          <a:xfrm>
            <a:off x="6096000" y="1752054"/>
            <a:ext cx="471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CO</a:t>
            </a:r>
            <a:r>
              <a:rPr lang="pl-PL" sz="2400" baseline="-25000" dirty="0"/>
              <a:t>2</a:t>
            </a:r>
            <a:r>
              <a:rPr lang="en-US" sz="2400" dirty="0"/>
              <a:t> concentration</a:t>
            </a:r>
            <a:r>
              <a:rPr lang="pl-PL" sz="2400" dirty="0"/>
              <a:t> 280 -&gt; 407 </a:t>
            </a:r>
            <a:r>
              <a:rPr lang="pl-PL" sz="2400" dirty="0" err="1"/>
              <a:t>ppm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6096000" y="2575850"/>
            <a:ext cx="2913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en-US" sz="2400" dirty="0" err="1"/>
              <a:t>Lifetime</a:t>
            </a:r>
            <a:r>
              <a:rPr lang="pl-PL" altLang="en-US" sz="2400" dirty="0"/>
              <a:t> : 5-200 </a:t>
            </a:r>
            <a:r>
              <a:rPr lang="pl-PL" altLang="en-US" sz="2400" dirty="0" err="1"/>
              <a:t>years</a:t>
            </a:r>
            <a:r>
              <a:rPr lang="pl-PL" altLang="en-US" dirty="0"/>
              <a:t>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044C637-859D-4EB1-A176-65C5EAE50C8D}"/>
              </a:ext>
            </a:extLst>
          </p:cNvPr>
          <p:cNvSpPr txBox="1">
            <a:spLocks/>
          </p:cNvSpPr>
          <p:nvPr/>
        </p:nvSpPr>
        <p:spPr>
          <a:xfrm>
            <a:off x="1907273" y="248780"/>
            <a:ext cx="5785884" cy="679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000000"/>
                </a:solidFill>
                <a:latin typeface="Frutiger LT Pro 47 Light Cn"/>
              </a:rPr>
              <a:t>Carbon </a:t>
            </a:r>
            <a:r>
              <a:rPr lang="pl-PL" dirty="0" err="1">
                <a:solidFill>
                  <a:srgbClr val="000000"/>
                </a:solidFill>
                <a:latin typeface="Frutiger LT Pro 47 Light Cn"/>
              </a:rPr>
              <a:t>dioxide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9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9548" r="1849" b="4977"/>
          <a:stretch/>
        </p:blipFill>
        <p:spPr>
          <a:xfrm>
            <a:off x="1518407" y="1591260"/>
            <a:ext cx="8783274" cy="4780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81608-91C3-4B09-BBB2-B6100CF3D54B}"/>
              </a:ext>
            </a:extLst>
          </p:cNvPr>
          <p:cNvSpPr txBox="1"/>
          <p:nvPr/>
        </p:nvSpPr>
        <p:spPr>
          <a:xfrm>
            <a:off x="1743958" y="982760"/>
            <a:ext cx="465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CH</a:t>
            </a:r>
            <a:r>
              <a:rPr lang="pl-PL" sz="2400" baseline="-25000" dirty="0"/>
              <a:t>4</a:t>
            </a:r>
            <a:r>
              <a:rPr lang="en-US" sz="2400" dirty="0"/>
              <a:t> concentration </a:t>
            </a:r>
            <a:r>
              <a:rPr lang="pl-PL" sz="2400" dirty="0"/>
              <a:t>700 -&gt; 1866 </a:t>
            </a:r>
            <a:r>
              <a:rPr lang="pl-PL" sz="2400" dirty="0" err="1"/>
              <a:t>ppb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7560994" y="965312"/>
            <a:ext cx="274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en-US" sz="2400" dirty="0" err="1"/>
              <a:t>Lifetime</a:t>
            </a:r>
            <a:r>
              <a:rPr lang="pl-PL" altLang="en-US" sz="2400" dirty="0"/>
              <a:t> : 12.4 </a:t>
            </a:r>
            <a:r>
              <a:rPr lang="pl-PL" altLang="en-US" sz="2400" dirty="0" err="1"/>
              <a:t>years</a:t>
            </a:r>
            <a:r>
              <a:rPr lang="pl-PL" altLang="en-US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377AD0B-839A-4D52-AC9E-D4AD96E5C46F}"/>
              </a:ext>
            </a:extLst>
          </p:cNvPr>
          <p:cNvSpPr txBox="1">
            <a:spLocks/>
          </p:cNvSpPr>
          <p:nvPr/>
        </p:nvSpPr>
        <p:spPr>
          <a:xfrm>
            <a:off x="1907273" y="248780"/>
            <a:ext cx="5785884" cy="679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Frutiger LT Pro 47 Light Cn"/>
              </a:rPr>
              <a:t>Methane</a:t>
            </a:r>
            <a:r>
              <a:rPr lang="pl-PL" dirty="0">
                <a:solidFill>
                  <a:srgbClr val="000000"/>
                </a:solidFill>
                <a:latin typeface="Frutiger LT Pro 47 Light Cn"/>
              </a:rPr>
              <a:t> (GWP 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97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679</Words>
  <Application>Microsoft Office PowerPoint</Application>
  <PresentationFormat>Panoramiczny</PresentationFormat>
  <Paragraphs>105</Paragraphs>
  <Slides>30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Frutiger LT Pro 47 Light Cn</vt:lpstr>
      <vt:lpstr>Symbol</vt:lpstr>
      <vt:lpstr>Tahoma</vt:lpstr>
      <vt:lpstr>Times New Roman</vt:lpstr>
      <vt:lpstr>Motyw pakietu Office</vt:lpstr>
      <vt:lpstr>Masa i energia w środowisku w kontekście zmiany klimatu</vt:lpstr>
      <vt:lpstr>Prezentacja programu PowerPoint</vt:lpstr>
      <vt:lpstr>Prezentacja programu PowerPoint</vt:lpstr>
      <vt:lpstr>Greenhouse effect </vt:lpstr>
      <vt:lpstr>Prezentacja programu PowerPoint</vt:lpstr>
      <vt:lpstr>Prezentacja programu PowerPoint</vt:lpstr>
      <vt:lpstr>Radiative Forcing for the period 1750–2011  Gasses</vt:lpstr>
      <vt:lpstr>Prezentacja programu PowerPoint</vt:lpstr>
      <vt:lpstr>Prezentacja programu PowerPoint</vt:lpstr>
      <vt:lpstr>Prezentacja programu PowerPoint</vt:lpstr>
      <vt:lpstr>Aerosols</vt:lpstr>
      <vt:lpstr>Aerosol’s direct and indirect effects </vt:lpstr>
      <vt:lpstr>Sulfate</vt:lpstr>
      <vt:lpstr>Black carbon on snow</vt:lpstr>
      <vt:lpstr>Contrails</vt:lpstr>
      <vt:lpstr>Land use</vt:lpstr>
      <vt:lpstr>Land use</vt:lpstr>
      <vt:lpstr>Solar irradiance</vt:lpstr>
      <vt:lpstr>Radiative Forcing for the period 1980–2011</vt:lpstr>
      <vt:lpstr>CO2 fluxes night/day </vt:lpstr>
      <vt:lpstr>Technika Kowariancji wirów</vt:lpstr>
      <vt:lpstr>Prezentacja programu PowerPoint</vt:lpstr>
      <vt:lpstr>Prezentacja programu PowerPoint</vt:lpstr>
      <vt:lpstr>Prezentacja programu PowerPoint</vt:lpstr>
      <vt:lpstr>Eddy Covariance System Rzecin</vt:lpstr>
      <vt:lpstr>Technika komorowa</vt:lpstr>
      <vt:lpstr>Prezentacja programu PowerPoint</vt:lpstr>
      <vt:lpstr>Diurnal NEE vs. PPFD relationship</vt:lpstr>
      <vt:lpstr>PULS sites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Bogdan</cp:lastModifiedBy>
  <cp:revision>54</cp:revision>
  <dcterms:created xsi:type="dcterms:W3CDTF">2020-01-22T13:01:13Z</dcterms:created>
  <dcterms:modified xsi:type="dcterms:W3CDTF">2020-04-16T11:13:06Z</dcterms:modified>
</cp:coreProperties>
</file>