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322" r:id="rId2"/>
    <p:sldId id="442" r:id="rId3"/>
    <p:sldId id="355" r:id="rId4"/>
    <p:sldId id="356" r:id="rId5"/>
    <p:sldId id="357" r:id="rId6"/>
    <p:sldId id="2539" r:id="rId7"/>
    <p:sldId id="323" r:id="rId8"/>
    <p:sldId id="326" r:id="rId9"/>
    <p:sldId id="330" r:id="rId10"/>
    <p:sldId id="327" r:id="rId11"/>
    <p:sldId id="333" r:id="rId12"/>
    <p:sldId id="310" r:id="rId13"/>
    <p:sldId id="311" r:id="rId14"/>
    <p:sldId id="457" r:id="rId15"/>
    <p:sldId id="312" r:id="rId16"/>
    <p:sldId id="398" r:id="rId17"/>
    <p:sldId id="400" r:id="rId18"/>
    <p:sldId id="401" r:id="rId19"/>
    <p:sldId id="402" r:id="rId20"/>
    <p:sldId id="2531" r:id="rId21"/>
    <p:sldId id="405" r:id="rId22"/>
    <p:sldId id="2532" r:id="rId23"/>
    <p:sldId id="352" r:id="rId24"/>
    <p:sldId id="313" r:id="rId25"/>
    <p:sldId id="314" r:id="rId26"/>
    <p:sldId id="406" r:id="rId27"/>
    <p:sldId id="2533" r:id="rId28"/>
    <p:sldId id="2534" r:id="rId29"/>
    <p:sldId id="2535" r:id="rId30"/>
    <p:sldId id="2536" r:id="rId31"/>
    <p:sldId id="2537" r:id="rId32"/>
    <p:sldId id="2538" r:id="rId33"/>
    <p:sldId id="2514" r:id="rId34"/>
    <p:sldId id="2515" r:id="rId35"/>
    <p:sldId id="2524" r:id="rId36"/>
    <p:sldId id="655" r:id="rId37"/>
    <p:sldId id="344" r:id="rId38"/>
    <p:sldId id="2516" r:id="rId39"/>
    <p:sldId id="2519" r:id="rId40"/>
    <p:sldId id="2522" r:id="rId41"/>
    <p:sldId id="2509" r:id="rId42"/>
    <p:sldId id="2495" r:id="rId43"/>
    <p:sldId id="465" r:id="rId44"/>
    <p:sldId id="2549" r:id="rId45"/>
    <p:sldId id="260" r:id="rId46"/>
    <p:sldId id="2518" r:id="rId47"/>
    <p:sldId id="2530" r:id="rId48"/>
    <p:sldId id="432" r:id="rId49"/>
    <p:sldId id="2523" r:id="rId50"/>
    <p:sldId id="264" r:id="rId51"/>
    <p:sldId id="376" r:id="rId52"/>
    <p:sldId id="2526" r:id="rId53"/>
    <p:sldId id="2541" r:id="rId54"/>
    <p:sldId id="476" r:id="rId55"/>
    <p:sldId id="478" r:id="rId56"/>
    <p:sldId id="482" r:id="rId57"/>
    <p:sldId id="483" r:id="rId58"/>
    <p:sldId id="484" r:id="rId59"/>
    <p:sldId id="485" r:id="rId60"/>
    <p:sldId id="486" r:id="rId61"/>
    <p:sldId id="2548" r:id="rId62"/>
    <p:sldId id="487" r:id="rId63"/>
    <p:sldId id="2542" r:id="rId64"/>
    <p:sldId id="2543" r:id="rId65"/>
    <p:sldId id="436" r:id="rId66"/>
    <p:sldId id="447" r:id="rId67"/>
    <p:sldId id="437" r:id="rId68"/>
    <p:sldId id="2545" r:id="rId69"/>
    <p:sldId id="2546" r:id="rId70"/>
    <p:sldId id="445" r:id="rId71"/>
    <p:sldId id="2550" r:id="rId72"/>
    <p:sldId id="350" r:id="rId73"/>
    <p:sldId id="361" r:id="rId74"/>
    <p:sldId id="2510" r:id="rId75"/>
    <p:sldId id="353" r:id="rId76"/>
    <p:sldId id="461" r:id="rId77"/>
    <p:sldId id="462" r:id="rId78"/>
    <p:sldId id="463" r:id="rId79"/>
    <p:sldId id="464" r:id="rId80"/>
    <p:sldId id="358" r:id="rId8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3513F"/>
    <a:srgbClr val="6D9362"/>
    <a:srgbClr val="154D2F"/>
    <a:srgbClr val="A6CB2A"/>
    <a:srgbClr val="333333"/>
    <a:srgbClr val="808080"/>
    <a:srgbClr val="ABC85B"/>
    <a:srgbClr val="6BA85B"/>
    <a:srgbClr val="009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5268" autoAdjust="0"/>
  </p:normalViewPr>
  <p:slideViewPr>
    <p:cSldViewPr snapToGrid="0">
      <p:cViewPr varScale="1">
        <p:scale>
          <a:sx n="86" d="100"/>
          <a:sy n="86" d="100"/>
        </p:scale>
        <p:origin x="126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Arkusz1!$A$1:$A$3</c:f>
              <c:numCache>
                <c:formatCode>General</c:formatCode>
                <c:ptCount val="3"/>
                <c:pt idx="0">
                  <c:v>1.4285714285714286</c:v>
                </c:pt>
                <c:pt idx="1">
                  <c:v>1.9E-2</c:v>
                </c:pt>
                <c:pt idx="2">
                  <c:v>1.1000000000000001E-3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2-40B8-B406-F4048951A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2901119"/>
        <c:axId val="1917761839"/>
      </c:barChart>
      <c:catAx>
        <c:axId val="202290111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17761839"/>
        <c:crosses val="autoZero"/>
        <c:auto val="1"/>
        <c:lblAlgn val="ctr"/>
        <c:lblOffset val="100"/>
        <c:noMultiLvlLbl val="0"/>
      </c:catAx>
      <c:valAx>
        <c:axId val="191776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22901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0.76383</cdr:x>
      <cdr:y>0.95259</cdr:y>
    </cdr:from>
    <cdr:to>
      <cdr:x>0.89379</cdr:x>
      <cdr:y>0.95259</cdr:y>
    </cdr:to>
    <cdr:cxnSp macro="">
      <cdr:nvCxnSpPr>
        <cdr:cNvPr id="3" name="Łącznik prosty 2">
          <a:extLst xmlns:a="http://schemas.openxmlformats.org/drawingml/2006/main">
            <a:ext uri="{FF2B5EF4-FFF2-40B4-BE49-F238E27FC236}">
              <a16:creationId xmlns:a16="http://schemas.microsoft.com/office/drawing/2014/main" id="{260D054E-D6AD-4207-8D29-C517D81C4B65}"/>
            </a:ext>
          </a:extLst>
        </cdr:cNvPr>
        <cdr:cNvCxnSpPr/>
      </cdr:nvCxnSpPr>
      <cdr:spPr>
        <a:xfrm xmlns:a="http://schemas.openxmlformats.org/drawingml/2006/main" flipH="1">
          <a:off x="5812978" y="6186196"/>
          <a:ext cx="989045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0B632-E475-4C86-8327-A5C1D25B522C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CE416-43EC-4B1A-BEE0-72A9B24A69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41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A098B8-8BC5-45E6-96D5-EBE7DEAE1AD9}" type="slidenum">
              <a:rPr lang="pl-PL" altLang="pl-PL" smtClean="0"/>
              <a:pPr/>
              <a:t>9</a:t>
            </a:fld>
            <a:endParaRPr lang="pl-PL" altLang="pl-PL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452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DE17C-89BC-4A52-9196-A2D5FC6A8786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032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8076D-1BBD-4A30-BAB5-84D59AD945BD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161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377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FAE3D-6643-4E67-A6F9-FF1395511D11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162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3913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D3B0D6-7A95-4023-B3F5-30D6FD7FCFFC}" type="slidenum">
              <a:rPr lang="pl-PL" altLang="pl-PL"/>
              <a:pPr/>
              <a:t>24</a:t>
            </a:fld>
            <a:endParaRPr lang="pl-PL" altLang="pl-PL"/>
          </a:p>
        </p:txBody>
      </p:sp>
      <p:sp>
        <p:nvSpPr>
          <p:cNvPr id="162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8208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073A20-22E8-496C-A930-A00A0257D286}" type="slidenum">
              <a:rPr lang="pl-PL" altLang="pl-PL" smtClean="0"/>
              <a:pPr/>
              <a:t>33</a:t>
            </a:fld>
            <a:endParaRPr lang="pl-PL" altLang="pl-PL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13581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/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F38122-725A-4406-9730-025DFD10DE65}" type="slidenum">
              <a:rPr lang="pl-PL" altLang="pl-PL" sz="1200" smtClean="0"/>
              <a:pPr/>
              <a:t>45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268732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37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75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0BF23F-6305-400C-9E28-75353EEA447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10722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54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852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1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55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05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807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87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79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49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F27C5-A369-4AEB-B245-A09AFBEC60E7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4290B-0BC0-4986-8C64-794468C74B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53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hyperlink" Target="http://whc.unesco.org/en/list/1424/gallery/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f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fif"/><Relationship Id="rId4" Type="http://schemas.openxmlformats.org/officeDocument/2006/relationships/image" Target="../media/image45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57D69481-1C71-44CF-A3D9-6764B9261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3301" y="-3295647"/>
            <a:ext cx="11150602" cy="9144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902" y="337331"/>
            <a:ext cx="9028590" cy="2334596"/>
          </a:xfrm>
          <a:solidFill>
            <a:srgbClr val="43513F">
              <a:alpha val="45000"/>
            </a:srgbClr>
          </a:solidFill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Dlaczego system ochrony Puszczy Białowieskiej wymaga ulepszenia?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586578"/>
            <a:ext cx="6858000" cy="2094021"/>
          </a:xfrm>
          <a:solidFill>
            <a:srgbClr val="43513F">
              <a:alpha val="45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b="1" dirty="0">
                <a:solidFill>
                  <a:schemeClr val="bg1"/>
                </a:solidFill>
              </a:rPr>
              <a:t>Bogdan Jaroszewicz</a:t>
            </a:r>
          </a:p>
          <a:p>
            <a:pPr>
              <a:spcBef>
                <a:spcPts val="0"/>
              </a:spcBef>
            </a:pPr>
            <a:r>
              <a:rPr lang="pl-PL" b="1" dirty="0">
                <a:solidFill>
                  <a:schemeClr val="bg1"/>
                </a:solidFill>
              </a:rPr>
              <a:t>Białowieska Stacja Geobotaniczna UW</a:t>
            </a:r>
          </a:p>
          <a:p>
            <a:pPr>
              <a:spcBef>
                <a:spcPts val="0"/>
              </a:spcBef>
            </a:pPr>
            <a:endParaRPr lang="pl-PL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pl-PL" dirty="0">
                <a:solidFill>
                  <a:schemeClr val="bg1"/>
                </a:solidFill>
              </a:rPr>
              <a:t>23. kwietnia 2020 roku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C6C2934-3526-468D-AA31-05A2E785E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093B1CB-047D-4E33-9D43-A0CE4DD045B3}"/>
              </a:ext>
            </a:extLst>
          </p:cNvPr>
          <p:cNvSpPr/>
          <p:nvPr/>
        </p:nvSpPr>
        <p:spPr>
          <a:xfrm>
            <a:off x="-97654" y="5584054"/>
            <a:ext cx="10364603" cy="1256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5" name="Picture 1" descr="__Papier_Wb_UW_naglowek-PL_zwykly">
            <a:extLst>
              <a:ext uri="{FF2B5EF4-FFF2-40B4-BE49-F238E27FC236}">
                <a16:creationId xmlns:a16="http://schemas.microsoft.com/office/drawing/2014/main" id="{027EE759-5E03-4FD4-9E39-844DA862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2" y="5586223"/>
            <a:ext cx="6126163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FD862BB-FD85-4344-81AD-F07525C77ACD}"/>
              </a:ext>
            </a:extLst>
          </p:cNvPr>
          <p:cNvSpPr/>
          <p:nvPr/>
        </p:nvSpPr>
        <p:spPr>
          <a:xfrm>
            <a:off x="1189608" y="6639509"/>
            <a:ext cx="2183907" cy="12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AC70E4-E8E7-4EED-914A-A879C7E25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30" y="5658218"/>
            <a:ext cx="1514374" cy="10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3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" y="965915"/>
            <a:ext cx="9647114" cy="521104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7577" y="347730"/>
            <a:ext cx="163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Dz.U.76.32.190</a:t>
            </a:r>
          </a:p>
        </p:txBody>
      </p:sp>
      <p:sp>
        <p:nvSpPr>
          <p:cNvPr id="6" name="Prostokąt 5"/>
          <p:cNvSpPr/>
          <p:nvPr/>
        </p:nvSpPr>
        <p:spPr>
          <a:xfrm>
            <a:off x="231819" y="3902300"/>
            <a:ext cx="8577329" cy="10947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06" y="42917"/>
            <a:ext cx="2095500" cy="2095500"/>
          </a:xfrm>
        </p:spPr>
      </p:pic>
      <p:cxnSp>
        <p:nvCxnSpPr>
          <p:cNvPr id="9" name="Łącznik prosty 8"/>
          <p:cNvCxnSpPr/>
          <p:nvPr/>
        </p:nvCxnSpPr>
        <p:spPr>
          <a:xfrm>
            <a:off x="425003" y="3721994"/>
            <a:ext cx="6993228" cy="12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1659227" y="1002407"/>
            <a:ext cx="547352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Konstytucja RP</a:t>
            </a:r>
          </a:p>
        </p:txBody>
      </p:sp>
      <p:sp>
        <p:nvSpPr>
          <p:cNvPr id="10" name="Strzałka w dół 9"/>
          <p:cNvSpPr/>
          <p:nvPr/>
        </p:nvSpPr>
        <p:spPr>
          <a:xfrm rot="1641663">
            <a:off x="3509949" y="16390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/>
          <p:cNvSpPr/>
          <p:nvPr/>
        </p:nvSpPr>
        <p:spPr>
          <a:xfrm rot="19325930">
            <a:off x="4989083" y="153645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448800" y="2628289"/>
            <a:ext cx="292451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Ustawa o lasach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638303" y="2504035"/>
            <a:ext cx="2924511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Ustawa o ochronie przyrody</a:t>
            </a:r>
          </a:p>
        </p:txBody>
      </p:sp>
      <p:cxnSp>
        <p:nvCxnSpPr>
          <p:cNvPr id="15" name="Łącznik prosty ze strzałką 14"/>
          <p:cNvCxnSpPr>
            <a:stCxn id="12" idx="2"/>
          </p:cNvCxnSpPr>
          <p:nvPr/>
        </p:nvCxnSpPr>
        <p:spPr>
          <a:xfrm flipH="1">
            <a:off x="2911055" y="3151509"/>
            <a:ext cx="1" cy="30947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>
            <a:stCxn id="13" idx="2"/>
            <a:endCxn id="19" idx="0"/>
          </p:cNvCxnSpPr>
          <p:nvPr/>
        </p:nvCxnSpPr>
        <p:spPr>
          <a:xfrm>
            <a:off x="6100559" y="3458142"/>
            <a:ext cx="10870" cy="27924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1448800" y="6246252"/>
            <a:ext cx="274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Akty wykonawcze do ustaw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4739675" y="6250612"/>
            <a:ext cx="274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Akty wykonawcze do ustaw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77273" y="55449"/>
            <a:ext cx="9015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Hierarchia aktów prawnych w porządku prawnym Rzeczpospolitej Polskiej w kontekście Puszczy Białowieskiej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665596" y="4292079"/>
            <a:ext cx="54735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Konwencja o ochronie dziedzictwa kulturalnego i naturalnego</a:t>
            </a:r>
          </a:p>
        </p:txBody>
      </p:sp>
    </p:spTree>
    <p:extLst>
      <p:ext uri="{BB962C8B-B14F-4D97-AF65-F5344CB8AC3E}">
        <p14:creationId xmlns:p14="http://schemas.microsoft.com/office/powerpoint/2010/main" val="25962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5120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l-PL" altLang="pl-PL" sz="3200" b="1" dirty="0"/>
              <a:t>Skąd się wziął </a:t>
            </a:r>
            <a:br>
              <a:rPr lang="pl-PL" altLang="pl-PL" sz="3200" b="1" dirty="0"/>
            </a:br>
            <a:r>
              <a:rPr lang="pl-PL" altLang="pl-PL" sz="3200" b="1" dirty="0"/>
              <a:t>Obiekt Światowego Dziedzictwa „Białowieża </a:t>
            </a:r>
            <a:r>
              <a:rPr lang="pl-PL" altLang="pl-PL" sz="3200" b="1" dirty="0" err="1"/>
              <a:t>Forest</a:t>
            </a:r>
            <a:r>
              <a:rPr lang="pl-PL" altLang="pl-PL" sz="3200" b="1" dirty="0"/>
              <a:t>”?</a:t>
            </a:r>
          </a:p>
        </p:txBody>
      </p:sp>
      <p:sp>
        <p:nvSpPr>
          <p:cNvPr id="1611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876925"/>
            <a:ext cx="8447087" cy="981075"/>
          </a:xfrm>
          <a:gradFill rotWithShape="1">
            <a:gsLst>
              <a:gs pos="0">
                <a:schemeClr val="bg1">
                  <a:gamma/>
                  <a:shade val="46275"/>
                  <a:invGamma/>
                  <a:alpha val="60001"/>
                </a:scheme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gamma/>
                  <a:shade val="46275"/>
                  <a:invGamma/>
                  <a:alpha val="60001"/>
                </a:schemeClr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800" b="1">
                <a:solidFill>
                  <a:srgbClr val="FF0000"/>
                </a:solidFill>
              </a:rPr>
              <a:t>   Jedyny polski obiekt przyrodniczy na Liście Światowego Dziedzictwa UNESCO!</a:t>
            </a:r>
          </a:p>
        </p:txBody>
      </p:sp>
    </p:spTree>
    <p:extLst>
      <p:ext uri="{BB962C8B-B14F-4D97-AF65-F5344CB8AC3E}">
        <p14:creationId xmlns:p14="http://schemas.microsoft.com/office/powerpoint/2010/main" val="29812848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617925" name="Text Box 5"/>
          <p:cNvSpPr txBox="1">
            <a:spLocks noChangeArrowheads="1"/>
          </p:cNvSpPr>
          <p:nvPr/>
        </p:nvSpPr>
        <p:spPr bwMode="auto">
          <a:xfrm>
            <a:off x="231775" y="39688"/>
            <a:ext cx="80868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dirty="0"/>
              <a:t>Obiekt Światowego Dziedzictwa „Puszcza Białowieska”</a:t>
            </a:r>
          </a:p>
        </p:txBody>
      </p:sp>
      <p:pic>
        <p:nvPicPr>
          <p:cNvPr id="16179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776288"/>
            <a:ext cx="8302625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740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6AACD0-5511-4868-ACFB-4BBFCDE2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769"/>
            <a:ext cx="82401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Obiekty przyrodnicze wpisane na listę w 1979 roku:</a:t>
            </a:r>
          </a:p>
          <a:p>
            <a:pPr>
              <a:buFontTx/>
              <a:buChar char="-"/>
            </a:pPr>
            <a:r>
              <a:rPr lang="pl-PL" b="1" dirty="0"/>
              <a:t>Dinosaur </a:t>
            </a:r>
            <a:r>
              <a:rPr lang="pl-PL" b="1" dirty="0" err="1"/>
              <a:t>Provincional</a:t>
            </a:r>
            <a:r>
              <a:rPr lang="pl-PL" b="1" dirty="0"/>
              <a:t> Park (Kanada)</a:t>
            </a:r>
          </a:p>
          <a:p>
            <a:pPr>
              <a:buFontTx/>
              <a:buChar char="-"/>
            </a:pPr>
            <a:r>
              <a:rPr lang="pl-PL" b="1" dirty="0" err="1"/>
              <a:t>Plitvice</a:t>
            </a:r>
            <a:r>
              <a:rPr lang="pl-PL" b="1" dirty="0"/>
              <a:t> Lake </a:t>
            </a:r>
            <a:r>
              <a:rPr lang="pl-PL" b="1" dirty="0" err="1"/>
              <a:t>National</a:t>
            </a:r>
            <a:r>
              <a:rPr lang="pl-PL" b="1" dirty="0"/>
              <a:t> Park (Chorwacja)</a:t>
            </a:r>
          </a:p>
          <a:p>
            <a:pPr>
              <a:buFontTx/>
              <a:buChar char="-"/>
            </a:pPr>
            <a:r>
              <a:rPr lang="pl-PL" b="1" dirty="0" err="1"/>
              <a:t>Virunga</a:t>
            </a:r>
            <a:r>
              <a:rPr lang="pl-PL" b="1" dirty="0"/>
              <a:t> </a:t>
            </a:r>
            <a:r>
              <a:rPr lang="pl-PL" b="1" dirty="0" err="1"/>
              <a:t>National</a:t>
            </a:r>
            <a:r>
              <a:rPr lang="pl-PL" b="1" dirty="0"/>
              <a:t> Park (Demokratyczna Rep. Konga)</a:t>
            </a:r>
          </a:p>
          <a:p>
            <a:pPr>
              <a:buFontTx/>
              <a:buChar char="-"/>
            </a:pPr>
            <a:r>
              <a:rPr lang="pl-PL" b="1" dirty="0" err="1"/>
              <a:t>Sagarmatha</a:t>
            </a:r>
            <a:r>
              <a:rPr lang="pl-PL" b="1" dirty="0"/>
              <a:t> </a:t>
            </a:r>
            <a:r>
              <a:rPr lang="pl-PL" b="1" dirty="0" err="1"/>
              <a:t>National</a:t>
            </a:r>
            <a:r>
              <a:rPr lang="pl-PL" b="1" dirty="0"/>
              <a:t> Park (Nepal)</a:t>
            </a:r>
          </a:p>
          <a:p>
            <a:pPr>
              <a:buFontTx/>
              <a:buChar char="-"/>
            </a:pPr>
            <a:r>
              <a:rPr lang="pl-PL" b="1" dirty="0"/>
              <a:t>Grand </a:t>
            </a:r>
            <a:r>
              <a:rPr lang="pl-PL" b="1" dirty="0" err="1"/>
              <a:t>Canyon</a:t>
            </a:r>
            <a:r>
              <a:rPr lang="pl-PL" b="1" dirty="0"/>
              <a:t> </a:t>
            </a:r>
            <a:r>
              <a:rPr lang="pl-PL" b="1" dirty="0" err="1"/>
              <a:t>National</a:t>
            </a:r>
            <a:r>
              <a:rPr lang="pl-PL" b="1" dirty="0"/>
              <a:t> Park (USA)</a:t>
            </a:r>
          </a:p>
          <a:p>
            <a:pPr>
              <a:buFontTx/>
              <a:buChar char="-"/>
            </a:pPr>
            <a:r>
              <a:rPr lang="pl-PL" b="1" dirty="0"/>
              <a:t>Everglades </a:t>
            </a:r>
            <a:r>
              <a:rPr lang="pl-PL" b="1" dirty="0" err="1"/>
              <a:t>National</a:t>
            </a:r>
            <a:r>
              <a:rPr lang="pl-PL" b="1" dirty="0"/>
              <a:t> Park (USA)</a:t>
            </a:r>
          </a:p>
          <a:p>
            <a:pPr>
              <a:buFontTx/>
              <a:buChar char="-"/>
            </a:pPr>
            <a:r>
              <a:rPr lang="pl-PL" b="1" dirty="0"/>
              <a:t>Glacier Bay (Kanada)</a:t>
            </a:r>
          </a:p>
          <a:p>
            <a:pPr>
              <a:buFontTx/>
              <a:buChar char="-"/>
            </a:pPr>
            <a:r>
              <a:rPr lang="pl-PL" b="1" dirty="0"/>
              <a:t>Białowieża </a:t>
            </a:r>
            <a:r>
              <a:rPr lang="pl-PL" b="1" dirty="0" err="1"/>
              <a:t>Forest</a:t>
            </a:r>
            <a:r>
              <a:rPr lang="pl-PL" b="1" dirty="0"/>
              <a:t> (Polska)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0AEE0B-DC30-4A7A-8164-A1A2119C7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" y="4541864"/>
            <a:ext cx="3078609" cy="23202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5F26EC-8CE3-4CF7-B439-B969C688D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63" y="4549042"/>
            <a:ext cx="3078610" cy="23089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BB2501-E749-4947-B907-DFB0B2EA7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90" y="4541864"/>
            <a:ext cx="3564757" cy="23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7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619972" name="Text Box 4"/>
          <p:cNvSpPr txBox="1">
            <a:spLocks noChangeArrowheads="1"/>
          </p:cNvSpPr>
          <p:nvPr/>
        </p:nvSpPr>
        <p:spPr bwMode="auto">
          <a:xfrm>
            <a:off x="1455852" y="86682"/>
            <a:ext cx="63780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dirty="0"/>
              <a:t>Obiekt Światowego Dziedzictwa </a:t>
            </a:r>
          </a:p>
          <a:p>
            <a:pPr algn="ctr"/>
            <a:r>
              <a:rPr lang="pl-PL" altLang="pl-PL" sz="2800" dirty="0"/>
              <a:t>„</a:t>
            </a:r>
            <a:r>
              <a:rPr lang="pl-PL" altLang="pl-PL" sz="2800" dirty="0" err="1"/>
              <a:t>Belvezhskaya</a:t>
            </a:r>
            <a:r>
              <a:rPr lang="pl-PL" altLang="pl-PL" sz="2800" dirty="0"/>
              <a:t> </a:t>
            </a:r>
            <a:r>
              <a:rPr lang="pl-PL" altLang="pl-PL" sz="2800" dirty="0" err="1"/>
              <a:t>Pushcha</a:t>
            </a:r>
            <a:r>
              <a:rPr lang="pl-PL" altLang="pl-PL" sz="2800" dirty="0"/>
              <a:t>/Białowieża </a:t>
            </a:r>
            <a:r>
              <a:rPr lang="pl-PL" altLang="pl-PL" sz="2800" dirty="0" err="1"/>
              <a:t>Forest</a:t>
            </a:r>
            <a:r>
              <a:rPr lang="pl-PL" altLang="pl-PL" sz="2800" dirty="0"/>
              <a:t>”</a:t>
            </a:r>
          </a:p>
        </p:txBody>
      </p:sp>
      <p:pic>
        <p:nvPicPr>
          <p:cNvPr id="16199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4" y="1062527"/>
            <a:ext cx="8191500" cy="57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52604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9B13E5-BC9A-4895-BB1F-C0B5FF0D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AFB4DB-A615-4BA5-BAA4-6FB5BC90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" y="1579966"/>
            <a:ext cx="9130491" cy="52055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2A36154-13DA-4B44-923D-E275284CE8BF}"/>
              </a:ext>
            </a:extLst>
          </p:cNvPr>
          <p:cNvSpPr txBox="1"/>
          <p:nvPr/>
        </p:nvSpPr>
        <p:spPr>
          <a:xfrm>
            <a:off x="628650" y="310718"/>
            <a:ext cx="809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Decyzja 28 Komitetu Światowego Dziedzictwa (</a:t>
            </a:r>
            <a:r>
              <a:rPr lang="pl-PL" sz="2400" b="1" dirty="0" err="1">
                <a:solidFill>
                  <a:srgbClr val="FF0000"/>
                </a:solidFill>
              </a:rPr>
              <a:t>Suzhou</a:t>
            </a:r>
            <a:r>
              <a:rPr lang="pl-PL" sz="2400" b="1" dirty="0">
                <a:solidFill>
                  <a:srgbClr val="FF0000"/>
                </a:solidFill>
              </a:rPr>
              <a:t>, 2004) – efekt rekomendacji misji UNESCO/IUCN z marca 2004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FB0798A-B2C4-43D7-818B-C7DEB98BF8CB}"/>
              </a:ext>
            </a:extLst>
          </p:cNvPr>
          <p:cNvCxnSpPr/>
          <p:nvPr/>
        </p:nvCxnSpPr>
        <p:spPr>
          <a:xfrm>
            <a:off x="692458" y="2157274"/>
            <a:ext cx="83361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6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9B13E5-BC9A-4895-BB1F-C0B5FF0D8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1150918"/>
            <a:ext cx="87178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•Odnotowuje z dużym zaniepokojeniem, iż poczyniony został niewielki postęp we wdrażaniu rekomendacji wspólnej misji Centrum Dziedzictwa Światowego /IUCN w 2004 roku.</a:t>
            </a:r>
          </a:p>
          <a:p>
            <a:pPr marL="0" indent="0">
              <a:buNone/>
            </a:pPr>
            <a:r>
              <a:rPr lang="pl-PL" sz="2000" dirty="0"/>
              <a:t>•</a:t>
            </a:r>
            <a:r>
              <a:rPr lang="pl-PL" sz="2000" b="1" dirty="0">
                <a:solidFill>
                  <a:srgbClr val="FF0000"/>
                </a:solidFill>
              </a:rPr>
              <a:t>Ponagla Państwa–Strony, aby zapewniły takie zarządzanie obszarami otaczającymi Obiekt Dziedzictwa Światowego, aby nie miało ono negatywnego wpływu na walory oraz integralność obiektu.</a:t>
            </a:r>
          </a:p>
          <a:p>
            <a:pPr marL="0" indent="0">
              <a:buNone/>
            </a:pPr>
            <a:r>
              <a:rPr lang="pl-PL" sz="2000" dirty="0"/>
              <a:t>•Ponagla także Państwa–Strony, aby wspólnie z Centrum Światowego Dziedzictwa i IUCN wyjaśniły dokładny przebieg granic Obiektu oraz jego strefy buforowej.</a:t>
            </a:r>
          </a:p>
          <a:p>
            <a:pPr marL="0" indent="0">
              <a:buNone/>
            </a:pPr>
            <a:r>
              <a:rPr lang="pl-PL" sz="2000" dirty="0"/>
              <a:t>•</a:t>
            </a:r>
            <a:r>
              <a:rPr lang="pl-PL" sz="2000" b="1" dirty="0">
                <a:solidFill>
                  <a:srgbClr val="FF0000"/>
                </a:solidFill>
              </a:rPr>
              <a:t>Zachęca Państwa–Strony do dalszej analizy możliwości powiększenia obiektu.</a:t>
            </a:r>
          </a:p>
          <a:p>
            <a:pPr marL="0" indent="0">
              <a:buNone/>
            </a:pPr>
            <a:r>
              <a:rPr lang="pl-PL" sz="2000" dirty="0"/>
              <a:t>•Prosi Państwa–Strony o uwzględnienie w planie ochrony Parku uzgodnionych zapisów dotyczących Obiektu Dziedzictwa Światowego.</a:t>
            </a:r>
          </a:p>
          <a:p>
            <a:pPr marL="0" indent="0">
              <a:buNone/>
            </a:pPr>
            <a:r>
              <a:rPr lang="pl-PL" sz="2000" dirty="0"/>
              <a:t>•Prosi Państwa–Strony o przedstawienie Centrum Dziedzictwa Światowego raportu o stanie zachowania Obiektu Dziedzictwa Światowego oraz postępów we wdrażaniu zaleceń misji UNESCO/IUCN z 2004 roku.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A36154-13DA-4B44-923D-E275284CE8BF}"/>
              </a:ext>
            </a:extLst>
          </p:cNvPr>
          <p:cNvSpPr txBox="1"/>
          <p:nvPr/>
        </p:nvSpPr>
        <p:spPr>
          <a:xfrm>
            <a:off x="628650" y="310718"/>
            <a:ext cx="809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Decyzja 30 Komitetu Światowego Dziedzictwa (Wilno, 2006)</a:t>
            </a:r>
          </a:p>
          <a:p>
            <a:pPr algn="ctr"/>
            <a:r>
              <a:rPr lang="pl-PL" sz="2400" i="1" dirty="0">
                <a:solidFill>
                  <a:srgbClr val="FF0000"/>
                </a:solidFill>
              </a:rPr>
              <a:t>(powtórzone w Decyzji 31 Christchurch, 2007)</a:t>
            </a:r>
          </a:p>
        </p:txBody>
      </p:sp>
    </p:spTree>
    <p:extLst>
      <p:ext uri="{BB962C8B-B14F-4D97-AF65-F5344CB8AC3E}">
        <p14:creationId xmlns:p14="http://schemas.microsoft.com/office/powerpoint/2010/main" val="2704948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9B13E5-BC9A-4895-BB1F-C0B5FF0D8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1150918"/>
            <a:ext cx="87178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•Odnotowuje z dużym zaniepokojeniem, iż poczyniony został niewielki postęp we wdrażaniu rekomendacji wspólnej misji Centrum Dziedzictwa Światowego /IUCN w 2004 roku.</a:t>
            </a:r>
          </a:p>
          <a:p>
            <a:pPr marL="0" indent="0">
              <a:buNone/>
            </a:pPr>
            <a:r>
              <a:rPr lang="pl-PL" sz="2000" dirty="0"/>
              <a:t>•</a:t>
            </a:r>
            <a:r>
              <a:rPr lang="pl-PL" sz="2000" b="1" dirty="0">
                <a:solidFill>
                  <a:srgbClr val="FF0000"/>
                </a:solidFill>
              </a:rPr>
              <a:t>Ponagla Państwa–Strony, aby zapewniły takie zarządzanie obszarami otaczającymi Obiekt Dziedzictwa Światowego, aby nie miało ono negatywnego wpływu na walory oraz integralność obiektu.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Sugeruje zaproszenie misji ekspertów Centrum Światowego Dziedzictwa/IUCN, najlepiej we wrześniu lub październiku 2008 w celu</a:t>
            </a:r>
            <a:r>
              <a:rPr lang="pl-PL" sz="2000" dirty="0"/>
              <a:t>: </a:t>
            </a:r>
          </a:p>
          <a:p>
            <a:pPr marL="0" indent="0">
              <a:buNone/>
            </a:pPr>
            <a:r>
              <a:rPr lang="pl-PL" sz="2000" dirty="0"/>
              <a:t>•oceny stanu zachowania obiektu oraz obszarów, o które planuje się powiększyć Obiekt, </a:t>
            </a:r>
          </a:p>
          <a:p>
            <a:r>
              <a:rPr lang="pl-PL" sz="2000" dirty="0"/>
              <a:t>…..</a:t>
            </a:r>
          </a:p>
          <a:p>
            <a:pPr marL="0" indent="0">
              <a:buNone/>
            </a:pPr>
            <a:r>
              <a:rPr lang="pl-PL" sz="2000" dirty="0"/>
              <a:t>•przeanalizowania postępu w przygotowaniu planów zarządzania dla parków narodowych oraz rekomendacji dotyczących uwzględnienia w nich wymagań Światowego Dziedzictwa, </a:t>
            </a:r>
          </a:p>
          <a:p>
            <a:pPr marL="0" indent="0">
              <a:buNone/>
            </a:pPr>
            <a:r>
              <a:rPr lang="pl-PL" sz="2000" dirty="0"/>
              <a:t>•udzielenia porady Państwom–Stronom odnośnie nominacji Obiektu z </a:t>
            </a:r>
            <a:r>
              <a:rPr lang="pl-PL" sz="2000" b="1" dirty="0">
                <a:solidFill>
                  <a:srgbClr val="FF0000"/>
                </a:solidFill>
              </a:rPr>
              <a:t>dodatkowymi kryteriami, poszerzonymi i scalonymi granicami oraz odpowiednią strefą buforową</a:t>
            </a:r>
            <a:r>
              <a:rPr lang="pl-PL" sz="20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A36154-13DA-4B44-923D-E275284CE8BF}"/>
              </a:ext>
            </a:extLst>
          </p:cNvPr>
          <p:cNvSpPr txBox="1"/>
          <p:nvPr/>
        </p:nvSpPr>
        <p:spPr>
          <a:xfrm>
            <a:off x="628650" y="310718"/>
            <a:ext cx="809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Decyzja 32 Komitetu Światowego Dziedzictwa (Quebec, 2008)</a:t>
            </a:r>
          </a:p>
        </p:txBody>
      </p:sp>
    </p:spTree>
    <p:extLst>
      <p:ext uri="{BB962C8B-B14F-4D97-AF65-F5344CB8AC3E}">
        <p14:creationId xmlns:p14="http://schemas.microsoft.com/office/powerpoint/2010/main" val="388697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68DE0A2-18A8-40F3-BE23-98009C8EAB3B}"/>
              </a:ext>
            </a:extLst>
          </p:cNvPr>
          <p:cNvSpPr txBox="1">
            <a:spLocks/>
          </p:cNvSpPr>
          <p:nvPr/>
        </p:nvSpPr>
        <p:spPr>
          <a:xfrm>
            <a:off x="230819" y="76721"/>
            <a:ext cx="882440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Misja UNESCO / IUCN w sprawie obiektu Światowego Dziedzictwa "Puszcza Białowieska" Polska/Białoruś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20 – 25 październik 2008 r. Białowieża, </a:t>
            </a:r>
            <a:r>
              <a:rPr lang="pl-PL" b="1" dirty="0" err="1"/>
              <a:t>Kamieniuki</a:t>
            </a:r>
            <a:endParaRPr lang="pl-PL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/>
              <a:t>Międzynarodowe warsztaty Obiekt Światowego Dziedzictwa „</a:t>
            </a:r>
            <a:r>
              <a:rPr lang="pl-PL" b="1" dirty="0" err="1"/>
              <a:t>Belovezhskaya</a:t>
            </a:r>
            <a:r>
              <a:rPr lang="pl-PL" b="1" dirty="0"/>
              <a:t> </a:t>
            </a:r>
            <a:r>
              <a:rPr lang="pl-PL" b="1" dirty="0" err="1"/>
              <a:t>Pushcha</a:t>
            </a:r>
            <a:r>
              <a:rPr lang="pl-PL" b="1" dirty="0"/>
              <a:t> / </a:t>
            </a:r>
            <a:r>
              <a:rPr lang="pl-PL" b="1" dirty="0" err="1"/>
              <a:t>Bialowieza</a:t>
            </a:r>
            <a:r>
              <a:rPr lang="pl-PL" b="1" dirty="0"/>
              <a:t> </a:t>
            </a:r>
            <a:r>
              <a:rPr lang="pl-PL" b="1" dirty="0" err="1"/>
              <a:t>Forest</a:t>
            </a:r>
            <a:r>
              <a:rPr lang="pl-PL" b="1" dirty="0"/>
              <a:t> – stan aktualny i wyzwania 10 – 11 grudnia 2009</a:t>
            </a:r>
          </a:p>
        </p:txBody>
      </p:sp>
    </p:spTree>
    <p:extLst>
      <p:ext uri="{BB962C8B-B14F-4D97-AF65-F5344CB8AC3E}">
        <p14:creationId xmlns:p14="http://schemas.microsoft.com/office/powerpoint/2010/main" val="418157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5" descr="barbaka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40874"/>
            <a:ext cx="1437844" cy="19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12 Grota Kryształow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40874"/>
            <a:ext cx="1336793" cy="19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583-1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348880"/>
            <a:ext cx="3840589" cy="25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Rynek wid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69" y="4940565"/>
            <a:ext cx="3343727" cy="191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wiazda_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9322" y="4940874"/>
            <a:ext cx="1176454" cy="19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anorama od r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88" y="0"/>
            <a:ext cx="3843965" cy="2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77" y="-27384"/>
            <a:ext cx="3432219" cy="230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uz 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27385"/>
            <a:ext cx="1962606" cy="278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 descr="HalaLudowa_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28996"/>
            <a:ext cx="2566229" cy="19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site_1424_0008-594-0-20130603121213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92" y="2755096"/>
            <a:ext cx="2948760" cy="221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50422_0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4"/>
          <a:stretch/>
        </p:blipFill>
        <p:spPr>
          <a:xfrm>
            <a:off x="3804753" y="2276872"/>
            <a:ext cx="3428754" cy="2664296"/>
          </a:xfrm>
          <a:prstGeom prst="rect">
            <a:avLst/>
          </a:prstGeom>
          <a:noFill/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64" y="2362684"/>
            <a:ext cx="2095500" cy="20955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336292" y="334756"/>
            <a:ext cx="7134197" cy="1569660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/>
              <a:t>Jedyny polski przyrodniczy </a:t>
            </a:r>
          </a:p>
          <a:p>
            <a:r>
              <a:rPr lang="pl-PL" sz="3200" b="1" dirty="0"/>
              <a:t>Obiekt Światowego Dziedzictwa UNESCO</a:t>
            </a:r>
          </a:p>
          <a:p>
            <a:pPr algn="ctr"/>
            <a:r>
              <a:rPr lang="pl-PL" sz="3200" b="1" dirty="0"/>
              <a:t>„Białowieża </a:t>
            </a:r>
            <a:r>
              <a:rPr lang="pl-PL" sz="3200" b="1" dirty="0" err="1"/>
              <a:t>Forest</a:t>
            </a:r>
            <a:r>
              <a:rPr lang="pl-PL" sz="32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338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AE1AF-43BB-4EE8-ADA7-D2391404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47F45B-26B6-455D-A10B-A51E3321E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6A773B-D8F6-4AFA-A161-6698B7A1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" y="612559"/>
            <a:ext cx="9221710" cy="56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199A6-39D0-4B2F-9A94-A70A6E751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DBC6999-D1AF-4219-9F0F-F5D54D6F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12" y="2204145"/>
            <a:ext cx="9275812" cy="46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199A6-39D0-4B2F-9A94-A70A6E751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DBC6999-D1AF-4219-9F0F-F5D54D6F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12" y="2204145"/>
            <a:ext cx="9275812" cy="464989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6CD0441-5FFC-444F-AB68-D3AB8EC5BB9F}"/>
              </a:ext>
            </a:extLst>
          </p:cNvPr>
          <p:cNvSpPr txBox="1"/>
          <p:nvPr/>
        </p:nvSpPr>
        <p:spPr>
          <a:xfrm>
            <a:off x="4234883" y="2956264"/>
            <a:ext cx="446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 skład RN-S LKP wchodzą samorządowcy!!!</a:t>
            </a:r>
          </a:p>
        </p:txBody>
      </p:sp>
    </p:spTree>
    <p:extLst>
      <p:ext uri="{BB962C8B-B14F-4D97-AF65-F5344CB8AC3E}">
        <p14:creationId xmlns:p14="http://schemas.microsoft.com/office/powerpoint/2010/main" val="3036890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9709" y="177127"/>
            <a:ext cx="8515350" cy="5322151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pl-PL" dirty="0"/>
              <a:t>2012: oficjalne złożenie przez Polskę i Białoruś wniosku </a:t>
            </a:r>
            <a:r>
              <a:rPr lang="pl-PL" dirty="0" err="1"/>
              <a:t>renominacyjnego</a:t>
            </a:r>
            <a:r>
              <a:rPr lang="pl-PL" dirty="0"/>
              <a:t> do UNESCO</a:t>
            </a:r>
          </a:p>
          <a:p>
            <a:pPr>
              <a:buFontTx/>
              <a:buChar char="-"/>
            </a:pPr>
            <a:r>
              <a:rPr lang="pl-PL" dirty="0"/>
              <a:t>2014: uzupełnienie o mapę tymczasowego strefowania i opis reżimów ochronnych w poszczególnych strefach</a:t>
            </a:r>
          </a:p>
          <a:p>
            <a:pPr>
              <a:buFontTx/>
              <a:buChar char="-"/>
            </a:pPr>
            <a:r>
              <a:rPr lang="pl-PL" dirty="0"/>
              <a:t>23 czerwca 2014: akceptacja przez Komitet Światowego Dziedzictwa podczas 38 sesji w </a:t>
            </a:r>
            <a:r>
              <a:rPr lang="pl-PL" dirty="0" err="1"/>
              <a:t>Doha</a:t>
            </a:r>
            <a:r>
              <a:rPr lang="pl-PL" dirty="0"/>
              <a:t> (Katar)</a:t>
            </a:r>
          </a:p>
        </p:txBody>
      </p:sp>
    </p:spTree>
    <p:extLst>
      <p:ext uri="{BB962C8B-B14F-4D97-AF65-F5344CB8AC3E}">
        <p14:creationId xmlns:p14="http://schemas.microsoft.com/office/powerpoint/2010/main" val="1207988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62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622020" name="Text Box 4"/>
          <p:cNvSpPr txBox="1">
            <a:spLocks noChangeArrowheads="1"/>
          </p:cNvSpPr>
          <p:nvPr/>
        </p:nvSpPr>
        <p:spPr bwMode="auto">
          <a:xfrm>
            <a:off x="853212" y="39688"/>
            <a:ext cx="77321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dirty="0"/>
              <a:t>Obiekt Światowego Dziedzictwa „Białowieża </a:t>
            </a:r>
            <a:r>
              <a:rPr lang="pl-PL" altLang="pl-PL" sz="2800" dirty="0" err="1"/>
              <a:t>Forest</a:t>
            </a:r>
            <a:r>
              <a:rPr lang="pl-PL" altLang="pl-PL" sz="2800" dirty="0"/>
              <a:t>”</a:t>
            </a:r>
          </a:p>
        </p:txBody>
      </p:sp>
      <p:pic>
        <p:nvPicPr>
          <p:cNvPr id="1622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1025"/>
            <a:ext cx="84804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372200" y="4941168"/>
            <a:ext cx="2314600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solidFill>
                  <a:schemeClr val="tx1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9926787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rostokąt 1"/>
          <p:cNvSpPr>
            <a:spLocks noChangeArrowheads="1"/>
          </p:cNvSpPr>
          <p:nvPr/>
        </p:nvSpPr>
        <p:spPr bwMode="auto">
          <a:xfrm>
            <a:off x="303213" y="1944688"/>
            <a:ext cx="86788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800" b="1"/>
              <a:t>Kryteria wpisu Puszczy Białowieskiej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800" b="1"/>
              <a:t>na Listę Światowego Dziedzictwa UNESCO (2014 rok):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2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800"/>
              <a:t>(ix) wyjątkowe przykłady reprezentujące toczące się </a:t>
            </a:r>
            <a:r>
              <a:rPr lang="pl-PL" altLang="pl-PL" sz="2800" b="1" u="sng">
                <a:solidFill>
                  <a:srgbClr val="FF0000"/>
                </a:solidFill>
              </a:rPr>
              <a:t>procesy ekologiczne i biologiczne ważne w ewolucji i rozwoju lądowych</a:t>
            </a:r>
            <a:r>
              <a:rPr lang="pl-PL" altLang="pl-PL" sz="2800"/>
              <a:t>, słodkowodnych, przybrzeżnych i morskich </a:t>
            </a:r>
            <a:r>
              <a:rPr lang="pl-PL" altLang="pl-PL" sz="2800" b="1" u="sng">
                <a:solidFill>
                  <a:srgbClr val="FF0000"/>
                </a:solidFill>
              </a:rPr>
              <a:t>ekosystemów i zespołów roślin i zwierząt</a:t>
            </a:r>
            <a:r>
              <a:rPr lang="pl-PL" altLang="pl-PL" sz="2800"/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800"/>
              <a:t>(x) </a:t>
            </a:r>
            <a:r>
              <a:rPr lang="pl-PL" altLang="pl-PL" sz="2800" b="1" u="sng">
                <a:solidFill>
                  <a:srgbClr val="FF0000"/>
                </a:solidFill>
              </a:rPr>
              <a:t>siedliska naturalne </a:t>
            </a:r>
            <a:r>
              <a:rPr lang="pl-PL" altLang="pl-PL" sz="2800" u="sng"/>
              <a:t>najważniejsze i </a:t>
            </a:r>
            <a:r>
              <a:rPr lang="pl-PL" altLang="pl-PL" sz="2800" b="1" u="sng">
                <a:solidFill>
                  <a:srgbClr val="FF0000"/>
                </a:solidFill>
              </a:rPr>
              <a:t>istotne dla zachowania in-situ różnorodności biologicznej</a:t>
            </a:r>
            <a:r>
              <a:rPr lang="pl-PL" altLang="pl-PL" sz="2800"/>
              <a:t>, w tym zawierające zagrożone gatunki o wyjątkowej powszechnej wartości z punktu widzenia nauki lub ochrony</a:t>
            </a:r>
            <a:r>
              <a:rPr lang="en-US" altLang="pl-PL" sz="2800"/>
              <a:t>.</a:t>
            </a:r>
            <a:endParaRPr lang="pl-PL" altLang="pl-PL" sz="2800"/>
          </a:p>
        </p:txBody>
      </p:sp>
      <p:pic>
        <p:nvPicPr>
          <p:cNvPr id="3" name="Picture 2" descr="https://upload.wikimedia.org/wikipedia/commons/thumb/c/ce/World_Heritage_Logo_global.svg/220px-World_Heritage_Logo_global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09775" cy="2009775"/>
          </a:xfrm>
          <a:prstGeom prst="rect">
            <a:avLst/>
          </a:prstGeom>
          <a:solidFill>
            <a:schemeClr val="bg1">
              <a:lumMod val="95000"/>
              <a:alpha val="43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50542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E7F402-6385-4655-B3DC-903DFBB3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0" y="50549"/>
            <a:ext cx="4591734" cy="680745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AD44CEC-FE81-4462-9771-083049E78EED}"/>
              </a:ext>
            </a:extLst>
          </p:cNvPr>
          <p:cNvSpPr txBox="1"/>
          <p:nvPr/>
        </p:nvSpPr>
        <p:spPr>
          <a:xfrm rot="16200000">
            <a:off x="2837266" y="2513551"/>
            <a:ext cx="6487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Sygnatariusze wdrożenia porozumienia </a:t>
            </a:r>
            <a:r>
              <a:rPr lang="pl-PL" sz="2800" b="1" dirty="0" err="1"/>
              <a:t>ws</a:t>
            </a:r>
            <a:r>
              <a:rPr lang="pl-PL" sz="2800" b="1" dirty="0"/>
              <a:t>. zarządzania obiektem światowego dziedzictwa </a:t>
            </a:r>
            <a:r>
              <a:rPr lang="pl-PL" sz="2800" b="1" dirty="0">
                <a:solidFill>
                  <a:srgbClr val="FF0000"/>
                </a:solidFill>
              </a:rPr>
              <a:t>= członkowie Komitetu Sterującego Obiektu</a:t>
            </a:r>
          </a:p>
        </p:txBody>
      </p:sp>
    </p:spTree>
    <p:extLst>
      <p:ext uri="{BB962C8B-B14F-4D97-AF65-F5344CB8AC3E}">
        <p14:creationId xmlns:p14="http://schemas.microsoft.com/office/powerpoint/2010/main" val="148319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029" y="86810"/>
            <a:ext cx="10238701" cy="35126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35" y="2409865"/>
            <a:ext cx="8072462" cy="468760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970908" y="476519"/>
            <a:ext cx="7438996" cy="1056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793269" y="3599505"/>
            <a:ext cx="2397993" cy="32584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429986" y="4260036"/>
            <a:ext cx="5093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Aneks I do wniosku </a:t>
            </a:r>
            <a:r>
              <a:rPr lang="pl-PL" sz="3600" b="1" dirty="0" err="1"/>
              <a:t>renominacyjnego</a:t>
            </a:r>
            <a:r>
              <a:rPr lang="pl-PL" sz="3600" b="1" dirty="0"/>
              <a:t> o wpis obiektu na Listę UNESCO</a:t>
            </a:r>
          </a:p>
        </p:txBody>
      </p:sp>
    </p:spTree>
    <p:extLst>
      <p:ext uri="{BB962C8B-B14F-4D97-AF65-F5344CB8AC3E}">
        <p14:creationId xmlns:p14="http://schemas.microsoft.com/office/powerpoint/2010/main" val="1911738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12" y="-330333"/>
            <a:ext cx="10394616" cy="7349319"/>
          </a:xfrm>
        </p:spPr>
      </p:pic>
      <p:sp>
        <p:nvSpPr>
          <p:cNvPr id="4" name="pole tekstowe 3"/>
          <p:cNvSpPr txBox="1"/>
          <p:nvPr/>
        </p:nvSpPr>
        <p:spPr>
          <a:xfrm>
            <a:off x="4916737" y="365126"/>
            <a:ext cx="4263090" cy="1200329"/>
          </a:xfrm>
          <a:prstGeom prst="rect">
            <a:avLst/>
          </a:prstGeom>
          <a:solidFill>
            <a:srgbClr val="F2F1EF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Obiekt Światowego Dziedzictwa</a:t>
            </a:r>
          </a:p>
          <a:p>
            <a:r>
              <a:rPr lang="pl-PL" sz="2400" b="1" dirty="0"/>
              <a:t>Łączny obszar:     141.885 ha</a:t>
            </a:r>
          </a:p>
          <a:p>
            <a:r>
              <a:rPr lang="pl-PL" sz="2400" b="1" dirty="0"/>
              <a:t>Strefa buforowa: 166.708 ha</a:t>
            </a:r>
          </a:p>
        </p:txBody>
      </p:sp>
    </p:spTree>
    <p:extLst>
      <p:ext uri="{BB962C8B-B14F-4D97-AF65-F5344CB8AC3E}">
        <p14:creationId xmlns:p14="http://schemas.microsoft.com/office/powerpoint/2010/main" val="148444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12" y="-330333"/>
            <a:ext cx="10394616" cy="7349319"/>
          </a:xfrm>
        </p:spPr>
      </p:pic>
      <p:sp>
        <p:nvSpPr>
          <p:cNvPr id="4" name="pole tekstowe 3"/>
          <p:cNvSpPr txBox="1"/>
          <p:nvPr/>
        </p:nvSpPr>
        <p:spPr>
          <a:xfrm>
            <a:off x="4916737" y="365126"/>
            <a:ext cx="4263090" cy="1200329"/>
          </a:xfrm>
          <a:prstGeom prst="rect">
            <a:avLst/>
          </a:prstGeom>
          <a:solidFill>
            <a:srgbClr val="F2F1EF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Obiekt Światowego Dziedzictwa</a:t>
            </a:r>
          </a:p>
          <a:p>
            <a:r>
              <a:rPr lang="pl-PL" sz="2400" b="1" dirty="0"/>
              <a:t>Łączny obszar:     141.885 ha</a:t>
            </a:r>
          </a:p>
          <a:p>
            <a:r>
              <a:rPr lang="pl-PL" sz="2400" b="1" dirty="0"/>
              <a:t>Strefa buforowa: 166.708 ha</a:t>
            </a:r>
          </a:p>
        </p:txBody>
      </p:sp>
      <p:sp>
        <p:nvSpPr>
          <p:cNvPr id="3" name="Strzałka: w lewo 2">
            <a:extLst>
              <a:ext uri="{FF2B5EF4-FFF2-40B4-BE49-F238E27FC236}">
                <a16:creationId xmlns:a16="http://schemas.microsoft.com/office/drawing/2014/main" id="{35924C8B-1747-4472-945A-3A00C1049321}"/>
              </a:ext>
            </a:extLst>
          </p:cNvPr>
          <p:cNvSpPr/>
          <p:nvPr/>
        </p:nvSpPr>
        <p:spPr>
          <a:xfrm>
            <a:off x="2698812" y="2796466"/>
            <a:ext cx="978408" cy="484632"/>
          </a:xfrm>
          <a:prstGeom prst="leftArrow">
            <a:avLst/>
          </a:prstGeom>
          <a:solidFill>
            <a:srgbClr val="094004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ścisła</a:t>
            </a:r>
          </a:p>
        </p:txBody>
      </p:sp>
    </p:spTree>
    <p:extLst>
      <p:ext uri="{BB962C8B-B14F-4D97-AF65-F5344CB8AC3E}">
        <p14:creationId xmlns:p14="http://schemas.microsoft.com/office/powerpoint/2010/main" val="231689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oje_dokumenty\mapki_gis\unesco_europe\01_whs_all_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621323"/>
            <a:ext cx="9144000" cy="59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6"/>
          <p:cNvCxnSpPr/>
          <p:nvPr/>
        </p:nvCxnSpPr>
        <p:spPr>
          <a:xfrm>
            <a:off x="342900" y="785446"/>
            <a:ext cx="55163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59912" y="371430"/>
            <a:ext cx="7502596" cy="42355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OBIEKTY ŚWIATOWEGO DZIEDZICTWA W EUROPIE</a:t>
            </a:r>
          </a:p>
        </p:txBody>
      </p:sp>
    </p:spTree>
    <p:extLst>
      <p:ext uri="{BB962C8B-B14F-4D97-AF65-F5344CB8AC3E}">
        <p14:creationId xmlns:p14="http://schemas.microsoft.com/office/powerpoint/2010/main" val="3232654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12" y="-330333"/>
            <a:ext cx="10394616" cy="7349319"/>
          </a:xfrm>
        </p:spPr>
      </p:pic>
      <p:sp>
        <p:nvSpPr>
          <p:cNvPr id="4" name="pole tekstowe 3"/>
          <p:cNvSpPr txBox="1"/>
          <p:nvPr/>
        </p:nvSpPr>
        <p:spPr>
          <a:xfrm>
            <a:off x="4916737" y="365126"/>
            <a:ext cx="4263090" cy="1200329"/>
          </a:xfrm>
          <a:prstGeom prst="rect">
            <a:avLst/>
          </a:prstGeom>
          <a:solidFill>
            <a:srgbClr val="F2F1EF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Obiekt Światowego Dziedzictwa</a:t>
            </a:r>
          </a:p>
          <a:p>
            <a:r>
              <a:rPr lang="pl-PL" sz="2400" b="1" dirty="0"/>
              <a:t>Łączny obszar:     141.885 ha</a:t>
            </a:r>
          </a:p>
          <a:p>
            <a:r>
              <a:rPr lang="pl-PL" sz="2400" b="1" dirty="0"/>
              <a:t>Strefa buforowa: 166.708 ha</a:t>
            </a:r>
          </a:p>
        </p:txBody>
      </p:sp>
      <p:sp>
        <p:nvSpPr>
          <p:cNvPr id="3" name="Strzałka: w lewo 2">
            <a:extLst>
              <a:ext uri="{FF2B5EF4-FFF2-40B4-BE49-F238E27FC236}">
                <a16:creationId xmlns:a16="http://schemas.microsoft.com/office/drawing/2014/main" id="{35924C8B-1747-4472-945A-3A00C1049321}"/>
              </a:ext>
            </a:extLst>
          </p:cNvPr>
          <p:cNvSpPr/>
          <p:nvPr/>
        </p:nvSpPr>
        <p:spPr>
          <a:xfrm>
            <a:off x="2698812" y="2796466"/>
            <a:ext cx="978408" cy="484632"/>
          </a:xfrm>
          <a:prstGeom prst="leftArrow">
            <a:avLst/>
          </a:prstGeom>
          <a:solidFill>
            <a:srgbClr val="094004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ścisła</a:t>
            </a:r>
          </a:p>
        </p:txBody>
      </p:sp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834C156F-2C71-4F4E-8364-9BD79E972B02}"/>
              </a:ext>
            </a:extLst>
          </p:cNvPr>
          <p:cNvSpPr/>
          <p:nvPr/>
        </p:nvSpPr>
        <p:spPr>
          <a:xfrm>
            <a:off x="2656288" y="2311834"/>
            <a:ext cx="1853568" cy="484632"/>
          </a:xfrm>
          <a:prstGeom prst="leftArrow">
            <a:avLst/>
          </a:prstGeom>
          <a:solidFill>
            <a:srgbClr val="00920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Ograniczony dostęp, bez pozyskania drewna</a:t>
            </a:r>
          </a:p>
        </p:txBody>
      </p:sp>
    </p:spTree>
    <p:extLst>
      <p:ext uri="{BB962C8B-B14F-4D97-AF65-F5344CB8AC3E}">
        <p14:creationId xmlns:p14="http://schemas.microsoft.com/office/powerpoint/2010/main" val="1643007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12" y="-330333"/>
            <a:ext cx="10394616" cy="7349319"/>
          </a:xfrm>
        </p:spPr>
      </p:pic>
      <p:sp>
        <p:nvSpPr>
          <p:cNvPr id="4" name="pole tekstowe 3"/>
          <p:cNvSpPr txBox="1"/>
          <p:nvPr/>
        </p:nvSpPr>
        <p:spPr>
          <a:xfrm>
            <a:off x="4916737" y="365126"/>
            <a:ext cx="4263090" cy="1200329"/>
          </a:xfrm>
          <a:prstGeom prst="rect">
            <a:avLst/>
          </a:prstGeom>
          <a:solidFill>
            <a:srgbClr val="F2F1EF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Obiekt Światowego Dziedzictwa</a:t>
            </a:r>
          </a:p>
          <a:p>
            <a:r>
              <a:rPr lang="pl-PL" sz="2400" b="1" dirty="0"/>
              <a:t>Łączny obszar:     141.885 ha</a:t>
            </a:r>
          </a:p>
          <a:p>
            <a:r>
              <a:rPr lang="pl-PL" sz="2400" b="1" dirty="0"/>
              <a:t>Strefa buforowa: 166.708 ha</a:t>
            </a:r>
          </a:p>
        </p:txBody>
      </p:sp>
      <p:sp>
        <p:nvSpPr>
          <p:cNvPr id="3" name="Strzałka: w lewo 2">
            <a:extLst>
              <a:ext uri="{FF2B5EF4-FFF2-40B4-BE49-F238E27FC236}">
                <a16:creationId xmlns:a16="http://schemas.microsoft.com/office/drawing/2014/main" id="{35924C8B-1747-4472-945A-3A00C1049321}"/>
              </a:ext>
            </a:extLst>
          </p:cNvPr>
          <p:cNvSpPr/>
          <p:nvPr/>
        </p:nvSpPr>
        <p:spPr>
          <a:xfrm>
            <a:off x="2698812" y="2796466"/>
            <a:ext cx="978408" cy="484632"/>
          </a:xfrm>
          <a:prstGeom prst="leftArrow">
            <a:avLst/>
          </a:prstGeom>
          <a:solidFill>
            <a:srgbClr val="094004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ścisła</a:t>
            </a:r>
          </a:p>
        </p:txBody>
      </p:sp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834C156F-2C71-4F4E-8364-9BD79E972B02}"/>
              </a:ext>
            </a:extLst>
          </p:cNvPr>
          <p:cNvSpPr/>
          <p:nvPr/>
        </p:nvSpPr>
        <p:spPr>
          <a:xfrm>
            <a:off x="2656288" y="2311834"/>
            <a:ext cx="1853568" cy="484632"/>
          </a:xfrm>
          <a:prstGeom prst="leftArrow">
            <a:avLst/>
          </a:prstGeom>
          <a:solidFill>
            <a:srgbClr val="00920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Ograniczony dostęp, bez pozyskania drewna</a:t>
            </a:r>
          </a:p>
        </p:txBody>
      </p:sp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FC5CE350-1FF7-4689-B7AF-CFB416B2B8FC}"/>
              </a:ext>
            </a:extLst>
          </p:cNvPr>
          <p:cNvSpPr/>
          <p:nvPr/>
        </p:nvSpPr>
        <p:spPr>
          <a:xfrm>
            <a:off x="2445089" y="1747300"/>
            <a:ext cx="1540985" cy="484632"/>
          </a:xfrm>
          <a:prstGeom prst="leftArrow">
            <a:avLst/>
          </a:prstGeom>
          <a:solidFill>
            <a:srgbClr val="6BA85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Pełny dostęp, bez pozyskania drewna</a:t>
            </a:r>
          </a:p>
        </p:txBody>
      </p:sp>
    </p:spTree>
    <p:extLst>
      <p:ext uri="{BB962C8B-B14F-4D97-AF65-F5344CB8AC3E}">
        <p14:creationId xmlns:p14="http://schemas.microsoft.com/office/powerpoint/2010/main" val="261679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12" y="-330333"/>
            <a:ext cx="10394616" cy="7349319"/>
          </a:xfrm>
        </p:spPr>
      </p:pic>
      <p:sp>
        <p:nvSpPr>
          <p:cNvPr id="4" name="pole tekstowe 3"/>
          <p:cNvSpPr txBox="1"/>
          <p:nvPr/>
        </p:nvSpPr>
        <p:spPr>
          <a:xfrm>
            <a:off x="4916737" y="365126"/>
            <a:ext cx="4263090" cy="1200329"/>
          </a:xfrm>
          <a:prstGeom prst="rect">
            <a:avLst/>
          </a:prstGeom>
          <a:solidFill>
            <a:srgbClr val="F2F1EF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Obiekt Światowego Dziedzictwa</a:t>
            </a:r>
          </a:p>
          <a:p>
            <a:r>
              <a:rPr lang="pl-PL" sz="2400" b="1" dirty="0"/>
              <a:t>Łączny obszar:     141.885 ha</a:t>
            </a:r>
          </a:p>
          <a:p>
            <a:r>
              <a:rPr lang="pl-PL" sz="2400" b="1" dirty="0"/>
              <a:t>Strefa buforowa: 166.708 ha</a:t>
            </a:r>
          </a:p>
        </p:txBody>
      </p:sp>
      <p:sp>
        <p:nvSpPr>
          <p:cNvPr id="3" name="Strzałka: w lewo 2">
            <a:extLst>
              <a:ext uri="{FF2B5EF4-FFF2-40B4-BE49-F238E27FC236}">
                <a16:creationId xmlns:a16="http://schemas.microsoft.com/office/drawing/2014/main" id="{35924C8B-1747-4472-945A-3A00C1049321}"/>
              </a:ext>
            </a:extLst>
          </p:cNvPr>
          <p:cNvSpPr/>
          <p:nvPr/>
        </p:nvSpPr>
        <p:spPr>
          <a:xfrm>
            <a:off x="2698812" y="2796466"/>
            <a:ext cx="978408" cy="484632"/>
          </a:xfrm>
          <a:prstGeom prst="leftArrow">
            <a:avLst/>
          </a:prstGeom>
          <a:solidFill>
            <a:srgbClr val="094004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ścisła</a:t>
            </a:r>
          </a:p>
        </p:txBody>
      </p:sp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834C156F-2C71-4F4E-8364-9BD79E972B02}"/>
              </a:ext>
            </a:extLst>
          </p:cNvPr>
          <p:cNvSpPr/>
          <p:nvPr/>
        </p:nvSpPr>
        <p:spPr>
          <a:xfrm>
            <a:off x="2656288" y="2311834"/>
            <a:ext cx="1853568" cy="484632"/>
          </a:xfrm>
          <a:prstGeom prst="leftArrow">
            <a:avLst/>
          </a:prstGeom>
          <a:solidFill>
            <a:srgbClr val="00920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Ograniczony dostęp, bez pozyskania drewna</a:t>
            </a:r>
          </a:p>
        </p:txBody>
      </p:sp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FC5CE350-1FF7-4689-B7AF-CFB416B2B8FC}"/>
              </a:ext>
            </a:extLst>
          </p:cNvPr>
          <p:cNvSpPr/>
          <p:nvPr/>
        </p:nvSpPr>
        <p:spPr>
          <a:xfrm>
            <a:off x="2445089" y="1747300"/>
            <a:ext cx="1540985" cy="484632"/>
          </a:xfrm>
          <a:prstGeom prst="leftArrow">
            <a:avLst/>
          </a:prstGeom>
          <a:solidFill>
            <a:srgbClr val="6BA85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Pełny dostęp, bez pozyskania drewna</a:t>
            </a: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C914870B-83A6-43AF-8028-34F779716D4F}"/>
              </a:ext>
            </a:extLst>
          </p:cNvPr>
          <p:cNvSpPr/>
          <p:nvPr/>
        </p:nvSpPr>
        <p:spPr>
          <a:xfrm>
            <a:off x="1790006" y="3681157"/>
            <a:ext cx="1317178" cy="484632"/>
          </a:xfrm>
          <a:prstGeom prst="leftArrow">
            <a:avLst/>
          </a:prstGeom>
          <a:solidFill>
            <a:srgbClr val="ABC85B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Pełny dostęp, z pozyskaniem</a:t>
            </a:r>
          </a:p>
        </p:txBody>
      </p:sp>
    </p:spTree>
    <p:extLst>
      <p:ext uri="{BB962C8B-B14F-4D97-AF65-F5344CB8AC3E}">
        <p14:creationId xmlns:p14="http://schemas.microsoft.com/office/powerpoint/2010/main" val="2235651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01737"/>
            <a:ext cx="9109075" cy="55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5" name="Prostokąt 2"/>
          <p:cNvSpPr>
            <a:spLocks noChangeArrowheads="1"/>
          </p:cNvSpPr>
          <p:nvPr/>
        </p:nvSpPr>
        <p:spPr bwMode="auto">
          <a:xfrm>
            <a:off x="468313" y="5851525"/>
            <a:ext cx="6418262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title"/>
          </p:nvPr>
        </p:nvSpPr>
        <p:spPr>
          <a:xfrm>
            <a:off x="1503318" y="-60326"/>
            <a:ext cx="8229600" cy="1143001"/>
          </a:xfrm>
        </p:spPr>
        <p:txBody>
          <a:bodyPr/>
          <a:lstStyle/>
          <a:p>
            <a:pPr eaLnBrk="1" hangingPunct="1"/>
            <a:r>
              <a:rPr lang="pl-PL" altLang="pl-PL" dirty="0"/>
              <a:t>Konflikt funkcji lasu</a:t>
            </a:r>
          </a:p>
        </p:txBody>
      </p:sp>
      <p:sp>
        <p:nvSpPr>
          <p:cNvPr id="125957" name="Text Box 4"/>
          <p:cNvSpPr txBox="1">
            <a:spLocks noChangeArrowheads="1"/>
          </p:cNvSpPr>
          <p:nvPr/>
        </p:nvSpPr>
        <p:spPr bwMode="auto">
          <a:xfrm rot="-5400000">
            <a:off x="6098382" y="3410744"/>
            <a:ext cx="5567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i="1"/>
              <a:t>(Źródło: K. Rykowski „Pojęcie i zadania wielofunkcyjnej gosp leśnej”)</a:t>
            </a:r>
          </a:p>
        </p:txBody>
      </p:sp>
      <p:sp>
        <p:nvSpPr>
          <p:cNvPr id="125958" name="pole tekstowe 1"/>
          <p:cNvSpPr txBox="1">
            <a:spLocks noChangeArrowheads="1"/>
          </p:cNvSpPr>
          <p:nvPr/>
        </p:nvSpPr>
        <p:spPr bwMode="auto">
          <a:xfrm>
            <a:off x="416613" y="5916052"/>
            <a:ext cx="1595309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 dirty="0"/>
              <a:t>Ekosystemy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 dirty="0"/>
              <a:t>objęte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 dirty="0"/>
              <a:t>ochroną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E78AE0C2-BAB6-4147-A295-5D45BF97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118" y="5924848"/>
            <a:ext cx="1694836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 dirty="0"/>
              <a:t>Ekosystemy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 dirty="0"/>
              <a:t>objęte gospodarką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6814237-05F3-471B-8560-D12C4ED9C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550171"/>
            <a:ext cx="2024662" cy="115733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718A0AE-DF1E-4449-8CC6-79D0F139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855" y="1507790"/>
            <a:ext cx="2024662" cy="1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402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0DE2B5-1153-4319-8A8D-8998B6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30" y="396319"/>
            <a:ext cx="8408818" cy="46817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Na czym polega Wyjątkowość Puszczy Białowieskiej? </a:t>
            </a:r>
          </a:p>
          <a:p>
            <a:pPr marL="0" indent="0" algn="ctr">
              <a:buNone/>
            </a:pPr>
            <a:r>
              <a:rPr lang="pl-PL" sz="2400" dirty="0"/>
              <a:t>(co czyni Puszczę niezastępowalną wśród innych polskich lasów?)</a:t>
            </a:r>
          </a:p>
          <a:p>
            <a:pPr>
              <a:buFontTx/>
              <a:buChar char="-"/>
            </a:pPr>
            <a:r>
              <a:rPr lang="pl-PL" b="1" dirty="0"/>
              <a:t>jakość i ilość zasobów drzewnych?</a:t>
            </a:r>
          </a:p>
          <a:p>
            <a:pPr marL="0" indent="0">
              <a:buNone/>
            </a:pPr>
            <a:r>
              <a:rPr lang="pl-PL" b="1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3DA9CCA-26D8-46FF-B48D-D1CA59870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83" y="2458727"/>
            <a:ext cx="6267634" cy="41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0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04B169-933D-4AAF-9152-478D8536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48E1179-BC5B-4931-85E9-235E117CD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9144000" cy="6759050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73EBEF3-0B9D-456F-9103-84B40919C3CB}"/>
              </a:ext>
            </a:extLst>
          </p:cNvPr>
          <p:cNvSpPr txBox="1"/>
          <p:nvPr/>
        </p:nvSpPr>
        <p:spPr>
          <a:xfrm>
            <a:off x="1447800" y="523875"/>
            <a:ext cx="649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</a:rPr>
              <a:t>Z pewnością ilość martwego drewna!</a:t>
            </a:r>
          </a:p>
        </p:txBody>
      </p:sp>
    </p:spTree>
    <p:extLst>
      <p:ext uri="{BB962C8B-B14F-4D97-AF65-F5344CB8AC3E}">
        <p14:creationId xmlns:p14="http://schemas.microsoft.com/office/powerpoint/2010/main" val="521287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az 1">
            <a:extLst>
              <a:ext uri="{FF2B5EF4-FFF2-40B4-BE49-F238E27FC236}">
                <a16:creationId xmlns:a16="http://schemas.microsoft.com/office/drawing/2014/main" id="{FEF22308-FFDF-4DA4-9D28-279F3F20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765175"/>
            <a:ext cx="88344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pole tekstowe 2">
            <a:extLst>
              <a:ext uri="{FF2B5EF4-FFF2-40B4-BE49-F238E27FC236}">
                <a16:creationId xmlns:a16="http://schemas.microsoft.com/office/drawing/2014/main" id="{4894BE3D-4F1E-4787-BD07-76A5A482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577013"/>
            <a:ext cx="4237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i="1" dirty="0"/>
              <a:t>Materiały Dyrekcji Generalnej Lasów Państwowych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ytuł 1">
            <a:extLst>
              <a:ext uri="{FF2B5EF4-FFF2-40B4-BE49-F238E27FC236}">
                <a16:creationId xmlns:a16="http://schemas.microsoft.com/office/drawing/2014/main" id="{38427921-D32F-4E9E-83F6-6080BE015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117763" name="Symbol zastępczy zawartości 2">
            <a:extLst>
              <a:ext uri="{FF2B5EF4-FFF2-40B4-BE49-F238E27FC236}">
                <a16:creationId xmlns:a16="http://schemas.microsoft.com/office/drawing/2014/main" id="{7237574D-799A-40E4-9104-E4533DE399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117764" name="Obraz 3">
            <a:extLst>
              <a:ext uri="{FF2B5EF4-FFF2-40B4-BE49-F238E27FC236}">
                <a16:creationId xmlns:a16="http://schemas.microsoft.com/office/drawing/2014/main" id="{AB99D888-A92F-4218-839D-19764A439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275"/>
            <a:ext cx="82804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Prostokąt 4">
            <a:extLst>
              <a:ext uri="{FF2B5EF4-FFF2-40B4-BE49-F238E27FC236}">
                <a16:creationId xmlns:a16="http://schemas.microsoft.com/office/drawing/2014/main" id="{11644CF8-3B5D-4FC1-902B-E22C9102C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-23813"/>
            <a:ext cx="8713788" cy="1076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>
                <a:latin typeface="AdvPTimes"/>
              </a:rPr>
              <a:t>Ilość martwego drewna wielkowymiarowego w (gospodarczych) lasach ochronnych Polski</a:t>
            </a:r>
            <a:endParaRPr lang="pl-PL" altLang="pl-PL" b="1"/>
          </a:p>
        </p:txBody>
      </p:sp>
      <p:sp>
        <p:nvSpPr>
          <p:cNvPr id="117767" name="pole tekstowe 1">
            <a:extLst>
              <a:ext uri="{FF2B5EF4-FFF2-40B4-BE49-F238E27FC236}">
                <a16:creationId xmlns:a16="http://schemas.microsoft.com/office/drawing/2014/main" id="{FF103039-52CB-4AC3-BBEF-346806C79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516563"/>
            <a:ext cx="8651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Wokół miast</a:t>
            </a:r>
          </a:p>
        </p:txBody>
      </p:sp>
      <p:sp>
        <p:nvSpPr>
          <p:cNvPr id="117768" name="pole tekstowe 7">
            <a:extLst>
              <a:ext uri="{FF2B5EF4-FFF2-40B4-BE49-F238E27FC236}">
                <a16:creationId xmlns:a16="http://schemas.microsoft.com/office/drawing/2014/main" id="{4122657B-D55B-45E3-B905-B97012FA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16563"/>
            <a:ext cx="13684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Poligony wojskowe</a:t>
            </a:r>
          </a:p>
        </p:txBody>
      </p:sp>
      <p:sp>
        <p:nvSpPr>
          <p:cNvPr id="117769" name="pole tekstowe 8">
            <a:extLst>
              <a:ext uri="{FF2B5EF4-FFF2-40B4-BE49-F238E27FC236}">
                <a16:creationId xmlns:a16="http://schemas.microsoft.com/office/drawing/2014/main" id="{F894DF25-A50F-4EC5-94ED-C2A2EEA6F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516563"/>
            <a:ext cx="13684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Ostoje zwierząt</a:t>
            </a:r>
          </a:p>
        </p:txBody>
      </p:sp>
      <p:sp>
        <p:nvSpPr>
          <p:cNvPr id="117770" name="pole tekstowe 10">
            <a:extLst>
              <a:ext uri="{FF2B5EF4-FFF2-40B4-BE49-F238E27FC236}">
                <a16:creationId xmlns:a16="http://schemas.microsoft.com/office/drawing/2014/main" id="{0CEA0684-BC32-4E0A-9612-C8473104A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516563"/>
            <a:ext cx="15843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Lasy wodochronne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6432E46-4B90-47F2-B329-2C5EC811E069}"/>
              </a:ext>
            </a:extLst>
          </p:cNvPr>
          <p:cNvSpPr/>
          <p:nvPr/>
        </p:nvSpPr>
        <p:spPr>
          <a:xfrm>
            <a:off x="2051050" y="6164263"/>
            <a:ext cx="5113338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7772" name="pole tekstowe 9">
            <a:extLst>
              <a:ext uri="{FF2B5EF4-FFF2-40B4-BE49-F238E27FC236}">
                <a16:creationId xmlns:a16="http://schemas.microsoft.com/office/drawing/2014/main" id="{0A99F1D3-1B11-4E92-BA35-6163521A8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516563"/>
            <a:ext cx="17272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Lasy uszkodzone przez przemysł</a:t>
            </a:r>
          </a:p>
        </p:txBody>
      </p:sp>
      <p:sp>
        <p:nvSpPr>
          <p:cNvPr id="117773" name="pole tekstowe 12">
            <a:extLst>
              <a:ext uri="{FF2B5EF4-FFF2-40B4-BE49-F238E27FC236}">
                <a16:creationId xmlns:a16="http://schemas.microsoft.com/office/drawing/2014/main" id="{173B0D4B-7C10-49DD-98DF-9425AF42135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337468" y="2848769"/>
            <a:ext cx="3960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Miąższość martwego drewna [m</a:t>
            </a:r>
            <a:r>
              <a:rPr lang="pl-PL" altLang="pl-PL" sz="1800" baseline="30000"/>
              <a:t>3</a:t>
            </a:r>
            <a:r>
              <a:rPr lang="pl-PL" altLang="pl-PL" sz="1800"/>
              <a:t>/ha]</a:t>
            </a:r>
          </a:p>
        </p:txBody>
      </p:sp>
      <p:sp>
        <p:nvSpPr>
          <p:cNvPr id="117766" name="Prostokąt 5">
            <a:extLst>
              <a:ext uri="{FF2B5EF4-FFF2-40B4-BE49-F238E27FC236}">
                <a16:creationId xmlns:a16="http://schemas.microsoft.com/office/drawing/2014/main" id="{91E96EDA-48A8-4092-A1EB-A931ED32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609" y="6454776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i="1" dirty="0">
                <a:latin typeface="AdvPTimes"/>
              </a:rPr>
              <a:t>Banaś i in. 2014. </a:t>
            </a:r>
            <a:r>
              <a:rPr lang="pl-PL" altLang="pl-PL" sz="1800" i="1" dirty="0" err="1">
                <a:latin typeface="AdvPTimes"/>
              </a:rPr>
              <a:t>Eur.J.For.Res</a:t>
            </a:r>
            <a:r>
              <a:rPr lang="pl-PL" altLang="pl-PL" sz="1800" i="1" dirty="0">
                <a:latin typeface="AdvPTimes"/>
              </a:rPr>
              <a:t>.</a:t>
            </a:r>
            <a:endParaRPr lang="pl-PL" altLang="pl-PL" sz="1800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0DE2B5-1153-4319-8A8D-8998B6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30" y="396319"/>
            <a:ext cx="8408818" cy="46817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Na czym polega Wyjątkowość Puszczy Białowieskiej? </a:t>
            </a:r>
          </a:p>
          <a:p>
            <a:pPr marL="0" indent="0" algn="ctr">
              <a:buNone/>
            </a:pPr>
            <a:r>
              <a:rPr lang="pl-PL" sz="2400" dirty="0"/>
              <a:t>(co czyni Puszczę niezastępowalną wśród innych polskich lasów?) </a:t>
            </a:r>
          </a:p>
          <a:p>
            <a:pPr marL="0" indent="0">
              <a:buNone/>
            </a:pPr>
            <a:r>
              <a:rPr lang="pl-PL" b="1" dirty="0"/>
              <a:t>bogactwo gatunkowe organizmów typowo leśnych?</a:t>
            </a: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4FAE9DE-591B-418B-A7D2-DD5CED20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936" y="2146590"/>
            <a:ext cx="3719744" cy="27898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D2608B-A361-48DE-AEE8-858AAC5B0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8" y="2059618"/>
            <a:ext cx="3195797" cy="47983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B1D871-AF28-4C87-B995-5DE880E3B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5" y="3998085"/>
            <a:ext cx="3161283" cy="259752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0396F64-455C-4AA2-B49B-ACD72E8F7C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681" r="1456" b="3494"/>
          <a:stretch/>
        </p:blipFill>
        <p:spPr>
          <a:xfrm>
            <a:off x="399495" y="4499403"/>
            <a:ext cx="3639845" cy="23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42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36EDD1-D516-406D-B83A-5D2AD9A88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70" y="1708012"/>
            <a:ext cx="4063229" cy="574586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0DE2B5-1153-4319-8A8D-8998B6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30" y="396319"/>
            <a:ext cx="8408818" cy="46817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Na czym polega Wyjątkowość Puszczy Białowieskiej? </a:t>
            </a:r>
          </a:p>
          <a:p>
            <a:pPr marL="0" indent="0" algn="ctr">
              <a:buNone/>
            </a:pPr>
            <a:r>
              <a:rPr lang="pl-PL" sz="2400" dirty="0">
                <a:solidFill>
                  <a:prstClr val="black"/>
                </a:solidFill>
              </a:rPr>
              <a:t>(co czyni Puszczę niezastępowalną wśród innych polskich lasów?)</a:t>
            </a:r>
            <a:endParaRPr lang="pl-PL" dirty="0"/>
          </a:p>
          <a:p>
            <a:pPr>
              <a:buFontTx/>
              <a:buChar char="-"/>
            </a:pPr>
            <a:r>
              <a:rPr lang="pl-PL" b="1" dirty="0"/>
              <a:t>ilość drzewostanów pochodzenia naturalnego?</a:t>
            </a:r>
          </a:p>
          <a:p>
            <a:pPr>
              <a:buFontTx/>
              <a:buChar char="-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9982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je_dokumenty\mapki_gis\unesco_europe\02_whs_przyrodnicze_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23"/>
            <a:ext cx="9144000" cy="59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6"/>
          <p:cNvCxnSpPr/>
          <p:nvPr/>
        </p:nvCxnSpPr>
        <p:spPr>
          <a:xfrm>
            <a:off x="342901" y="785446"/>
            <a:ext cx="6734925" cy="5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59912" y="371430"/>
            <a:ext cx="7502596" cy="42355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PRZYRODNICZE OBIEKTY ŚWIATOWEGO DZIEDZICTWA W EUROPIE</a:t>
            </a:r>
          </a:p>
        </p:txBody>
      </p:sp>
    </p:spTree>
    <p:extLst>
      <p:ext uri="{BB962C8B-B14F-4D97-AF65-F5344CB8AC3E}">
        <p14:creationId xmlns:p14="http://schemas.microsoft.com/office/powerpoint/2010/main" val="2044743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F7E4429-574C-414F-B3FA-01D0D0D4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4" y="0"/>
            <a:ext cx="8828200" cy="68632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CEE4A4C-6C1B-4E69-B997-D0BB93FAAC68}"/>
              </a:ext>
            </a:extLst>
          </p:cNvPr>
          <p:cNvSpPr txBox="1"/>
          <p:nvPr/>
        </p:nvSpPr>
        <p:spPr>
          <a:xfrm rot="16200000">
            <a:off x="-1629222" y="3244333"/>
            <a:ext cx="384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Drzewostany cięte w latach 1948-2017</a:t>
            </a:r>
          </a:p>
        </p:txBody>
      </p:sp>
    </p:spTree>
    <p:extLst>
      <p:ext uri="{BB962C8B-B14F-4D97-AF65-F5344CB8AC3E}">
        <p14:creationId xmlns:p14="http://schemas.microsoft.com/office/powerpoint/2010/main" val="2444829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379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33796" name="Picture 2" descr="Znalezione obrazy dla zapytania Puszcza Bia&amp;lstrok;owie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E2B5DA0E-4A46-49F0-912B-C91D852649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4638" y="167951"/>
          <a:ext cx="7610281" cy="649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BFCCAFD0-5594-4A9C-BDE1-172594BC2834}"/>
              </a:ext>
            </a:extLst>
          </p:cNvPr>
          <p:cNvSpPr txBox="1"/>
          <p:nvPr/>
        </p:nvSpPr>
        <p:spPr>
          <a:xfrm>
            <a:off x="1315618" y="139958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A229E63-A459-4CAE-8670-C94CA2BCAF1D}"/>
              </a:ext>
            </a:extLst>
          </p:cNvPr>
          <p:cNvSpPr txBox="1"/>
          <p:nvPr/>
        </p:nvSpPr>
        <p:spPr>
          <a:xfrm>
            <a:off x="3604725" y="592267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0.019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FAB81C3-860B-4011-9206-435053965415}"/>
              </a:ext>
            </a:extLst>
          </p:cNvPr>
          <p:cNvSpPr txBox="1"/>
          <p:nvPr/>
        </p:nvSpPr>
        <p:spPr>
          <a:xfrm>
            <a:off x="6024460" y="599229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&lt;0.001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AFB374E-FFF5-488B-A7E3-E1FDD00C1F70}"/>
              </a:ext>
            </a:extLst>
          </p:cNvPr>
          <p:cNvSpPr txBox="1"/>
          <p:nvPr/>
        </p:nvSpPr>
        <p:spPr>
          <a:xfrm>
            <a:off x="2219314" y="43281"/>
            <a:ext cx="5449120" cy="107721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Średnia liczba drzew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wymiarach pomnikowych/ha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BA6ED75-9879-46EF-A1A7-515D1AC8656F}"/>
              </a:ext>
            </a:extLst>
          </p:cNvPr>
          <p:cNvSpPr txBox="1"/>
          <p:nvPr/>
        </p:nvSpPr>
        <p:spPr>
          <a:xfrm>
            <a:off x="845119" y="6336094"/>
            <a:ext cx="15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Białowieski PN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050E4D-1DBE-473C-9005-4DF9C54F9435}"/>
              </a:ext>
            </a:extLst>
          </p:cNvPr>
          <p:cNvSpPr txBox="1"/>
          <p:nvPr/>
        </p:nvSpPr>
        <p:spPr>
          <a:xfrm>
            <a:off x="2970946" y="6282617"/>
            <a:ext cx="204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Puszcza Białowieska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Calibri" panose="020F0502020204030204"/>
              </a:rPr>
              <a:t>(poza BPN)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725A4A1-9D3E-423E-BE70-F43C0B4E938F}"/>
              </a:ext>
            </a:extLst>
          </p:cNvPr>
          <p:cNvSpPr txBox="1"/>
          <p:nvPr/>
        </p:nvSpPr>
        <p:spPr>
          <a:xfrm>
            <a:off x="5306323" y="6286290"/>
            <a:ext cx="2112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Lasy Skarbu</a:t>
            </a:r>
            <a:r>
              <a:rPr kumimoji="0" lang="pl-PL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Państwa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Polsce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842BE45-465A-4FE2-8B92-151B546976FB}"/>
              </a:ext>
            </a:extLst>
          </p:cNvPr>
          <p:cNvSpPr txBox="1"/>
          <p:nvPr/>
        </p:nvSpPr>
        <p:spPr>
          <a:xfrm rot="16200000">
            <a:off x="7040092" y="4414374"/>
            <a:ext cx="381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err="1">
                <a:solidFill>
                  <a:schemeClr val="bg1"/>
                </a:solidFill>
              </a:rPr>
              <a:t>Keczyński</a:t>
            </a:r>
            <a:r>
              <a:rPr lang="pl-PL" sz="1600" i="1" dirty="0">
                <a:solidFill>
                  <a:schemeClr val="bg1"/>
                </a:solidFill>
              </a:rPr>
              <a:t> 2016; </a:t>
            </a:r>
            <a:r>
              <a:rPr lang="pl-PL" sz="1600" i="1" dirty="0" err="1">
                <a:solidFill>
                  <a:schemeClr val="bg1"/>
                </a:solidFill>
              </a:rPr>
              <a:t>State</a:t>
            </a:r>
            <a:r>
              <a:rPr lang="pl-PL" sz="1600" i="1" dirty="0">
                <a:solidFill>
                  <a:schemeClr val="bg1"/>
                </a:solidFill>
              </a:rPr>
              <a:t> of </a:t>
            </a:r>
            <a:r>
              <a:rPr lang="pl-PL" sz="1600" i="1" dirty="0" err="1">
                <a:solidFill>
                  <a:schemeClr val="bg1"/>
                </a:solidFill>
              </a:rPr>
              <a:t>Polish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Forests</a:t>
            </a:r>
            <a:r>
              <a:rPr lang="pl-PL" sz="1600" i="1" dirty="0">
                <a:solidFill>
                  <a:schemeClr val="bg1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12619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7C98F7-EFB2-4E34-87DD-D56C53AA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Progowe wymiary drzew pomnikowych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3F09D6-7776-419C-B104-9C420F96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1" y="1736845"/>
            <a:ext cx="816912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Gatunek		       Obwód pnia [cm] na wys. 1.3 m</a:t>
            </a:r>
          </a:p>
          <a:p>
            <a:pPr marL="0" indent="0">
              <a:buNone/>
            </a:pPr>
            <a:r>
              <a:rPr lang="pl-PL" dirty="0"/>
              <a:t>Brzoza </a:t>
            </a:r>
            <a:r>
              <a:rPr lang="pl-PL" i="1" dirty="0" err="1"/>
              <a:t>Betula</a:t>
            </a:r>
            <a:r>
              <a:rPr lang="pl-PL" i="1" dirty="0"/>
              <a:t> </a:t>
            </a:r>
            <a:r>
              <a:rPr lang="pl-PL" dirty="0"/>
              <a:t>sp.				200</a:t>
            </a:r>
          </a:p>
          <a:p>
            <a:pPr marL="0" indent="0">
              <a:buNone/>
            </a:pPr>
            <a:r>
              <a:rPr lang="pl-PL" dirty="0"/>
              <a:t>Dąb szypułkowy </a:t>
            </a:r>
            <a:r>
              <a:rPr lang="pl-PL" i="1" dirty="0" err="1"/>
              <a:t>Quercus</a:t>
            </a:r>
            <a:r>
              <a:rPr lang="pl-PL" i="1" dirty="0"/>
              <a:t> robur		</a:t>
            </a:r>
            <a:r>
              <a:rPr lang="pl-PL" dirty="0"/>
              <a:t>400</a:t>
            </a:r>
          </a:p>
          <a:p>
            <a:pPr marL="0" indent="0">
              <a:buNone/>
            </a:pPr>
            <a:r>
              <a:rPr lang="pl-PL" dirty="0"/>
              <a:t>Grab </a:t>
            </a:r>
            <a:r>
              <a:rPr lang="pl-PL" i="1" dirty="0" err="1"/>
              <a:t>Carpinus</a:t>
            </a:r>
            <a:r>
              <a:rPr lang="pl-PL" i="1" dirty="0"/>
              <a:t> </a:t>
            </a:r>
            <a:r>
              <a:rPr lang="pl-PL" i="1" dirty="0" err="1"/>
              <a:t>betulus</a:t>
            </a:r>
            <a:r>
              <a:rPr lang="pl-PL" i="1" dirty="0"/>
              <a:t>       		</a:t>
            </a:r>
            <a:r>
              <a:rPr lang="pl-PL" dirty="0"/>
              <a:t>200</a:t>
            </a:r>
          </a:p>
          <a:p>
            <a:pPr marL="0" indent="0">
              <a:buNone/>
            </a:pPr>
            <a:r>
              <a:rPr lang="pl-PL" dirty="0"/>
              <a:t>Jesion wyniosły </a:t>
            </a:r>
            <a:r>
              <a:rPr lang="pl-PL" i="1" dirty="0" err="1"/>
              <a:t>Fraxinus</a:t>
            </a:r>
            <a:r>
              <a:rPr lang="pl-PL" i="1" dirty="0"/>
              <a:t> </a:t>
            </a:r>
            <a:r>
              <a:rPr lang="pl-PL" i="1" dirty="0" err="1"/>
              <a:t>excelsior</a:t>
            </a:r>
            <a:r>
              <a:rPr lang="pl-PL" i="1" dirty="0"/>
              <a:t>	</a:t>
            </a:r>
            <a:r>
              <a:rPr lang="pl-PL" dirty="0"/>
              <a:t>300</a:t>
            </a:r>
          </a:p>
          <a:p>
            <a:pPr marL="0" indent="0">
              <a:buNone/>
            </a:pPr>
            <a:r>
              <a:rPr lang="pl-PL" dirty="0"/>
              <a:t>Klon zwyczajny </a:t>
            </a:r>
            <a:r>
              <a:rPr lang="pl-PL" i="1" dirty="0" err="1"/>
              <a:t>Acer</a:t>
            </a:r>
            <a:r>
              <a:rPr lang="pl-PL" i="1" dirty="0"/>
              <a:t> </a:t>
            </a:r>
            <a:r>
              <a:rPr lang="pl-PL" i="1" dirty="0" err="1"/>
              <a:t>platanoides</a:t>
            </a:r>
            <a:r>
              <a:rPr lang="pl-PL" i="1" dirty="0"/>
              <a:t> 	</a:t>
            </a:r>
            <a:r>
              <a:rPr lang="pl-PL" dirty="0"/>
              <a:t>290</a:t>
            </a:r>
          </a:p>
          <a:p>
            <a:pPr marL="0" indent="0">
              <a:buNone/>
            </a:pPr>
            <a:r>
              <a:rPr lang="pl-PL" dirty="0"/>
              <a:t>Lipa drobnolistna </a:t>
            </a:r>
            <a:r>
              <a:rPr lang="pl-PL" i="1" dirty="0" err="1"/>
              <a:t>Tilia</a:t>
            </a:r>
            <a:r>
              <a:rPr lang="pl-PL" i="1" dirty="0"/>
              <a:t> </a:t>
            </a:r>
            <a:r>
              <a:rPr lang="pl-PL" i="1" dirty="0" err="1"/>
              <a:t>cordata</a:t>
            </a:r>
            <a:r>
              <a:rPr lang="pl-PL" dirty="0"/>
              <a:t>		360</a:t>
            </a:r>
          </a:p>
          <a:p>
            <a:pPr marL="0" indent="0">
              <a:buNone/>
            </a:pPr>
            <a:r>
              <a:rPr lang="pl-PL" dirty="0"/>
              <a:t>Olsza czarna </a:t>
            </a:r>
            <a:r>
              <a:rPr lang="pl-PL" i="1" dirty="0" err="1"/>
              <a:t>Alnus</a:t>
            </a:r>
            <a:r>
              <a:rPr lang="pl-PL" i="1" dirty="0"/>
              <a:t> </a:t>
            </a:r>
            <a:r>
              <a:rPr lang="pl-PL" i="1" dirty="0" err="1"/>
              <a:t>glutinosa</a:t>
            </a:r>
            <a:r>
              <a:rPr lang="pl-PL" i="1" dirty="0"/>
              <a:t>		</a:t>
            </a:r>
            <a:r>
              <a:rPr lang="pl-PL" dirty="0"/>
              <a:t>270</a:t>
            </a:r>
          </a:p>
          <a:p>
            <a:pPr marL="0" indent="0">
              <a:buNone/>
            </a:pPr>
            <a:r>
              <a:rPr lang="pl-PL" dirty="0"/>
              <a:t>Sosna zwyczajna </a:t>
            </a:r>
            <a:r>
              <a:rPr lang="pl-PL" i="1" dirty="0" err="1"/>
              <a:t>Pinus</a:t>
            </a:r>
            <a:r>
              <a:rPr lang="pl-PL" i="1" dirty="0"/>
              <a:t> </a:t>
            </a:r>
            <a:r>
              <a:rPr lang="pl-PL" i="1" dirty="0" err="1"/>
              <a:t>sylvestris</a:t>
            </a:r>
            <a:r>
              <a:rPr lang="pl-PL" i="1" dirty="0"/>
              <a:t>	</a:t>
            </a:r>
            <a:r>
              <a:rPr lang="pl-PL" dirty="0"/>
              <a:t>280</a:t>
            </a:r>
          </a:p>
          <a:p>
            <a:pPr marL="0" indent="0">
              <a:buNone/>
            </a:pPr>
            <a:r>
              <a:rPr lang="pl-PL" dirty="0"/>
              <a:t>Świerk pospolity </a:t>
            </a:r>
            <a:r>
              <a:rPr lang="pl-PL" i="1" dirty="0" err="1"/>
              <a:t>Picea</a:t>
            </a:r>
            <a:r>
              <a:rPr lang="pl-PL" i="1" dirty="0"/>
              <a:t> </a:t>
            </a:r>
            <a:r>
              <a:rPr lang="pl-PL" i="1" dirty="0" err="1"/>
              <a:t>abies</a:t>
            </a:r>
            <a:r>
              <a:rPr lang="pl-PL" i="1" dirty="0"/>
              <a:t>		</a:t>
            </a:r>
            <a:r>
              <a:rPr lang="pl-PL" dirty="0"/>
              <a:t>280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EF360B-0BA3-4DE4-82E5-954D93E7B627}"/>
              </a:ext>
            </a:extLst>
          </p:cNvPr>
          <p:cNvSpPr txBox="1"/>
          <p:nvPr/>
        </p:nvSpPr>
        <p:spPr>
          <a:xfrm rot="16200000">
            <a:off x="7439488" y="4208015"/>
            <a:ext cx="280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Pietrzak and Grzywacz 2011</a:t>
            </a:r>
          </a:p>
        </p:txBody>
      </p:sp>
    </p:spTree>
    <p:extLst>
      <p:ext uri="{BB962C8B-B14F-4D97-AF65-F5344CB8AC3E}">
        <p14:creationId xmlns:p14="http://schemas.microsoft.com/office/powerpoint/2010/main" val="4201901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AE3DB9-29FE-4C37-A1CC-C5BB0A9ED756}"/>
              </a:ext>
            </a:extLst>
          </p:cNvPr>
          <p:cNvSpPr txBox="1"/>
          <p:nvPr/>
        </p:nvSpPr>
        <p:spPr>
          <a:xfrm>
            <a:off x="94473" y="621438"/>
            <a:ext cx="898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Jaki jest stopień naturalności Puszczy Białowieskiej?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3FE4B3-DA40-4738-BBBF-333256C83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13" y="4516192"/>
            <a:ext cx="1598409" cy="11988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F50A80-DE5B-4D46-BDBD-934F8D038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02"/>
          <a:stretch/>
        </p:blipFill>
        <p:spPr>
          <a:xfrm>
            <a:off x="246078" y="4516192"/>
            <a:ext cx="1598409" cy="120366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0BBF0FC4-9D1E-40E9-AC1C-4B66DEE21707}"/>
              </a:ext>
            </a:extLst>
          </p:cNvPr>
          <p:cNvCxnSpPr/>
          <p:nvPr/>
        </p:nvCxnSpPr>
        <p:spPr>
          <a:xfrm>
            <a:off x="1899820" y="5273336"/>
            <a:ext cx="537327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CD341FE-2B6F-48B8-8B2A-913AEF1E853C}"/>
              </a:ext>
            </a:extLst>
          </p:cNvPr>
          <p:cNvSpPr txBox="1"/>
          <p:nvPr/>
        </p:nvSpPr>
        <p:spPr>
          <a:xfrm>
            <a:off x="328474" y="5734974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Las naturalny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FF71CE-920B-4D3F-8079-96EB2BF9808F}"/>
              </a:ext>
            </a:extLst>
          </p:cNvPr>
          <p:cNvSpPr txBox="1"/>
          <p:nvPr/>
        </p:nvSpPr>
        <p:spPr>
          <a:xfrm>
            <a:off x="7371659" y="5714999"/>
            <a:ext cx="150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Las „wtórny” </a:t>
            </a:r>
          </a:p>
          <a:p>
            <a:r>
              <a:rPr lang="pl-PL" b="1" dirty="0"/>
              <a:t>(gospodarczy)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0F5403A5-69D5-4B95-A066-F4317D9CC97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402682" y="1206213"/>
            <a:ext cx="2182604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94B4059A-5F19-43F8-80D0-6692D8BCCDEC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592282" y="1206213"/>
            <a:ext cx="993004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FAF896EE-34D6-47F6-BBEB-FC43A7C6144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542186" y="1206213"/>
            <a:ext cx="43100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48D141B1-544E-4CAD-9349-019C1C4ACF6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585286" y="1206213"/>
            <a:ext cx="886450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002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AE3DB9-29FE-4C37-A1CC-C5BB0A9ED756}"/>
              </a:ext>
            </a:extLst>
          </p:cNvPr>
          <p:cNvSpPr txBox="1"/>
          <p:nvPr/>
        </p:nvSpPr>
        <p:spPr>
          <a:xfrm>
            <a:off x="94473" y="621438"/>
            <a:ext cx="898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Jaki jest stopień naturalności Puszczy Białowieskiej?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3FE4B3-DA40-4738-BBBF-333256C83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13" y="4516192"/>
            <a:ext cx="1598409" cy="11988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F50A80-DE5B-4D46-BDBD-934F8D038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02"/>
          <a:stretch/>
        </p:blipFill>
        <p:spPr>
          <a:xfrm>
            <a:off x="246078" y="4516192"/>
            <a:ext cx="1598409" cy="120366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0BBF0FC4-9D1E-40E9-AC1C-4B66DEE21707}"/>
              </a:ext>
            </a:extLst>
          </p:cNvPr>
          <p:cNvCxnSpPr/>
          <p:nvPr/>
        </p:nvCxnSpPr>
        <p:spPr>
          <a:xfrm>
            <a:off x="1899820" y="5273336"/>
            <a:ext cx="537327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CD341FE-2B6F-48B8-8B2A-913AEF1E853C}"/>
              </a:ext>
            </a:extLst>
          </p:cNvPr>
          <p:cNvSpPr txBox="1"/>
          <p:nvPr/>
        </p:nvSpPr>
        <p:spPr>
          <a:xfrm>
            <a:off x="328474" y="5734974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Las naturalny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FF71CE-920B-4D3F-8079-96EB2BF9808F}"/>
              </a:ext>
            </a:extLst>
          </p:cNvPr>
          <p:cNvSpPr txBox="1"/>
          <p:nvPr/>
        </p:nvSpPr>
        <p:spPr>
          <a:xfrm>
            <a:off x="7371659" y="5714999"/>
            <a:ext cx="150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Las „wtórny” </a:t>
            </a:r>
          </a:p>
          <a:p>
            <a:r>
              <a:rPr lang="pl-PL" b="1" dirty="0"/>
              <a:t>(gospodarczy)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0F5403A5-69D5-4B95-A066-F4317D9CC97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402682" y="1206213"/>
            <a:ext cx="2182604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94B4059A-5F19-43F8-80D0-6692D8BCCDEC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592282" y="1206213"/>
            <a:ext cx="993004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FAF896EE-34D6-47F6-BBEB-FC43A7C6144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542186" y="1206213"/>
            <a:ext cx="43100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trzałka: w lewo 26">
            <a:extLst>
              <a:ext uri="{FF2B5EF4-FFF2-40B4-BE49-F238E27FC236}">
                <a16:creationId xmlns:a16="http://schemas.microsoft.com/office/drawing/2014/main" id="{41A89B80-1801-40C8-8EDA-A3542ACD0C11}"/>
              </a:ext>
            </a:extLst>
          </p:cNvPr>
          <p:cNvSpPr/>
          <p:nvPr/>
        </p:nvSpPr>
        <p:spPr>
          <a:xfrm rot="16200000">
            <a:off x="6463975" y="2555136"/>
            <a:ext cx="3033621" cy="8884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&gt;99% Europejskich lasów liściastych i mieszanych</a:t>
            </a:r>
          </a:p>
        </p:txBody>
      </p: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48D141B1-544E-4CAD-9349-019C1C4ACF6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585286" y="1206213"/>
            <a:ext cx="886450" cy="405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566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 rot="16200000">
            <a:off x="752475" y="427038"/>
            <a:ext cx="1042988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brzoza</a:t>
            </a:r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1371600" y="474663"/>
            <a:ext cx="960438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sosna</a:t>
            </a:r>
          </a:p>
        </p:txBody>
      </p:sp>
      <p:sp>
        <p:nvSpPr>
          <p:cNvPr id="6" name="pole tekstowe 5"/>
          <p:cNvSpPr txBox="1"/>
          <p:nvPr/>
        </p:nvSpPr>
        <p:spPr>
          <a:xfrm rot="16200000">
            <a:off x="2628900" y="307975"/>
            <a:ext cx="1604963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leszczyna</a:t>
            </a:r>
          </a:p>
        </p:txBody>
      </p:sp>
      <p:sp>
        <p:nvSpPr>
          <p:cNvPr id="7" name="pole tekstowe 6"/>
          <p:cNvSpPr txBox="1"/>
          <p:nvPr/>
        </p:nvSpPr>
        <p:spPr>
          <a:xfrm rot="16200000">
            <a:off x="4606925" y="804863"/>
            <a:ext cx="539750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dąb</a:t>
            </a: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2520950" y="534988"/>
            <a:ext cx="890588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wiąz</a:t>
            </a: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5014119" y="800894"/>
            <a:ext cx="522288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lipa</a:t>
            </a:r>
          </a:p>
        </p:txBody>
      </p:sp>
      <p:sp>
        <p:nvSpPr>
          <p:cNvPr id="10" name="pole tekstowe 9"/>
          <p:cNvSpPr txBox="1"/>
          <p:nvPr/>
        </p:nvSpPr>
        <p:spPr>
          <a:xfrm rot="16200000">
            <a:off x="5381626" y="762000"/>
            <a:ext cx="601662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grab</a:t>
            </a:r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4041775" y="582613"/>
            <a:ext cx="1057275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świerk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557963" y="3575050"/>
            <a:ext cx="1830387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/>
              <a:t>Las dębowo-leszczynowy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588125" y="4727575"/>
            <a:ext cx="1800225" cy="706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/>
              <a:t>Las </a:t>
            </a:r>
            <a:r>
              <a:rPr lang="pl-PL" sz="2000" dirty="0" err="1"/>
              <a:t>sosnowo-leszczynowy</a:t>
            </a:r>
            <a:endParaRPr lang="pl-PL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575425" y="1989138"/>
            <a:ext cx="1812925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/>
              <a:t>Las grabowo-dębowy</a:t>
            </a:r>
          </a:p>
        </p:txBody>
      </p:sp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-13861"/>
          <a:stretch>
            <a:fillRect/>
          </a:stretch>
        </p:blipFill>
        <p:spPr bwMode="auto">
          <a:xfrm>
            <a:off x="971550" y="1247775"/>
            <a:ext cx="589756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250825" y="3995738"/>
            <a:ext cx="652463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6500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50825" y="3068638"/>
            <a:ext cx="652463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4000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179388" y="2411413"/>
            <a:ext cx="696912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2500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250825" y="1773238"/>
            <a:ext cx="652463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1000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250825" y="4560888"/>
            <a:ext cx="652463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9300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07950" y="5148263"/>
            <a:ext cx="769938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10200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107950" y="6300788"/>
            <a:ext cx="769938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11750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250825" y="3563938"/>
            <a:ext cx="652463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5500</a:t>
            </a:r>
          </a:p>
        </p:txBody>
      </p:sp>
      <p:sp>
        <p:nvSpPr>
          <p:cNvPr id="29" name="pole tekstowe 28"/>
          <p:cNvSpPr txBox="1"/>
          <p:nvPr/>
        </p:nvSpPr>
        <p:spPr>
          <a:xfrm rot="16200000">
            <a:off x="3499645" y="602456"/>
            <a:ext cx="874712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olsza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6575425" y="5654675"/>
            <a:ext cx="1812925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/>
              <a:t>Las brzozowo-sosnowy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6051550" y="4745038"/>
            <a:ext cx="104775" cy="587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6188075" y="3213100"/>
            <a:ext cx="112713" cy="15144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051550" y="1484313"/>
            <a:ext cx="104775" cy="17287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480" name="Prostokąt 20479"/>
          <p:cNvSpPr/>
          <p:nvPr/>
        </p:nvSpPr>
        <p:spPr>
          <a:xfrm>
            <a:off x="6188075" y="5373688"/>
            <a:ext cx="112713" cy="12779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4" name="pole tekstowe 33"/>
          <p:cNvSpPr txBox="1"/>
          <p:nvPr/>
        </p:nvSpPr>
        <p:spPr>
          <a:xfrm rot="16200000">
            <a:off x="1842294" y="662782"/>
            <a:ext cx="903287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r. zielne</a:t>
            </a:r>
          </a:p>
        </p:txBody>
      </p:sp>
      <p:sp>
        <p:nvSpPr>
          <p:cNvPr id="9245" name="pole tekstowe 1"/>
          <p:cNvSpPr txBox="1">
            <a:spLocks noChangeArrowheads="1"/>
          </p:cNvSpPr>
          <p:nvPr/>
        </p:nvSpPr>
        <p:spPr bwMode="auto">
          <a:xfrm>
            <a:off x="6156325" y="1136650"/>
            <a:ext cx="2879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dominujący typ zbiorowisk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siedliskach niebagiennych</a:t>
            </a:r>
          </a:p>
        </p:txBody>
      </p:sp>
      <p:sp>
        <p:nvSpPr>
          <p:cNvPr id="9248" name="pole tekstowe 19"/>
          <p:cNvSpPr txBox="1">
            <a:spLocks noChangeArrowheads="1"/>
          </p:cNvSpPr>
          <p:nvPr/>
        </p:nvSpPr>
        <p:spPr bwMode="auto">
          <a:xfrm>
            <a:off x="6927850" y="6467475"/>
            <a:ext cx="210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i="1">
                <a:latin typeface="Arial" panose="020B0604020202020204" pitchFamily="34" charset="0"/>
              </a:rPr>
              <a:t>Latałowa i in. 2016</a:t>
            </a:r>
          </a:p>
        </p:txBody>
      </p:sp>
      <p:sp>
        <p:nvSpPr>
          <p:cNvPr id="35" name="pole tekstowe 34"/>
          <p:cNvSpPr txBox="1"/>
          <p:nvPr/>
        </p:nvSpPr>
        <p:spPr>
          <a:xfrm rot="16200000">
            <a:off x="88107" y="442118"/>
            <a:ext cx="838200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Wiek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-84138" y="1095375"/>
            <a:ext cx="1055688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l-PL" dirty="0"/>
              <a:t>Dzisiaj</a:t>
            </a:r>
          </a:p>
        </p:txBody>
      </p:sp>
      <p:sp>
        <p:nvSpPr>
          <p:cNvPr id="9251" name="pole tekstowe 1"/>
          <p:cNvSpPr txBox="1">
            <a:spLocks noChangeArrowheads="1"/>
          </p:cNvSpPr>
          <p:nvPr/>
        </p:nvSpPr>
        <p:spPr bwMode="auto">
          <a:xfrm>
            <a:off x="5867400" y="115888"/>
            <a:ext cx="3321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/>
              <a:t>Diagram palinologiczny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/>
              <a:t>Puszcza Białowieska</a:t>
            </a:r>
          </a:p>
        </p:txBody>
      </p:sp>
      <p:cxnSp>
        <p:nvCxnSpPr>
          <p:cNvPr id="37" name="Łącznik prosty ze strzałką 36"/>
          <p:cNvCxnSpPr/>
          <p:nvPr/>
        </p:nvCxnSpPr>
        <p:spPr>
          <a:xfrm flipH="1" flipV="1">
            <a:off x="2478088" y="4283075"/>
            <a:ext cx="4029075" cy="8731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3" name="pole tekstowe 18"/>
          <p:cNvSpPr txBox="1">
            <a:spLocks noChangeArrowheads="1"/>
          </p:cNvSpPr>
          <p:nvPr/>
        </p:nvSpPr>
        <p:spPr bwMode="auto">
          <a:xfrm>
            <a:off x="6516688" y="4230174"/>
            <a:ext cx="2232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FF0000"/>
                </a:solidFill>
                <a:latin typeface="Arial" panose="020B0604020202020204" pitchFamily="34" charset="0"/>
              </a:rPr>
              <a:t>Niski udział pyłku roślin zielnych</a:t>
            </a:r>
          </a:p>
        </p:txBody>
      </p:sp>
    </p:spTree>
    <p:extLst>
      <p:ext uri="{BB962C8B-B14F-4D97-AF65-F5344CB8AC3E}">
        <p14:creationId xmlns:p14="http://schemas.microsoft.com/office/powerpoint/2010/main" val="4044331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0DE2B5-1153-4319-8A8D-8998B6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30" y="396319"/>
            <a:ext cx="8408818" cy="46817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Na czym polega Wyjątkowość Puszczy Białowieskiej? </a:t>
            </a:r>
          </a:p>
          <a:p>
            <a:pPr marL="0" indent="0" algn="ctr">
              <a:buNone/>
            </a:pPr>
            <a:r>
              <a:rPr lang="pl-PL" sz="2400" dirty="0">
                <a:solidFill>
                  <a:prstClr val="black"/>
                </a:solidFill>
              </a:rPr>
              <a:t>(co czyni Puszczę niezastępowalną wśród innych polskich lasów?) </a:t>
            </a:r>
          </a:p>
          <a:p>
            <a:pPr marL="0" indent="0">
              <a:buNone/>
            </a:pPr>
            <a:r>
              <a:rPr lang="pl-PL" b="1" dirty="0"/>
              <a:t>historia?</a:t>
            </a:r>
          </a:p>
        </p:txBody>
      </p:sp>
      <p:pic>
        <p:nvPicPr>
          <p:cNvPr id="4" name="Picture 8" descr="draw004">
            <a:extLst>
              <a:ext uri="{FF2B5EF4-FFF2-40B4-BE49-F238E27FC236}">
                <a16:creationId xmlns:a16="http://schemas.microsoft.com/office/drawing/2014/main" id="{BE625BB4-FF82-4221-9BE0-C5A38660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95" y="1779974"/>
            <a:ext cx="4176605" cy="46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086F1FA-BB13-45CC-B4F2-AEB259A70EC2}"/>
              </a:ext>
            </a:extLst>
          </p:cNvPr>
          <p:cNvSpPr txBox="1"/>
          <p:nvPr/>
        </p:nvSpPr>
        <p:spPr>
          <a:xfrm>
            <a:off x="5355132" y="1943100"/>
            <a:ext cx="3531416" cy="36933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Ponad 500 lat ochrony (1394-1914)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76E64D-DA41-4D9B-AA5A-753E1CFF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6" y="2407919"/>
            <a:ext cx="3598040" cy="36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2E2B024-F1E2-47C9-969D-625476FD2A55}"/>
              </a:ext>
            </a:extLst>
          </p:cNvPr>
          <p:cNvSpPr txBox="1"/>
          <p:nvPr/>
        </p:nvSpPr>
        <p:spPr>
          <a:xfrm>
            <a:off x="2633666" y="603297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Samojlik</a:t>
            </a:r>
            <a:r>
              <a:rPr lang="pl-PL" i="1" dirty="0"/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54583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6FA163-6FD8-44C3-B2FC-69240F26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ECDD6E-0489-47ED-A291-2261DB78D3E9}"/>
              </a:ext>
            </a:extLst>
          </p:cNvPr>
          <p:cNvSpPr txBox="1"/>
          <p:nvPr/>
        </p:nvSpPr>
        <p:spPr>
          <a:xfrm rot="16200000">
            <a:off x="-2308195" y="3118674"/>
            <a:ext cx="6760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To przyciąga zainteresowanie społeczeństwa</a:t>
            </a:r>
          </a:p>
        </p:txBody>
      </p:sp>
    </p:spTree>
    <p:extLst>
      <p:ext uri="{BB962C8B-B14F-4D97-AF65-F5344CB8AC3E}">
        <p14:creationId xmlns:p14="http://schemas.microsoft.com/office/powerpoint/2010/main" val="1251645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41167D-9DB2-4D2D-B771-C24BDDA0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730" y="453905"/>
            <a:ext cx="3302493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Warunki rozwoju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24067B-BE3B-4EAF-88D7-2904943D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0485" cy="29685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B752FCC-D7E8-45D6-BDDA-E50004B6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72" y="2944428"/>
            <a:ext cx="5912528" cy="391357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B05593-AE8E-414B-B456-5D27BC521092}"/>
              </a:ext>
            </a:extLst>
          </p:cNvPr>
          <p:cNvSpPr txBox="1"/>
          <p:nvPr/>
        </p:nvSpPr>
        <p:spPr>
          <a:xfrm>
            <a:off x="115410" y="3160450"/>
            <a:ext cx="203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Stara Wieś, </a:t>
            </a:r>
          </a:p>
          <a:p>
            <a:r>
              <a:rPr lang="pl-PL" b="1" dirty="0"/>
              <a:t>Puszcza Knyszyńska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CA067D5-C9FA-4B6C-A6F8-E3F1BC615F99}"/>
              </a:ext>
            </a:extLst>
          </p:cNvPr>
          <p:cNvSpPr txBox="1"/>
          <p:nvPr/>
        </p:nvSpPr>
        <p:spPr>
          <a:xfrm>
            <a:off x="1133157" y="6082683"/>
            <a:ext cx="2099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Białowieża, </a:t>
            </a:r>
          </a:p>
          <a:p>
            <a:r>
              <a:rPr lang="pl-PL" b="1" dirty="0"/>
              <a:t>Puszcza Białowieska</a:t>
            </a:r>
          </a:p>
        </p:txBody>
      </p:sp>
    </p:spTree>
    <p:extLst>
      <p:ext uri="{BB962C8B-B14F-4D97-AF65-F5344CB8AC3E}">
        <p14:creationId xmlns:p14="http://schemas.microsoft.com/office/powerpoint/2010/main" val="3362941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D21AB43-BE47-4747-9C97-114F96F22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36" y="1907190"/>
            <a:ext cx="3145464" cy="20913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0DE2B5-1153-4319-8A8D-8998B6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30" y="396319"/>
            <a:ext cx="8408818" cy="4681707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Co zagraża tym wyjątkowym walorom Puszczy Białowieskiej? </a:t>
            </a:r>
          </a:p>
          <a:p>
            <a:pPr marL="0" indent="0">
              <a:buNone/>
            </a:pPr>
            <a:r>
              <a:rPr lang="pl-PL" b="1" dirty="0"/>
              <a:t>Dlaczego one przetrwały w Puszczy a w innych lasach nie?</a:t>
            </a:r>
            <a:endParaRPr lang="pl-PL" dirty="0"/>
          </a:p>
          <a:p>
            <a:pPr>
              <a:buFontTx/>
              <a:buChar char="-"/>
            </a:pP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DE6D1B-ADDC-42C3-AAD6-3C2221136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936" y="2146590"/>
            <a:ext cx="3719744" cy="27898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F74BF2-07BA-48A8-986D-2B18E5F92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8" y="2059618"/>
            <a:ext cx="3195797" cy="47983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463DE3-5767-4895-85E2-F737FA7B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5" y="3998085"/>
            <a:ext cx="3161283" cy="25975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4BC5CB-79DC-43A1-8A65-67E9564ABD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681" r="1456" b="3494"/>
          <a:stretch/>
        </p:blipFill>
        <p:spPr>
          <a:xfrm>
            <a:off x="399495" y="4499403"/>
            <a:ext cx="3639845" cy="23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9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oje_dokumenty\mapki_gis\unesco_europe\03_whs_lasy_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23"/>
            <a:ext cx="9144000" cy="59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6"/>
          <p:cNvCxnSpPr/>
          <p:nvPr/>
        </p:nvCxnSpPr>
        <p:spPr>
          <a:xfrm>
            <a:off x="342900" y="785446"/>
            <a:ext cx="6339269" cy="5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59912" y="371430"/>
            <a:ext cx="7502596" cy="42355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LASY JAKO OBIEKTY ŚWIATOWEGO DZIEDZICTWA W EUROPIE</a:t>
            </a:r>
          </a:p>
        </p:txBody>
      </p:sp>
    </p:spTree>
    <p:extLst>
      <p:ext uri="{BB962C8B-B14F-4D97-AF65-F5344CB8AC3E}">
        <p14:creationId xmlns:p14="http://schemas.microsoft.com/office/powerpoint/2010/main" val="2405420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3059" b="41784"/>
          <a:stretch/>
        </p:blipFill>
        <p:spPr>
          <a:xfrm>
            <a:off x="581435" y="1339410"/>
            <a:ext cx="7132010" cy="46750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6544" t="92394"/>
          <a:stretch/>
        </p:blipFill>
        <p:spPr>
          <a:xfrm>
            <a:off x="869323" y="5950037"/>
            <a:ext cx="6844121" cy="52159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842630" y="6471631"/>
            <a:ext cx="4301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/>
              <a:t>Latałowa</a:t>
            </a:r>
            <a:r>
              <a:rPr lang="pl-PL" sz="1400" i="1" dirty="0"/>
              <a:t> i in. 2015 </a:t>
            </a:r>
            <a:r>
              <a:rPr lang="pl-PL" sz="1400" i="1" dirty="0" err="1"/>
              <a:t>Europe’s</a:t>
            </a:r>
            <a:r>
              <a:rPr lang="pl-PL" sz="1400" i="1" dirty="0"/>
              <a:t> </a:t>
            </a:r>
            <a:r>
              <a:rPr lang="pl-PL" sz="1400" i="1" dirty="0" err="1"/>
              <a:t>changing</a:t>
            </a:r>
            <a:r>
              <a:rPr lang="pl-PL" sz="1400" i="1" dirty="0"/>
              <a:t> </a:t>
            </a:r>
            <a:r>
              <a:rPr lang="pl-PL" sz="1400" i="1" dirty="0" err="1"/>
              <a:t>woods</a:t>
            </a:r>
            <a:r>
              <a:rPr lang="pl-PL" sz="1400" i="1" dirty="0"/>
              <a:t> and </a:t>
            </a:r>
            <a:r>
              <a:rPr lang="pl-PL" sz="1400" i="1" dirty="0" err="1"/>
              <a:t>forests</a:t>
            </a:r>
            <a:endParaRPr lang="pl-PL" sz="1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177307" y="1339410"/>
            <a:ext cx="13449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węglarstwo       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531721" y="1573049"/>
            <a:ext cx="22317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wyrąb/</a:t>
            </a:r>
          </a:p>
          <a:p>
            <a:r>
              <a:rPr lang="pl-PL" sz="1400" dirty="0"/>
              <a:t>/planowa </a:t>
            </a:r>
            <a:r>
              <a:rPr lang="pl-PL" sz="1400" dirty="0" err="1"/>
              <a:t>gosp</a:t>
            </a:r>
            <a:r>
              <a:rPr lang="pl-PL" sz="1400" dirty="0"/>
              <a:t> leśna 	    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568970" y="1827350"/>
            <a:ext cx="10705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potaż           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179844" y="2014892"/>
            <a:ext cx="10881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wypas         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765573" y="2308961"/>
            <a:ext cx="20313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bartnictwo		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889212" y="2897186"/>
            <a:ext cx="6535326" cy="38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7" name="Łącznik prosty 16"/>
          <p:cNvCxnSpPr/>
          <p:nvPr/>
        </p:nvCxnSpPr>
        <p:spPr>
          <a:xfrm flipV="1">
            <a:off x="6042611" y="1322229"/>
            <a:ext cx="0" cy="540202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 rot="16200000">
            <a:off x="-462025" y="3577170"/>
            <a:ext cx="190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Liczba pożarów n/50 lat</a:t>
            </a: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339779" y="5291787"/>
            <a:ext cx="1660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Promil liczby pyłków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149795" y="2564393"/>
            <a:ext cx="10644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/>
              <a:t>wyrób siana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524559" y="2811026"/>
            <a:ext cx="32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Okres tradycyjnego użytkowania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6193125" y="2783286"/>
            <a:ext cx="1338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Planowa gospodarka leśna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20001" y="2563869"/>
            <a:ext cx="1003332" cy="38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/>
          <p:cNvSpPr/>
          <p:nvPr/>
        </p:nvSpPr>
        <p:spPr>
          <a:xfrm>
            <a:off x="895081" y="1531411"/>
            <a:ext cx="1263990" cy="38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1047620" y="3332846"/>
            <a:ext cx="1785731" cy="38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1019322" y="4756928"/>
            <a:ext cx="1785731" cy="38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5" name="Łącznik prosty 14"/>
          <p:cNvCxnSpPr/>
          <p:nvPr/>
        </p:nvCxnSpPr>
        <p:spPr>
          <a:xfrm flipV="1">
            <a:off x="1861266" y="1313646"/>
            <a:ext cx="0" cy="540202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9CBD3E2E-009F-48C3-9473-9B7FF341DFCB}"/>
              </a:ext>
            </a:extLst>
          </p:cNvPr>
          <p:cNvSpPr txBox="1">
            <a:spLocks/>
          </p:cNvSpPr>
          <p:nvPr/>
        </p:nvSpPr>
        <p:spPr>
          <a:xfrm>
            <a:off x="477730" y="396319"/>
            <a:ext cx="8408818" cy="4681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/>
              <a:t>Co zagraża tym wyjątkowym walorom Puszczy Białowieskiej? Dlaczego one przetrwały?</a:t>
            </a:r>
            <a:endParaRPr lang="pl-PL"/>
          </a:p>
          <a:p>
            <a:pPr>
              <a:buFontTx/>
              <a:buChar char="-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536397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39"/>
            <a:ext cx="6130343" cy="34483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43" y="0"/>
            <a:ext cx="5157914" cy="34257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786"/>
            <a:ext cx="5190186" cy="34472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94" y="3410786"/>
            <a:ext cx="5190407" cy="344721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91607" y="564488"/>
            <a:ext cx="85956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Największym wrogiem </a:t>
            </a:r>
          </a:p>
          <a:p>
            <a:r>
              <a:rPr lang="pl-PL" sz="6000" b="1" dirty="0">
                <a:solidFill>
                  <a:schemeClr val="bg1"/>
                </a:solidFill>
              </a:rPr>
              <a:t>puszczy 		jest 		las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867160" y="2526019"/>
            <a:ext cx="205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>
                <a:solidFill>
                  <a:schemeClr val="bg1"/>
                </a:solidFill>
              </a:rPr>
              <a:t>Prof. Simona Kossak</a:t>
            </a:r>
          </a:p>
        </p:txBody>
      </p:sp>
    </p:spTree>
    <p:extLst>
      <p:ext uri="{BB962C8B-B14F-4D97-AF65-F5344CB8AC3E}">
        <p14:creationId xmlns:p14="http://schemas.microsoft.com/office/powerpoint/2010/main" val="2622194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316D96-5D5E-4173-87EC-538689307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0"/>
            <a:ext cx="7115175" cy="4719249"/>
          </a:xfrm>
          <a:prstGeom prst="rect">
            <a:avLst/>
          </a:prstGeo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5DE51B47-3B83-491A-BAF3-A38F9A4B3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626" y="617066"/>
            <a:ext cx="6857998" cy="5623870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AAB76876-7830-4559-AB77-38186480A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7" y="3338316"/>
            <a:ext cx="4790407" cy="35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81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D097A-7392-4D38-9205-4B9C3A8F931B}"/>
              </a:ext>
            </a:extLst>
          </p:cNvPr>
          <p:cNvSpPr txBox="1"/>
          <p:nvPr/>
        </p:nvSpPr>
        <p:spPr>
          <a:xfrm>
            <a:off x="0" y="37945"/>
            <a:ext cx="4517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Główne problemy z zarządzaniem Puszczą Białowieską:</a:t>
            </a:r>
          </a:p>
          <a:p>
            <a:r>
              <a:rPr lang="pl-PL" sz="2200" dirty="0"/>
              <a:t>- wiele nakładających się na siebie ustawowych i pozaustawowych form ochrony przyrody (i związanych z nimi zakazów i wymagań);</a:t>
            </a:r>
          </a:p>
        </p:txBody>
      </p:sp>
    </p:spTree>
    <p:extLst>
      <p:ext uri="{BB962C8B-B14F-4D97-AF65-F5344CB8AC3E}">
        <p14:creationId xmlns:p14="http://schemas.microsoft.com/office/powerpoint/2010/main" val="2829369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6396766" y="2778711"/>
            <a:ext cx="2728946" cy="389225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D2C1CD9-02EB-4F13-9127-4DBBC8F6FCF2}"/>
              </a:ext>
            </a:extLst>
          </p:cNvPr>
          <p:cNvSpPr txBox="1"/>
          <p:nvPr/>
        </p:nvSpPr>
        <p:spPr>
          <a:xfrm>
            <a:off x="443881" y="408373"/>
            <a:ext cx="449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Powierzchnia Puszczy Białowieskiej: 63.100 ha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0A57EA9C-3E3E-43D7-971F-EA153C9FD3A7}"/>
              </a:ext>
            </a:extLst>
          </p:cNvPr>
          <p:cNvCxnSpPr>
            <a:cxnSpLocks/>
          </p:cNvCxnSpPr>
          <p:nvPr/>
        </p:nvCxnSpPr>
        <p:spPr>
          <a:xfrm>
            <a:off x="443881" y="825621"/>
            <a:ext cx="55130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1BBEA534-673F-4D81-BACB-BF1E2896517C}"/>
              </a:ext>
            </a:extLst>
          </p:cNvPr>
          <p:cNvCxnSpPr>
            <a:cxnSpLocks/>
          </p:cNvCxnSpPr>
          <p:nvPr/>
        </p:nvCxnSpPr>
        <p:spPr>
          <a:xfrm>
            <a:off x="463115" y="1182208"/>
            <a:ext cx="1001701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8963691-5A49-43B6-BB1A-2FE8F049BCAE}"/>
              </a:ext>
            </a:extLst>
          </p:cNvPr>
          <p:cNvSpPr txBox="1"/>
          <p:nvPr/>
        </p:nvSpPr>
        <p:spPr>
          <a:xfrm>
            <a:off x="480871" y="809350"/>
            <a:ext cx="385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Białowieski Park Narodowy: 10.517 ha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C44816A-6FAF-4E48-B6B0-BF32704D6255}"/>
              </a:ext>
            </a:extLst>
          </p:cNvPr>
          <p:cNvCxnSpPr>
            <a:cxnSpLocks/>
          </p:cNvCxnSpPr>
          <p:nvPr/>
        </p:nvCxnSpPr>
        <p:spPr>
          <a:xfrm>
            <a:off x="1464816" y="1590580"/>
            <a:ext cx="5584054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577C88A-AEFB-494B-9919-E5D69734330A}"/>
              </a:ext>
            </a:extLst>
          </p:cNvPr>
          <p:cNvSpPr txBox="1"/>
          <p:nvPr/>
        </p:nvSpPr>
        <p:spPr>
          <a:xfrm>
            <a:off x="1814000" y="1236959"/>
            <a:ext cx="423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Chronionego Krajobrazu: 78.538 ha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99A8E99D-0AA0-43A7-BAD4-D8293103C47A}"/>
              </a:ext>
            </a:extLst>
          </p:cNvPr>
          <p:cNvCxnSpPr>
            <a:cxnSpLocks/>
          </p:cNvCxnSpPr>
          <p:nvPr/>
        </p:nvCxnSpPr>
        <p:spPr>
          <a:xfrm>
            <a:off x="1476652" y="2080333"/>
            <a:ext cx="116889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D92CD5-D28C-42F3-A1B4-9C5CAB934D19}"/>
              </a:ext>
            </a:extLst>
          </p:cNvPr>
          <p:cNvSpPr txBox="1"/>
          <p:nvPr/>
        </p:nvSpPr>
        <p:spPr>
          <a:xfrm>
            <a:off x="1423376" y="1645333"/>
            <a:ext cx="31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Rezerwaty przyrody: 12.340 ha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09E6A3C7-2012-434C-B0EB-ABC0387C6355}"/>
              </a:ext>
            </a:extLst>
          </p:cNvPr>
          <p:cNvCxnSpPr>
            <a:cxnSpLocks/>
          </p:cNvCxnSpPr>
          <p:nvPr/>
        </p:nvCxnSpPr>
        <p:spPr>
          <a:xfrm>
            <a:off x="454237" y="2513855"/>
            <a:ext cx="551303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D9B4175-B26D-4632-9F41-EF73B9F1C0FA}"/>
              </a:ext>
            </a:extLst>
          </p:cNvPr>
          <p:cNvSpPr txBox="1"/>
          <p:nvPr/>
        </p:nvSpPr>
        <p:spPr>
          <a:xfrm>
            <a:off x="1336085" y="2099574"/>
            <a:ext cx="3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Natura 2000: 63,147 ha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2B5B0C0C-0386-4D41-B8A7-E6F00EF2A1C1}"/>
              </a:ext>
            </a:extLst>
          </p:cNvPr>
          <p:cNvCxnSpPr>
            <a:cxnSpLocks/>
          </p:cNvCxnSpPr>
          <p:nvPr/>
        </p:nvCxnSpPr>
        <p:spPr>
          <a:xfrm>
            <a:off x="1540275" y="2960702"/>
            <a:ext cx="8433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CB4A9A8-3DB9-4191-B01A-13FC5EC3834C}"/>
              </a:ext>
            </a:extLst>
          </p:cNvPr>
          <p:cNvSpPr txBox="1"/>
          <p:nvPr/>
        </p:nvSpPr>
        <p:spPr>
          <a:xfrm>
            <a:off x="1355317" y="2536064"/>
            <a:ext cx="270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Użytki ekologiczne: 375 ha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A87677D-E96E-43D1-ABDD-0F1FCE745122}"/>
              </a:ext>
            </a:extLst>
          </p:cNvPr>
          <p:cNvSpPr txBox="1"/>
          <p:nvPr/>
        </p:nvSpPr>
        <p:spPr>
          <a:xfrm>
            <a:off x="1423376" y="3639845"/>
            <a:ext cx="541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Pomniki przyrody: 1107 drzew + 5 głazów narzutowych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1A45BCD-9ECD-4737-A9C9-09209FE21F0D}"/>
              </a:ext>
            </a:extLst>
          </p:cNvPr>
          <p:cNvSpPr txBox="1"/>
          <p:nvPr/>
        </p:nvSpPr>
        <p:spPr>
          <a:xfrm>
            <a:off x="1410711" y="4088468"/>
            <a:ext cx="508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Gatunki chronione: &gt;100 gatunków roślin i grzybów</a:t>
            </a:r>
          </a:p>
          <a:p>
            <a:r>
              <a:rPr lang="pl-PL" b="1" dirty="0"/>
              <a:t>		&gt;370 gatunków zwierząt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3BBFFC7-CD43-424C-8E5F-20EDEFF6BF36}"/>
              </a:ext>
            </a:extLst>
          </p:cNvPr>
          <p:cNvSpPr txBox="1"/>
          <p:nvPr/>
        </p:nvSpPr>
        <p:spPr>
          <a:xfrm>
            <a:off x="1485449" y="3129834"/>
            <a:ext cx="315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Stanowiska dokumentacyjne: 2</a:t>
            </a:r>
          </a:p>
        </p:txBody>
      </p:sp>
    </p:spTree>
    <p:extLst>
      <p:ext uri="{BB962C8B-B14F-4D97-AF65-F5344CB8AC3E}">
        <p14:creationId xmlns:p14="http://schemas.microsoft.com/office/powerpoint/2010/main" val="1970310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6396766" y="2778711"/>
            <a:ext cx="2728946" cy="389225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D2C1CD9-02EB-4F13-9127-4DBBC8F6FCF2}"/>
              </a:ext>
            </a:extLst>
          </p:cNvPr>
          <p:cNvSpPr txBox="1"/>
          <p:nvPr/>
        </p:nvSpPr>
        <p:spPr>
          <a:xfrm>
            <a:off x="443881" y="408373"/>
            <a:ext cx="449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Powierzchnia Puszczy Białowieskiej: 63.100 ha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0A57EA9C-3E3E-43D7-971F-EA153C9FD3A7}"/>
              </a:ext>
            </a:extLst>
          </p:cNvPr>
          <p:cNvCxnSpPr>
            <a:cxnSpLocks/>
          </p:cNvCxnSpPr>
          <p:nvPr/>
        </p:nvCxnSpPr>
        <p:spPr>
          <a:xfrm>
            <a:off x="443881" y="825621"/>
            <a:ext cx="55130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1BBEA534-673F-4D81-BACB-BF1E2896517C}"/>
              </a:ext>
            </a:extLst>
          </p:cNvPr>
          <p:cNvCxnSpPr>
            <a:cxnSpLocks/>
          </p:cNvCxnSpPr>
          <p:nvPr/>
        </p:nvCxnSpPr>
        <p:spPr>
          <a:xfrm>
            <a:off x="463115" y="1182208"/>
            <a:ext cx="1001701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8963691-5A49-43B6-BB1A-2FE8F049BCAE}"/>
              </a:ext>
            </a:extLst>
          </p:cNvPr>
          <p:cNvSpPr txBox="1"/>
          <p:nvPr/>
        </p:nvSpPr>
        <p:spPr>
          <a:xfrm>
            <a:off x="480871" y="809350"/>
            <a:ext cx="385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Białowieski Park Narodowy: 10.517 ha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C44816A-6FAF-4E48-B6B0-BF32704D6255}"/>
              </a:ext>
            </a:extLst>
          </p:cNvPr>
          <p:cNvCxnSpPr>
            <a:cxnSpLocks/>
          </p:cNvCxnSpPr>
          <p:nvPr/>
        </p:nvCxnSpPr>
        <p:spPr>
          <a:xfrm>
            <a:off x="1464816" y="1590580"/>
            <a:ext cx="5584054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577C88A-AEFB-494B-9919-E5D69734330A}"/>
              </a:ext>
            </a:extLst>
          </p:cNvPr>
          <p:cNvSpPr txBox="1"/>
          <p:nvPr/>
        </p:nvSpPr>
        <p:spPr>
          <a:xfrm>
            <a:off x="1814000" y="1236959"/>
            <a:ext cx="423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Chronionego Krajobrazu: 78.538 ha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99A8E99D-0AA0-43A7-BAD4-D8293103C47A}"/>
              </a:ext>
            </a:extLst>
          </p:cNvPr>
          <p:cNvCxnSpPr>
            <a:cxnSpLocks/>
          </p:cNvCxnSpPr>
          <p:nvPr/>
        </p:nvCxnSpPr>
        <p:spPr>
          <a:xfrm>
            <a:off x="1476652" y="2080333"/>
            <a:ext cx="116889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D92CD5-D28C-42F3-A1B4-9C5CAB934D19}"/>
              </a:ext>
            </a:extLst>
          </p:cNvPr>
          <p:cNvSpPr txBox="1"/>
          <p:nvPr/>
        </p:nvSpPr>
        <p:spPr>
          <a:xfrm>
            <a:off x="1423376" y="1645333"/>
            <a:ext cx="31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Rezerwaty przyrody: 12.340 ha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09E6A3C7-2012-434C-B0EB-ABC0387C6355}"/>
              </a:ext>
            </a:extLst>
          </p:cNvPr>
          <p:cNvCxnSpPr>
            <a:cxnSpLocks/>
          </p:cNvCxnSpPr>
          <p:nvPr/>
        </p:nvCxnSpPr>
        <p:spPr>
          <a:xfrm>
            <a:off x="454237" y="2513855"/>
            <a:ext cx="551303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D9B4175-B26D-4632-9F41-EF73B9F1C0FA}"/>
              </a:ext>
            </a:extLst>
          </p:cNvPr>
          <p:cNvSpPr txBox="1"/>
          <p:nvPr/>
        </p:nvSpPr>
        <p:spPr>
          <a:xfrm>
            <a:off x="1336085" y="2099574"/>
            <a:ext cx="3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Natura 2000: 63,147 ha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2B5B0C0C-0386-4D41-B8A7-E6F00EF2A1C1}"/>
              </a:ext>
            </a:extLst>
          </p:cNvPr>
          <p:cNvCxnSpPr>
            <a:cxnSpLocks/>
          </p:cNvCxnSpPr>
          <p:nvPr/>
        </p:nvCxnSpPr>
        <p:spPr>
          <a:xfrm>
            <a:off x="1540275" y="2960702"/>
            <a:ext cx="8433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CB4A9A8-3DB9-4191-B01A-13FC5EC3834C}"/>
              </a:ext>
            </a:extLst>
          </p:cNvPr>
          <p:cNvSpPr txBox="1"/>
          <p:nvPr/>
        </p:nvSpPr>
        <p:spPr>
          <a:xfrm>
            <a:off x="1355317" y="2536064"/>
            <a:ext cx="270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Użytki ekologiczne: 375 ha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A87677D-E96E-43D1-ABDD-0F1FCE745122}"/>
              </a:ext>
            </a:extLst>
          </p:cNvPr>
          <p:cNvSpPr txBox="1"/>
          <p:nvPr/>
        </p:nvSpPr>
        <p:spPr>
          <a:xfrm>
            <a:off x="1423376" y="3639845"/>
            <a:ext cx="541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Pomniki przyrody: 1107 drzew + 5 głazów narzutowych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1A45BCD-9ECD-4737-A9C9-09209FE21F0D}"/>
              </a:ext>
            </a:extLst>
          </p:cNvPr>
          <p:cNvSpPr txBox="1"/>
          <p:nvPr/>
        </p:nvSpPr>
        <p:spPr>
          <a:xfrm>
            <a:off x="1410711" y="4088468"/>
            <a:ext cx="508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Gatunki chronione: &gt;100 gatunków roślin i grzybów</a:t>
            </a:r>
          </a:p>
          <a:p>
            <a:r>
              <a:rPr lang="pl-PL" b="1" dirty="0"/>
              <a:t>		&gt;370 gatunków zwierząt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3BBFFC7-CD43-424C-8E5F-20EDEFF6BF36}"/>
              </a:ext>
            </a:extLst>
          </p:cNvPr>
          <p:cNvSpPr txBox="1"/>
          <p:nvPr/>
        </p:nvSpPr>
        <p:spPr>
          <a:xfrm>
            <a:off x="1485449" y="3129834"/>
            <a:ext cx="315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Stanowiska dokumentacyjne: 2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AB80D76-A4AA-42A0-810B-54ABC4DB978A}"/>
              </a:ext>
            </a:extLst>
          </p:cNvPr>
          <p:cNvSpPr txBox="1"/>
          <p:nvPr/>
        </p:nvSpPr>
        <p:spPr>
          <a:xfrm>
            <a:off x="453401" y="4814648"/>
            <a:ext cx="3790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formy ograniczenia użytkowania:</a:t>
            </a:r>
          </a:p>
          <a:p>
            <a:pPr marL="285750" indent="-285750">
              <a:buFontTx/>
              <a:buChar char="-"/>
            </a:pPr>
            <a:r>
              <a:rPr lang="pl-PL" dirty="0"/>
              <a:t>Leśny Kompleks Promocyjny;</a:t>
            </a:r>
          </a:p>
          <a:p>
            <a:pPr marL="285750" indent="-285750">
              <a:buFontTx/>
              <a:buChar char="-"/>
            </a:pPr>
            <a:r>
              <a:rPr lang="pl-PL" dirty="0"/>
              <a:t>lasy ochronne;</a:t>
            </a:r>
          </a:p>
          <a:p>
            <a:pPr marL="285750" indent="-285750">
              <a:buFontTx/>
              <a:buChar char="-"/>
            </a:pPr>
            <a:r>
              <a:rPr lang="pl-PL" dirty="0"/>
              <a:t>ostoje zwierzyny;</a:t>
            </a:r>
          </a:p>
          <a:p>
            <a:pPr marL="285750" indent="-285750">
              <a:buFontTx/>
              <a:buChar char="-"/>
            </a:pPr>
            <a:r>
              <a:rPr lang="pl-PL" dirty="0"/>
              <a:t>strefy referencyjne;</a:t>
            </a:r>
          </a:p>
          <a:p>
            <a:pPr marL="285750" indent="-285750">
              <a:buFontTx/>
              <a:buChar char="-"/>
            </a:pPr>
            <a:r>
              <a:rPr lang="pl-PL" dirty="0"/>
              <a:t>drzewostany nasienne … </a:t>
            </a:r>
          </a:p>
        </p:txBody>
      </p:sp>
    </p:spTree>
    <p:extLst>
      <p:ext uri="{BB962C8B-B14F-4D97-AF65-F5344CB8AC3E}">
        <p14:creationId xmlns:p14="http://schemas.microsoft.com/office/powerpoint/2010/main" val="2531648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6396766" y="2778711"/>
            <a:ext cx="2728946" cy="389225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D2C1CD9-02EB-4F13-9127-4DBBC8F6FCF2}"/>
              </a:ext>
            </a:extLst>
          </p:cNvPr>
          <p:cNvSpPr txBox="1"/>
          <p:nvPr/>
        </p:nvSpPr>
        <p:spPr>
          <a:xfrm>
            <a:off x="443881" y="408373"/>
            <a:ext cx="449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Powierzchnia Puszczy Białowieskiej: 63.100 ha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0A57EA9C-3E3E-43D7-971F-EA153C9FD3A7}"/>
              </a:ext>
            </a:extLst>
          </p:cNvPr>
          <p:cNvCxnSpPr>
            <a:cxnSpLocks/>
          </p:cNvCxnSpPr>
          <p:nvPr/>
        </p:nvCxnSpPr>
        <p:spPr>
          <a:xfrm>
            <a:off x="443881" y="825621"/>
            <a:ext cx="55130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1BBEA534-673F-4D81-BACB-BF1E2896517C}"/>
              </a:ext>
            </a:extLst>
          </p:cNvPr>
          <p:cNvCxnSpPr>
            <a:cxnSpLocks/>
          </p:cNvCxnSpPr>
          <p:nvPr/>
        </p:nvCxnSpPr>
        <p:spPr>
          <a:xfrm>
            <a:off x="463115" y="1182208"/>
            <a:ext cx="1001701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8963691-5A49-43B6-BB1A-2FE8F049BCAE}"/>
              </a:ext>
            </a:extLst>
          </p:cNvPr>
          <p:cNvSpPr txBox="1"/>
          <p:nvPr/>
        </p:nvSpPr>
        <p:spPr>
          <a:xfrm>
            <a:off x="480871" y="809350"/>
            <a:ext cx="385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Białowieski Park Narodowy: 10.517 ha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FC44816A-6FAF-4E48-B6B0-BF32704D6255}"/>
              </a:ext>
            </a:extLst>
          </p:cNvPr>
          <p:cNvCxnSpPr>
            <a:cxnSpLocks/>
          </p:cNvCxnSpPr>
          <p:nvPr/>
        </p:nvCxnSpPr>
        <p:spPr>
          <a:xfrm>
            <a:off x="1464816" y="1590580"/>
            <a:ext cx="5584054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577C88A-AEFB-494B-9919-E5D69734330A}"/>
              </a:ext>
            </a:extLst>
          </p:cNvPr>
          <p:cNvSpPr txBox="1"/>
          <p:nvPr/>
        </p:nvSpPr>
        <p:spPr>
          <a:xfrm>
            <a:off x="1814000" y="1236959"/>
            <a:ext cx="423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Chronionego Krajobrazu: 78.538 ha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99A8E99D-0AA0-43A7-BAD4-D8293103C47A}"/>
              </a:ext>
            </a:extLst>
          </p:cNvPr>
          <p:cNvCxnSpPr>
            <a:cxnSpLocks/>
          </p:cNvCxnSpPr>
          <p:nvPr/>
        </p:nvCxnSpPr>
        <p:spPr>
          <a:xfrm>
            <a:off x="1476652" y="2080333"/>
            <a:ext cx="116889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D92CD5-D28C-42F3-A1B4-9C5CAB934D19}"/>
              </a:ext>
            </a:extLst>
          </p:cNvPr>
          <p:cNvSpPr txBox="1"/>
          <p:nvPr/>
        </p:nvSpPr>
        <p:spPr>
          <a:xfrm>
            <a:off x="1423376" y="1645333"/>
            <a:ext cx="31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Rezerwaty przyrody: 12.340 ha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09E6A3C7-2012-434C-B0EB-ABC0387C6355}"/>
              </a:ext>
            </a:extLst>
          </p:cNvPr>
          <p:cNvCxnSpPr>
            <a:cxnSpLocks/>
          </p:cNvCxnSpPr>
          <p:nvPr/>
        </p:nvCxnSpPr>
        <p:spPr>
          <a:xfrm>
            <a:off x="454237" y="2513855"/>
            <a:ext cx="551303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D9B4175-B26D-4632-9F41-EF73B9F1C0FA}"/>
              </a:ext>
            </a:extLst>
          </p:cNvPr>
          <p:cNvSpPr txBox="1"/>
          <p:nvPr/>
        </p:nvSpPr>
        <p:spPr>
          <a:xfrm>
            <a:off x="1336085" y="2099574"/>
            <a:ext cx="3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Obszar Natura 2000: 63,147 ha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2B5B0C0C-0386-4D41-B8A7-E6F00EF2A1C1}"/>
              </a:ext>
            </a:extLst>
          </p:cNvPr>
          <p:cNvCxnSpPr>
            <a:cxnSpLocks/>
          </p:cNvCxnSpPr>
          <p:nvPr/>
        </p:nvCxnSpPr>
        <p:spPr>
          <a:xfrm>
            <a:off x="1540275" y="2960702"/>
            <a:ext cx="8433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CB4A9A8-3DB9-4191-B01A-13FC5EC3834C}"/>
              </a:ext>
            </a:extLst>
          </p:cNvPr>
          <p:cNvSpPr txBox="1"/>
          <p:nvPr/>
        </p:nvSpPr>
        <p:spPr>
          <a:xfrm>
            <a:off x="1355317" y="2536064"/>
            <a:ext cx="270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Użytki ekologiczne: 375 ha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A87677D-E96E-43D1-ABDD-0F1FCE745122}"/>
              </a:ext>
            </a:extLst>
          </p:cNvPr>
          <p:cNvSpPr txBox="1"/>
          <p:nvPr/>
        </p:nvSpPr>
        <p:spPr>
          <a:xfrm>
            <a:off x="1423376" y="3639845"/>
            <a:ext cx="541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Pomniki przyrody: 1107 drzew + 5 głazów narzutowych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1A45BCD-9ECD-4737-A9C9-09209FE21F0D}"/>
              </a:ext>
            </a:extLst>
          </p:cNvPr>
          <p:cNvSpPr txBox="1"/>
          <p:nvPr/>
        </p:nvSpPr>
        <p:spPr>
          <a:xfrm>
            <a:off x="1410711" y="4088468"/>
            <a:ext cx="508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Gatunki chronione: &gt;100 gatunków roślin i grzybów</a:t>
            </a:r>
          </a:p>
          <a:p>
            <a:r>
              <a:rPr lang="pl-PL" b="1" dirty="0"/>
              <a:t>		&gt;370 gatunków zwierząt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3BBFFC7-CD43-424C-8E5F-20EDEFF6BF36}"/>
              </a:ext>
            </a:extLst>
          </p:cNvPr>
          <p:cNvSpPr txBox="1"/>
          <p:nvPr/>
        </p:nvSpPr>
        <p:spPr>
          <a:xfrm>
            <a:off x="1485449" y="3129834"/>
            <a:ext cx="315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Stanowiska dokumentacyjne: 2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AB80D76-A4AA-42A0-810B-54ABC4DB978A}"/>
              </a:ext>
            </a:extLst>
          </p:cNvPr>
          <p:cNvSpPr txBox="1"/>
          <p:nvPr/>
        </p:nvSpPr>
        <p:spPr>
          <a:xfrm>
            <a:off x="453401" y="4814648"/>
            <a:ext cx="3790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formy ograniczenia użytkowania:</a:t>
            </a:r>
          </a:p>
          <a:p>
            <a:pPr marL="285750" indent="-285750">
              <a:buFontTx/>
              <a:buChar char="-"/>
            </a:pPr>
            <a:r>
              <a:rPr lang="pl-PL" dirty="0"/>
              <a:t>Leśny Kompleks Promocyjny;</a:t>
            </a:r>
          </a:p>
          <a:p>
            <a:pPr marL="285750" indent="-285750">
              <a:buFontTx/>
              <a:buChar char="-"/>
            </a:pPr>
            <a:r>
              <a:rPr lang="pl-PL" dirty="0"/>
              <a:t>lasy ochronne;</a:t>
            </a:r>
          </a:p>
          <a:p>
            <a:pPr marL="285750" indent="-285750">
              <a:buFontTx/>
              <a:buChar char="-"/>
            </a:pPr>
            <a:r>
              <a:rPr lang="pl-PL" dirty="0"/>
              <a:t>ostoje zwierzyny;</a:t>
            </a:r>
          </a:p>
          <a:p>
            <a:pPr marL="285750" indent="-285750">
              <a:buFontTx/>
              <a:buChar char="-"/>
            </a:pPr>
            <a:r>
              <a:rPr lang="pl-PL" dirty="0"/>
              <a:t>strefy referencyjne;</a:t>
            </a:r>
          </a:p>
          <a:p>
            <a:pPr marL="285750" indent="-285750">
              <a:buFontTx/>
              <a:buChar char="-"/>
            </a:pPr>
            <a:r>
              <a:rPr lang="pl-PL" dirty="0"/>
              <a:t>drzewostany nasienne …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3DE84F6-5655-4EE6-B9D0-2DC1D4D948B2}"/>
              </a:ext>
            </a:extLst>
          </p:cNvPr>
          <p:cNvSpPr txBox="1"/>
          <p:nvPr/>
        </p:nvSpPr>
        <p:spPr>
          <a:xfrm rot="18680525">
            <a:off x="-151910" y="2837446"/>
            <a:ext cx="868494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Rezerwat Biosfery UNESCO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Transgraniczny Obiekt Światowego Dziedzictwa UNESCO</a:t>
            </a:r>
          </a:p>
        </p:txBody>
      </p:sp>
    </p:spTree>
    <p:extLst>
      <p:ext uri="{BB962C8B-B14F-4D97-AF65-F5344CB8AC3E}">
        <p14:creationId xmlns:p14="http://schemas.microsoft.com/office/powerpoint/2010/main" val="1594238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D097A-7392-4D38-9205-4B9C3A8F931B}"/>
              </a:ext>
            </a:extLst>
          </p:cNvPr>
          <p:cNvSpPr txBox="1"/>
          <p:nvPr/>
        </p:nvSpPr>
        <p:spPr>
          <a:xfrm>
            <a:off x="0" y="37945"/>
            <a:ext cx="45171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Główne problemy z zarządzaniem Puszczą Białowieską:</a:t>
            </a:r>
          </a:p>
          <a:p>
            <a:r>
              <a:rPr lang="pl-PL" sz="2200" dirty="0"/>
              <a:t>- wiele nakładających się na siebie ustawowych i pozaustawowych form ochrony przyrody (i związanych z nimi zakazów i wymagań);</a:t>
            </a:r>
          </a:p>
          <a:p>
            <a:r>
              <a:rPr lang="pl-PL" sz="2200" dirty="0"/>
              <a:t>- wysycenie obszaru gatunkami chronionymi;</a:t>
            </a:r>
          </a:p>
        </p:txBody>
      </p:sp>
    </p:spTree>
    <p:extLst>
      <p:ext uri="{BB962C8B-B14F-4D97-AF65-F5344CB8AC3E}">
        <p14:creationId xmlns:p14="http://schemas.microsoft.com/office/powerpoint/2010/main" val="362414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D097A-7392-4D38-9205-4B9C3A8F931B}"/>
              </a:ext>
            </a:extLst>
          </p:cNvPr>
          <p:cNvSpPr txBox="1"/>
          <p:nvPr/>
        </p:nvSpPr>
        <p:spPr>
          <a:xfrm>
            <a:off x="0" y="37945"/>
            <a:ext cx="45171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Główne problemy z zarządzaniem Puszczą Białowieską:</a:t>
            </a:r>
          </a:p>
          <a:p>
            <a:r>
              <a:rPr lang="pl-PL" sz="2200" dirty="0"/>
              <a:t>- wiele nakładających się na siebie ustawowych i pozaustawowych form ochrony przyrody (i związanych z nimi zakazów i wymagań);</a:t>
            </a:r>
          </a:p>
          <a:p>
            <a:r>
              <a:rPr lang="pl-PL" sz="2200" dirty="0"/>
              <a:t>- wysycenie obszaru gatunkami chronionymi;</a:t>
            </a:r>
          </a:p>
          <a:p>
            <a:r>
              <a:rPr lang="pl-PL" sz="2200" dirty="0"/>
              <a:t>- konflikt między przepisami ustawy o lasach a ustawą o ochronie przyrody i celami Obiektu Światowego Dziedzictwa;</a:t>
            </a:r>
          </a:p>
        </p:txBody>
      </p:sp>
    </p:spTree>
    <p:extLst>
      <p:ext uri="{BB962C8B-B14F-4D97-AF65-F5344CB8AC3E}">
        <p14:creationId xmlns:p14="http://schemas.microsoft.com/office/powerpoint/2010/main" val="2604360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D097A-7392-4D38-9205-4B9C3A8F931B}"/>
              </a:ext>
            </a:extLst>
          </p:cNvPr>
          <p:cNvSpPr txBox="1"/>
          <p:nvPr/>
        </p:nvSpPr>
        <p:spPr>
          <a:xfrm>
            <a:off x="18288" y="97821"/>
            <a:ext cx="45171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Główne problemy z zarządzaniem Puszczą Białowieską:</a:t>
            </a:r>
          </a:p>
          <a:p>
            <a:r>
              <a:rPr lang="pl-PL" sz="2200" dirty="0"/>
              <a:t>- wiele nakładających się na siebie ustawowych i pozaustawowych form ochrony przyrody (i związanych z nimi zakazów i wymagań);</a:t>
            </a:r>
          </a:p>
          <a:p>
            <a:r>
              <a:rPr lang="pl-PL" sz="2200" dirty="0"/>
              <a:t>- wysycenie obszaru gatunkami chronionymi;</a:t>
            </a:r>
          </a:p>
          <a:p>
            <a:r>
              <a:rPr lang="pl-PL" sz="2200" dirty="0"/>
              <a:t>- konflikt między przepisami ustawy o lasach a ustawą o ochronie przyrody i celami Obiektu Światowego Dziedzictwa;</a:t>
            </a:r>
          </a:p>
          <a:p>
            <a:r>
              <a:rPr lang="pl-PL" sz="2200" dirty="0"/>
              <a:t>- kilka administracji o nakładających się kompetencjach i czasami sprzecznych celach;</a:t>
            </a:r>
          </a:p>
        </p:txBody>
      </p:sp>
    </p:spTree>
    <p:extLst>
      <p:ext uri="{BB962C8B-B14F-4D97-AF65-F5344CB8AC3E}">
        <p14:creationId xmlns:p14="http://schemas.microsoft.com/office/powerpoint/2010/main" val="352470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23"/>
            <a:ext cx="9144000" cy="59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6"/>
          <p:cNvCxnSpPr/>
          <p:nvPr/>
        </p:nvCxnSpPr>
        <p:spPr>
          <a:xfrm>
            <a:off x="342900" y="785446"/>
            <a:ext cx="71778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59912" y="371430"/>
            <a:ext cx="7502596" cy="42355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LASY NIZINNE JAKO OBIEKTY ŚWIATOWEGO DZIEDZICTWA W EUROPIE</a:t>
            </a:r>
          </a:p>
        </p:txBody>
      </p:sp>
      <p:sp>
        <p:nvSpPr>
          <p:cNvPr id="2" name="Elipsa 1"/>
          <p:cNvSpPr/>
          <p:nvPr/>
        </p:nvSpPr>
        <p:spPr>
          <a:xfrm>
            <a:off x="4461113" y="3559618"/>
            <a:ext cx="199407" cy="265876"/>
          </a:xfrm>
          <a:prstGeom prst="ellipse">
            <a:avLst/>
          </a:prstGeom>
          <a:solidFill>
            <a:srgbClr val="B6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62"/>
          </a:p>
        </p:txBody>
      </p:sp>
    </p:spTree>
    <p:extLst>
      <p:ext uri="{BB962C8B-B14F-4D97-AF65-F5344CB8AC3E}">
        <p14:creationId xmlns:p14="http://schemas.microsoft.com/office/powerpoint/2010/main" val="1214490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D097A-7392-4D38-9205-4B9C3A8F931B}"/>
              </a:ext>
            </a:extLst>
          </p:cNvPr>
          <p:cNvSpPr txBox="1"/>
          <p:nvPr/>
        </p:nvSpPr>
        <p:spPr>
          <a:xfrm>
            <a:off x="0" y="37945"/>
            <a:ext cx="45171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Główne problemy z zarządzaniem Puszczą Białowieską:</a:t>
            </a:r>
          </a:p>
          <a:p>
            <a:r>
              <a:rPr lang="pl-PL" sz="2200" dirty="0"/>
              <a:t>- wiele nakładających się na siebie ustawowych i pozaustawowych form ochrony przyrody (i związanych z nimi zakazów i wymagań);</a:t>
            </a:r>
          </a:p>
          <a:p>
            <a:r>
              <a:rPr lang="pl-PL" sz="2200" dirty="0"/>
              <a:t>- wysycenie obszaru gatunkami chronionymi;</a:t>
            </a:r>
          </a:p>
          <a:p>
            <a:r>
              <a:rPr lang="pl-PL" sz="2200" dirty="0"/>
              <a:t>- konflikt między przepisami ustawy o lasach a ustawą o ochronie przyrody i celami Obiektu Światowego Dziedzictwa;</a:t>
            </a:r>
          </a:p>
          <a:p>
            <a:r>
              <a:rPr lang="pl-PL" sz="2200" dirty="0"/>
              <a:t>- kilka administracji o nakładających się kompetencjach i czasami sprzecznych celach;</a:t>
            </a:r>
          </a:p>
          <a:p>
            <a:r>
              <a:rPr lang="pl-PL" sz="2200" dirty="0"/>
              <a:t>- niestabilność zarządzania spowodowana decyzjami administracji LP, opartymi o </a:t>
            </a:r>
            <a:r>
              <a:rPr lang="pl-PL" sz="2200" b="1" dirty="0"/>
              <a:t>doraźny interes polityczny korporacji LP a nie wiedzę naukową i interes państwa;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684934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F722E34-3B5B-4031-A640-70130B6C0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0"/>
          <a:stretch/>
        </p:blipFill>
        <p:spPr>
          <a:xfrm>
            <a:off x="0" y="0"/>
            <a:ext cx="5646198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DA04ECB-148C-46AA-8794-5AC35AE7DE84}"/>
              </a:ext>
            </a:extLst>
          </p:cNvPr>
          <p:cNvSpPr txBox="1"/>
          <p:nvPr/>
        </p:nvSpPr>
        <p:spPr>
          <a:xfrm>
            <a:off x="4457479" y="1707087"/>
            <a:ext cx="4686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B.12. Wytyczne w sprawie użytkowania ubocznego oraz zagospodarowania łowieckiego</a:t>
            </a:r>
          </a:p>
          <a:p>
            <a:endParaRPr lang="pl-PL" dirty="0"/>
          </a:p>
          <a:p>
            <a:r>
              <a:rPr lang="pl-PL" b="1" dirty="0">
                <a:solidFill>
                  <a:srgbClr val="FF0000"/>
                </a:solidFill>
              </a:rPr>
              <a:t>„Doprowadzić do sytuacji, gdzie będzie możliwe prowadzenie pozyskania zwierzyny w obszarach referencyjnych i rezerwatach przyrody”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DDB14AE-C037-4C4C-A480-CD3EDB9E8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3517392"/>
            <a:ext cx="1301496" cy="13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71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E4C1E-B3C6-476A-85F6-01EC719D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41830A-285B-430A-9D88-C3733D0BF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13D4B8-15E3-4DAA-831D-0DFA0F282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4" y="95590"/>
            <a:ext cx="4910003" cy="6670970"/>
          </a:xfrm>
          <a:prstGeom prst="rect">
            <a:avLst/>
          </a:prstGeom>
        </p:spPr>
      </p:pic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9E1E332-FC02-4F3F-B560-883E70906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9873" r="60042" b="27014"/>
          <a:stretch/>
        </p:blipFill>
        <p:spPr>
          <a:xfrm>
            <a:off x="4517136" y="97821"/>
            <a:ext cx="4608576" cy="657314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6C34824-A392-4761-8367-A0AC7878941C}"/>
              </a:ext>
            </a:extLst>
          </p:cNvPr>
          <p:cNvSpPr txBox="1"/>
          <p:nvPr/>
        </p:nvSpPr>
        <p:spPr>
          <a:xfrm>
            <a:off x="1289304" y="301752"/>
            <a:ext cx="227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Park Narodowy Puszczy Białowieskiej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D061598-B34D-42CD-A2C5-B6DB1556A126}"/>
              </a:ext>
            </a:extLst>
          </p:cNvPr>
          <p:cNvSpPr txBox="1"/>
          <p:nvPr/>
        </p:nvSpPr>
        <p:spPr>
          <a:xfrm>
            <a:off x="5382636" y="-28045"/>
            <a:ext cx="3317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Obiekt Światowego Dziedzictwa „Białowieża </a:t>
            </a:r>
            <a:r>
              <a:rPr lang="pl-PL" b="1" dirty="0" err="1"/>
              <a:t>Forest</a:t>
            </a:r>
            <a:r>
              <a:rPr lang="pl-PL" b="1" dirty="0"/>
              <a:t>”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18E6E16-80E5-4D4B-8E3E-3C9729BEF05C}"/>
              </a:ext>
            </a:extLst>
          </p:cNvPr>
          <p:cNvSpPr txBox="1"/>
          <p:nvPr/>
        </p:nvSpPr>
        <p:spPr>
          <a:xfrm>
            <a:off x="2496312" y="6561242"/>
            <a:ext cx="1749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/>
              <a:t>Wesołowski i in. 2018</a:t>
            </a: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C9AE6F1F-8505-4C30-9495-F2939DC57405}"/>
              </a:ext>
            </a:extLst>
          </p:cNvPr>
          <p:cNvSpPr/>
          <p:nvPr/>
        </p:nvSpPr>
        <p:spPr>
          <a:xfrm>
            <a:off x="6640229" y="4559798"/>
            <a:ext cx="1589370" cy="1423752"/>
          </a:xfrm>
          <a:custGeom>
            <a:avLst/>
            <a:gdLst>
              <a:gd name="connsiteX0" fmla="*/ 1267 w 930907"/>
              <a:gd name="connsiteY0" fmla="*/ 8577 h 877257"/>
              <a:gd name="connsiteX1" fmla="*/ 8887 w 930907"/>
              <a:gd name="connsiteY1" fmla="*/ 84777 h 877257"/>
              <a:gd name="connsiteX2" fmla="*/ 12697 w 930907"/>
              <a:gd name="connsiteY2" fmla="*/ 412437 h 877257"/>
              <a:gd name="connsiteX3" fmla="*/ 24127 w 930907"/>
              <a:gd name="connsiteY3" fmla="*/ 572457 h 877257"/>
              <a:gd name="connsiteX4" fmla="*/ 31747 w 930907"/>
              <a:gd name="connsiteY4" fmla="*/ 606747 h 877257"/>
              <a:gd name="connsiteX5" fmla="*/ 39367 w 930907"/>
              <a:gd name="connsiteY5" fmla="*/ 740097 h 877257"/>
              <a:gd name="connsiteX6" fmla="*/ 46987 w 930907"/>
              <a:gd name="connsiteY6" fmla="*/ 762957 h 877257"/>
              <a:gd name="connsiteX7" fmla="*/ 54607 w 930907"/>
              <a:gd name="connsiteY7" fmla="*/ 774387 h 877257"/>
              <a:gd name="connsiteX8" fmla="*/ 62227 w 930907"/>
              <a:gd name="connsiteY8" fmla="*/ 797247 h 877257"/>
              <a:gd name="connsiteX9" fmla="*/ 73657 w 930907"/>
              <a:gd name="connsiteY9" fmla="*/ 808677 h 877257"/>
              <a:gd name="connsiteX10" fmla="*/ 85087 w 930907"/>
              <a:gd name="connsiteY10" fmla="*/ 812487 h 877257"/>
              <a:gd name="connsiteX11" fmla="*/ 96517 w 930907"/>
              <a:gd name="connsiteY11" fmla="*/ 820107 h 877257"/>
              <a:gd name="connsiteX12" fmla="*/ 107947 w 930907"/>
              <a:gd name="connsiteY12" fmla="*/ 823917 h 877257"/>
              <a:gd name="connsiteX13" fmla="*/ 130807 w 930907"/>
              <a:gd name="connsiteY13" fmla="*/ 839157 h 877257"/>
              <a:gd name="connsiteX14" fmla="*/ 138427 w 930907"/>
              <a:gd name="connsiteY14" fmla="*/ 850587 h 877257"/>
              <a:gd name="connsiteX15" fmla="*/ 161287 w 930907"/>
              <a:gd name="connsiteY15" fmla="*/ 858207 h 877257"/>
              <a:gd name="connsiteX16" fmla="*/ 184147 w 930907"/>
              <a:gd name="connsiteY16" fmla="*/ 869637 h 877257"/>
              <a:gd name="connsiteX17" fmla="*/ 195577 w 930907"/>
              <a:gd name="connsiteY17" fmla="*/ 877257 h 877257"/>
              <a:gd name="connsiteX18" fmla="*/ 199387 w 930907"/>
              <a:gd name="connsiteY18" fmla="*/ 865827 h 877257"/>
              <a:gd name="connsiteX19" fmla="*/ 203197 w 930907"/>
              <a:gd name="connsiteY19" fmla="*/ 846777 h 877257"/>
              <a:gd name="connsiteX20" fmla="*/ 226057 w 930907"/>
              <a:gd name="connsiteY20" fmla="*/ 827727 h 877257"/>
              <a:gd name="connsiteX21" fmla="*/ 233677 w 930907"/>
              <a:gd name="connsiteY21" fmla="*/ 816297 h 877257"/>
              <a:gd name="connsiteX22" fmla="*/ 302257 w 930907"/>
              <a:gd name="connsiteY22" fmla="*/ 804867 h 877257"/>
              <a:gd name="connsiteX23" fmla="*/ 313687 w 930907"/>
              <a:gd name="connsiteY23" fmla="*/ 801057 h 877257"/>
              <a:gd name="connsiteX24" fmla="*/ 325117 w 930907"/>
              <a:gd name="connsiteY24" fmla="*/ 789627 h 877257"/>
              <a:gd name="connsiteX25" fmla="*/ 336547 w 930907"/>
              <a:gd name="connsiteY25" fmla="*/ 782007 h 877257"/>
              <a:gd name="connsiteX26" fmla="*/ 347977 w 930907"/>
              <a:gd name="connsiteY26" fmla="*/ 759147 h 877257"/>
              <a:gd name="connsiteX27" fmla="*/ 351787 w 930907"/>
              <a:gd name="connsiteY27" fmla="*/ 747717 h 877257"/>
              <a:gd name="connsiteX28" fmla="*/ 359407 w 930907"/>
              <a:gd name="connsiteY28" fmla="*/ 736287 h 877257"/>
              <a:gd name="connsiteX29" fmla="*/ 370837 w 930907"/>
              <a:gd name="connsiteY29" fmla="*/ 713427 h 877257"/>
              <a:gd name="connsiteX30" fmla="*/ 382267 w 930907"/>
              <a:gd name="connsiteY30" fmla="*/ 705807 h 877257"/>
              <a:gd name="connsiteX31" fmla="*/ 393697 w 930907"/>
              <a:gd name="connsiteY31" fmla="*/ 694377 h 877257"/>
              <a:gd name="connsiteX32" fmla="*/ 408937 w 930907"/>
              <a:gd name="connsiteY32" fmla="*/ 690567 h 877257"/>
              <a:gd name="connsiteX33" fmla="*/ 424177 w 930907"/>
              <a:gd name="connsiteY33" fmla="*/ 682947 h 877257"/>
              <a:gd name="connsiteX34" fmla="*/ 439417 w 930907"/>
              <a:gd name="connsiteY34" fmla="*/ 679137 h 877257"/>
              <a:gd name="connsiteX35" fmla="*/ 462277 w 930907"/>
              <a:gd name="connsiteY35" fmla="*/ 671517 h 877257"/>
              <a:gd name="connsiteX36" fmla="*/ 473707 w 930907"/>
              <a:gd name="connsiteY36" fmla="*/ 660087 h 877257"/>
              <a:gd name="connsiteX37" fmla="*/ 477517 w 930907"/>
              <a:gd name="connsiteY37" fmla="*/ 648657 h 877257"/>
              <a:gd name="connsiteX38" fmla="*/ 492757 w 930907"/>
              <a:gd name="connsiteY38" fmla="*/ 633417 h 877257"/>
              <a:gd name="connsiteX39" fmla="*/ 500377 w 930907"/>
              <a:gd name="connsiteY39" fmla="*/ 618177 h 877257"/>
              <a:gd name="connsiteX40" fmla="*/ 511807 w 930907"/>
              <a:gd name="connsiteY40" fmla="*/ 602937 h 877257"/>
              <a:gd name="connsiteX41" fmla="*/ 534667 w 930907"/>
              <a:gd name="connsiteY41" fmla="*/ 568647 h 877257"/>
              <a:gd name="connsiteX42" fmla="*/ 565147 w 930907"/>
              <a:gd name="connsiteY42" fmla="*/ 541977 h 877257"/>
              <a:gd name="connsiteX43" fmla="*/ 576577 w 930907"/>
              <a:gd name="connsiteY43" fmla="*/ 534357 h 877257"/>
              <a:gd name="connsiteX44" fmla="*/ 595627 w 930907"/>
              <a:gd name="connsiteY44" fmla="*/ 515307 h 877257"/>
              <a:gd name="connsiteX45" fmla="*/ 614677 w 930907"/>
              <a:gd name="connsiteY45" fmla="*/ 496257 h 877257"/>
              <a:gd name="connsiteX46" fmla="*/ 626107 w 930907"/>
              <a:gd name="connsiteY46" fmla="*/ 477207 h 877257"/>
              <a:gd name="connsiteX47" fmla="*/ 633727 w 930907"/>
              <a:gd name="connsiteY47" fmla="*/ 465777 h 877257"/>
              <a:gd name="connsiteX48" fmla="*/ 652777 w 930907"/>
              <a:gd name="connsiteY48" fmla="*/ 431487 h 877257"/>
              <a:gd name="connsiteX49" fmla="*/ 664207 w 930907"/>
              <a:gd name="connsiteY49" fmla="*/ 420057 h 877257"/>
              <a:gd name="connsiteX50" fmla="*/ 698497 w 930907"/>
              <a:gd name="connsiteY50" fmla="*/ 393387 h 877257"/>
              <a:gd name="connsiteX51" fmla="*/ 725167 w 930907"/>
              <a:gd name="connsiteY51" fmla="*/ 359097 h 877257"/>
              <a:gd name="connsiteX52" fmla="*/ 736597 w 930907"/>
              <a:gd name="connsiteY52" fmla="*/ 351477 h 877257"/>
              <a:gd name="connsiteX53" fmla="*/ 755647 w 930907"/>
              <a:gd name="connsiteY53" fmla="*/ 336237 h 877257"/>
              <a:gd name="connsiteX54" fmla="*/ 767077 w 930907"/>
              <a:gd name="connsiteY54" fmla="*/ 324807 h 877257"/>
              <a:gd name="connsiteX55" fmla="*/ 778507 w 930907"/>
              <a:gd name="connsiteY55" fmla="*/ 320997 h 877257"/>
              <a:gd name="connsiteX56" fmla="*/ 789937 w 930907"/>
              <a:gd name="connsiteY56" fmla="*/ 313377 h 877257"/>
              <a:gd name="connsiteX57" fmla="*/ 801367 w 930907"/>
              <a:gd name="connsiteY57" fmla="*/ 309567 h 877257"/>
              <a:gd name="connsiteX58" fmla="*/ 824227 w 930907"/>
              <a:gd name="connsiteY58" fmla="*/ 294327 h 877257"/>
              <a:gd name="connsiteX59" fmla="*/ 843277 w 930907"/>
              <a:gd name="connsiteY59" fmla="*/ 263847 h 877257"/>
              <a:gd name="connsiteX60" fmla="*/ 850897 w 930907"/>
              <a:gd name="connsiteY60" fmla="*/ 252417 h 877257"/>
              <a:gd name="connsiteX61" fmla="*/ 862327 w 930907"/>
              <a:gd name="connsiteY61" fmla="*/ 244797 h 877257"/>
              <a:gd name="connsiteX62" fmla="*/ 866137 w 930907"/>
              <a:gd name="connsiteY62" fmla="*/ 233367 h 877257"/>
              <a:gd name="connsiteX63" fmla="*/ 877567 w 930907"/>
              <a:gd name="connsiteY63" fmla="*/ 225747 h 877257"/>
              <a:gd name="connsiteX64" fmla="*/ 900427 w 930907"/>
              <a:gd name="connsiteY64" fmla="*/ 206697 h 877257"/>
              <a:gd name="connsiteX65" fmla="*/ 908047 w 930907"/>
              <a:gd name="connsiteY65" fmla="*/ 195267 h 877257"/>
              <a:gd name="connsiteX66" fmla="*/ 930907 w 930907"/>
              <a:gd name="connsiteY66" fmla="*/ 180027 h 877257"/>
              <a:gd name="connsiteX67" fmla="*/ 919477 w 930907"/>
              <a:gd name="connsiteY67" fmla="*/ 176217 h 877257"/>
              <a:gd name="connsiteX68" fmla="*/ 896617 w 930907"/>
              <a:gd name="connsiteY68" fmla="*/ 160977 h 877257"/>
              <a:gd name="connsiteX69" fmla="*/ 877567 w 930907"/>
              <a:gd name="connsiteY69" fmla="*/ 145737 h 877257"/>
              <a:gd name="connsiteX70" fmla="*/ 866137 w 930907"/>
              <a:gd name="connsiteY70" fmla="*/ 134307 h 877257"/>
              <a:gd name="connsiteX71" fmla="*/ 854707 w 930907"/>
              <a:gd name="connsiteY71" fmla="*/ 130497 h 877257"/>
              <a:gd name="connsiteX72" fmla="*/ 843277 w 930907"/>
              <a:gd name="connsiteY72" fmla="*/ 122877 h 877257"/>
              <a:gd name="connsiteX73" fmla="*/ 831847 w 930907"/>
              <a:gd name="connsiteY73" fmla="*/ 119067 h 877257"/>
              <a:gd name="connsiteX74" fmla="*/ 808987 w 930907"/>
              <a:gd name="connsiteY74" fmla="*/ 103827 h 877257"/>
              <a:gd name="connsiteX75" fmla="*/ 801367 w 930907"/>
              <a:gd name="connsiteY75" fmla="*/ 92397 h 877257"/>
              <a:gd name="connsiteX76" fmla="*/ 789937 w 930907"/>
              <a:gd name="connsiteY76" fmla="*/ 84777 h 877257"/>
              <a:gd name="connsiteX77" fmla="*/ 786127 w 930907"/>
              <a:gd name="connsiteY77" fmla="*/ 73347 h 877257"/>
              <a:gd name="connsiteX78" fmla="*/ 774697 w 930907"/>
              <a:gd name="connsiteY78" fmla="*/ 69537 h 877257"/>
              <a:gd name="connsiteX79" fmla="*/ 751837 w 930907"/>
              <a:gd name="connsiteY79" fmla="*/ 54297 h 877257"/>
              <a:gd name="connsiteX80" fmla="*/ 740407 w 930907"/>
              <a:gd name="connsiteY80" fmla="*/ 46677 h 877257"/>
              <a:gd name="connsiteX81" fmla="*/ 728977 w 930907"/>
              <a:gd name="connsiteY81" fmla="*/ 39057 h 877257"/>
              <a:gd name="connsiteX82" fmla="*/ 721357 w 930907"/>
              <a:gd name="connsiteY82" fmla="*/ 27627 h 877257"/>
              <a:gd name="connsiteX83" fmla="*/ 698497 w 930907"/>
              <a:gd name="connsiteY83" fmla="*/ 20007 h 877257"/>
              <a:gd name="connsiteX84" fmla="*/ 671827 w 930907"/>
              <a:gd name="connsiteY84" fmla="*/ 27627 h 877257"/>
              <a:gd name="connsiteX85" fmla="*/ 648967 w 930907"/>
              <a:gd name="connsiteY85" fmla="*/ 35247 h 877257"/>
              <a:gd name="connsiteX86" fmla="*/ 614677 w 930907"/>
              <a:gd name="connsiteY86" fmla="*/ 42867 h 877257"/>
              <a:gd name="connsiteX87" fmla="*/ 507997 w 930907"/>
              <a:gd name="connsiteY87" fmla="*/ 39057 h 877257"/>
              <a:gd name="connsiteX88" fmla="*/ 488947 w 930907"/>
              <a:gd name="connsiteY88" fmla="*/ 35247 h 877257"/>
              <a:gd name="connsiteX89" fmla="*/ 267967 w 930907"/>
              <a:gd name="connsiteY89" fmla="*/ 39057 h 877257"/>
              <a:gd name="connsiteX90" fmla="*/ 248917 w 930907"/>
              <a:gd name="connsiteY90" fmla="*/ 42867 h 877257"/>
              <a:gd name="connsiteX91" fmla="*/ 153667 w 930907"/>
              <a:gd name="connsiteY91" fmla="*/ 50487 h 877257"/>
              <a:gd name="connsiteX92" fmla="*/ 100327 w 930907"/>
              <a:gd name="connsiteY92" fmla="*/ 46677 h 877257"/>
              <a:gd name="connsiteX93" fmla="*/ 88897 w 930907"/>
              <a:gd name="connsiteY93" fmla="*/ 42867 h 877257"/>
              <a:gd name="connsiteX94" fmla="*/ 81277 w 930907"/>
              <a:gd name="connsiteY94" fmla="*/ 31437 h 877257"/>
              <a:gd name="connsiteX95" fmla="*/ 69847 w 930907"/>
              <a:gd name="connsiteY95" fmla="*/ 23817 h 877257"/>
              <a:gd name="connsiteX96" fmla="*/ 62227 w 930907"/>
              <a:gd name="connsiteY96" fmla="*/ 12387 h 877257"/>
              <a:gd name="connsiteX97" fmla="*/ 39367 w 930907"/>
              <a:gd name="connsiteY97" fmla="*/ 4767 h 877257"/>
              <a:gd name="connsiteX98" fmla="*/ 1267 w 930907"/>
              <a:gd name="connsiteY98" fmla="*/ 8577 h 87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30907" h="877257">
                <a:moveTo>
                  <a:pt x="1267" y="8577"/>
                </a:moveTo>
                <a:cubicBezTo>
                  <a:pt x="-3813" y="21912"/>
                  <a:pt x="7955" y="37709"/>
                  <a:pt x="8887" y="84777"/>
                </a:cubicBezTo>
                <a:cubicBezTo>
                  <a:pt x="11049" y="193983"/>
                  <a:pt x="10711" y="303228"/>
                  <a:pt x="12697" y="412437"/>
                </a:cubicBezTo>
                <a:cubicBezTo>
                  <a:pt x="12941" y="425837"/>
                  <a:pt x="16549" y="549723"/>
                  <a:pt x="24127" y="572457"/>
                </a:cubicBezTo>
                <a:cubicBezTo>
                  <a:pt x="30380" y="591216"/>
                  <a:pt x="27277" y="579926"/>
                  <a:pt x="31747" y="606747"/>
                </a:cubicBezTo>
                <a:cubicBezTo>
                  <a:pt x="32409" y="626599"/>
                  <a:pt x="28652" y="700810"/>
                  <a:pt x="39367" y="740097"/>
                </a:cubicBezTo>
                <a:cubicBezTo>
                  <a:pt x="41480" y="747846"/>
                  <a:pt x="42532" y="756274"/>
                  <a:pt x="46987" y="762957"/>
                </a:cubicBezTo>
                <a:cubicBezTo>
                  <a:pt x="49527" y="766767"/>
                  <a:pt x="52747" y="770203"/>
                  <a:pt x="54607" y="774387"/>
                </a:cubicBezTo>
                <a:cubicBezTo>
                  <a:pt x="57869" y="781727"/>
                  <a:pt x="56547" y="791567"/>
                  <a:pt x="62227" y="797247"/>
                </a:cubicBezTo>
                <a:cubicBezTo>
                  <a:pt x="66037" y="801057"/>
                  <a:pt x="69174" y="805688"/>
                  <a:pt x="73657" y="808677"/>
                </a:cubicBezTo>
                <a:cubicBezTo>
                  <a:pt x="76999" y="810905"/>
                  <a:pt x="81495" y="810691"/>
                  <a:pt x="85087" y="812487"/>
                </a:cubicBezTo>
                <a:cubicBezTo>
                  <a:pt x="89183" y="814535"/>
                  <a:pt x="92421" y="818059"/>
                  <a:pt x="96517" y="820107"/>
                </a:cubicBezTo>
                <a:cubicBezTo>
                  <a:pt x="100109" y="821903"/>
                  <a:pt x="104436" y="821967"/>
                  <a:pt x="107947" y="823917"/>
                </a:cubicBezTo>
                <a:cubicBezTo>
                  <a:pt x="115953" y="828365"/>
                  <a:pt x="130807" y="839157"/>
                  <a:pt x="130807" y="839157"/>
                </a:cubicBezTo>
                <a:cubicBezTo>
                  <a:pt x="133347" y="842967"/>
                  <a:pt x="134544" y="848160"/>
                  <a:pt x="138427" y="850587"/>
                </a:cubicBezTo>
                <a:cubicBezTo>
                  <a:pt x="145238" y="854844"/>
                  <a:pt x="154604" y="853752"/>
                  <a:pt x="161287" y="858207"/>
                </a:cubicBezTo>
                <a:cubicBezTo>
                  <a:pt x="194044" y="880045"/>
                  <a:pt x="152599" y="853863"/>
                  <a:pt x="184147" y="869637"/>
                </a:cubicBezTo>
                <a:cubicBezTo>
                  <a:pt x="188243" y="871685"/>
                  <a:pt x="191767" y="874717"/>
                  <a:pt x="195577" y="877257"/>
                </a:cubicBezTo>
                <a:cubicBezTo>
                  <a:pt x="196847" y="873447"/>
                  <a:pt x="198413" y="869723"/>
                  <a:pt x="199387" y="865827"/>
                </a:cubicBezTo>
                <a:cubicBezTo>
                  <a:pt x="200958" y="859545"/>
                  <a:pt x="200301" y="852569"/>
                  <a:pt x="203197" y="846777"/>
                </a:cubicBezTo>
                <a:cubicBezTo>
                  <a:pt x="206864" y="839443"/>
                  <a:pt x="219493" y="832103"/>
                  <a:pt x="226057" y="827727"/>
                </a:cubicBezTo>
                <a:cubicBezTo>
                  <a:pt x="228597" y="823917"/>
                  <a:pt x="230439" y="819535"/>
                  <a:pt x="233677" y="816297"/>
                </a:cubicBezTo>
                <a:cubicBezTo>
                  <a:pt x="251237" y="798737"/>
                  <a:pt x="281214" y="806270"/>
                  <a:pt x="302257" y="804867"/>
                </a:cubicBezTo>
                <a:cubicBezTo>
                  <a:pt x="306067" y="803597"/>
                  <a:pt x="310345" y="803285"/>
                  <a:pt x="313687" y="801057"/>
                </a:cubicBezTo>
                <a:cubicBezTo>
                  <a:pt x="318170" y="798068"/>
                  <a:pt x="320978" y="793076"/>
                  <a:pt x="325117" y="789627"/>
                </a:cubicBezTo>
                <a:cubicBezTo>
                  <a:pt x="328635" y="786696"/>
                  <a:pt x="332737" y="784547"/>
                  <a:pt x="336547" y="782007"/>
                </a:cubicBezTo>
                <a:cubicBezTo>
                  <a:pt x="346124" y="753277"/>
                  <a:pt x="333205" y="788690"/>
                  <a:pt x="347977" y="759147"/>
                </a:cubicBezTo>
                <a:cubicBezTo>
                  <a:pt x="349773" y="755555"/>
                  <a:pt x="349991" y="751309"/>
                  <a:pt x="351787" y="747717"/>
                </a:cubicBezTo>
                <a:cubicBezTo>
                  <a:pt x="353835" y="743621"/>
                  <a:pt x="357359" y="740383"/>
                  <a:pt x="359407" y="736287"/>
                </a:cubicBezTo>
                <a:cubicBezTo>
                  <a:pt x="365605" y="723892"/>
                  <a:pt x="359918" y="724346"/>
                  <a:pt x="370837" y="713427"/>
                </a:cubicBezTo>
                <a:cubicBezTo>
                  <a:pt x="374075" y="710189"/>
                  <a:pt x="378749" y="708738"/>
                  <a:pt x="382267" y="705807"/>
                </a:cubicBezTo>
                <a:cubicBezTo>
                  <a:pt x="386406" y="702358"/>
                  <a:pt x="389019" y="697050"/>
                  <a:pt x="393697" y="694377"/>
                </a:cubicBezTo>
                <a:cubicBezTo>
                  <a:pt x="398243" y="691779"/>
                  <a:pt x="404034" y="692406"/>
                  <a:pt x="408937" y="690567"/>
                </a:cubicBezTo>
                <a:cubicBezTo>
                  <a:pt x="414255" y="688573"/>
                  <a:pt x="418859" y="684941"/>
                  <a:pt x="424177" y="682947"/>
                </a:cubicBezTo>
                <a:cubicBezTo>
                  <a:pt x="429080" y="681108"/>
                  <a:pt x="434401" y="680642"/>
                  <a:pt x="439417" y="679137"/>
                </a:cubicBezTo>
                <a:cubicBezTo>
                  <a:pt x="447110" y="676829"/>
                  <a:pt x="462277" y="671517"/>
                  <a:pt x="462277" y="671517"/>
                </a:cubicBezTo>
                <a:cubicBezTo>
                  <a:pt x="466087" y="667707"/>
                  <a:pt x="470718" y="664570"/>
                  <a:pt x="473707" y="660087"/>
                </a:cubicBezTo>
                <a:cubicBezTo>
                  <a:pt x="475935" y="656745"/>
                  <a:pt x="475183" y="651925"/>
                  <a:pt x="477517" y="648657"/>
                </a:cubicBezTo>
                <a:cubicBezTo>
                  <a:pt x="481693" y="642811"/>
                  <a:pt x="488446" y="639164"/>
                  <a:pt x="492757" y="633417"/>
                </a:cubicBezTo>
                <a:cubicBezTo>
                  <a:pt x="496165" y="628873"/>
                  <a:pt x="497367" y="622993"/>
                  <a:pt x="500377" y="618177"/>
                </a:cubicBezTo>
                <a:cubicBezTo>
                  <a:pt x="503742" y="612792"/>
                  <a:pt x="508166" y="608139"/>
                  <a:pt x="511807" y="602937"/>
                </a:cubicBezTo>
                <a:cubicBezTo>
                  <a:pt x="519685" y="591683"/>
                  <a:pt x="527047" y="580077"/>
                  <a:pt x="534667" y="568647"/>
                </a:cubicBezTo>
                <a:cubicBezTo>
                  <a:pt x="547367" y="549597"/>
                  <a:pt x="538477" y="559757"/>
                  <a:pt x="565147" y="541977"/>
                </a:cubicBezTo>
                <a:lnTo>
                  <a:pt x="576577" y="534357"/>
                </a:lnTo>
                <a:cubicBezTo>
                  <a:pt x="596897" y="503877"/>
                  <a:pt x="570227" y="540707"/>
                  <a:pt x="595627" y="515307"/>
                </a:cubicBezTo>
                <a:cubicBezTo>
                  <a:pt x="621027" y="489907"/>
                  <a:pt x="584197" y="516577"/>
                  <a:pt x="614677" y="496257"/>
                </a:cubicBezTo>
                <a:cubicBezTo>
                  <a:pt x="618487" y="489907"/>
                  <a:pt x="622182" y="483487"/>
                  <a:pt x="626107" y="477207"/>
                </a:cubicBezTo>
                <a:cubicBezTo>
                  <a:pt x="628534" y="473324"/>
                  <a:pt x="631679" y="469873"/>
                  <a:pt x="633727" y="465777"/>
                </a:cubicBezTo>
                <a:cubicBezTo>
                  <a:pt x="643309" y="446613"/>
                  <a:pt x="628751" y="455513"/>
                  <a:pt x="652777" y="431487"/>
                </a:cubicBezTo>
                <a:cubicBezTo>
                  <a:pt x="656587" y="427677"/>
                  <a:pt x="659954" y="423365"/>
                  <a:pt x="664207" y="420057"/>
                </a:cubicBezTo>
                <a:cubicBezTo>
                  <a:pt x="680412" y="407453"/>
                  <a:pt x="687144" y="407984"/>
                  <a:pt x="698497" y="393387"/>
                </a:cubicBezTo>
                <a:cubicBezTo>
                  <a:pt x="714148" y="373264"/>
                  <a:pt x="708778" y="372755"/>
                  <a:pt x="725167" y="359097"/>
                </a:cubicBezTo>
                <a:cubicBezTo>
                  <a:pt x="728685" y="356166"/>
                  <a:pt x="732787" y="354017"/>
                  <a:pt x="736597" y="351477"/>
                </a:cubicBezTo>
                <a:cubicBezTo>
                  <a:pt x="753639" y="325914"/>
                  <a:pt x="733563" y="350959"/>
                  <a:pt x="755647" y="336237"/>
                </a:cubicBezTo>
                <a:cubicBezTo>
                  <a:pt x="760130" y="333248"/>
                  <a:pt x="762594" y="327796"/>
                  <a:pt x="767077" y="324807"/>
                </a:cubicBezTo>
                <a:cubicBezTo>
                  <a:pt x="770419" y="322579"/>
                  <a:pt x="774915" y="322793"/>
                  <a:pt x="778507" y="320997"/>
                </a:cubicBezTo>
                <a:cubicBezTo>
                  <a:pt x="782603" y="318949"/>
                  <a:pt x="785841" y="315425"/>
                  <a:pt x="789937" y="313377"/>
                </a:cubicBezTo>
                <a:cubicBezTo>
                  <a:pt x="793529" y="311581"/>
                  <a:pt x="797856" y="311517"/>
                  <a:pt x="801367" y="309567"/>
                </a:cubicBezTo>
                <a:cubicBezTo>
                  <a:pt x="809373" y="305119"/>
                  <a:pt x="824227" y="294327"/>
                  <a:pt x="824227" y="294327"/>
                </a:cubicBezTo>
                <a:cubicBezTo>
                  <a:pt x="836161" y="270458"/>
                  <a:pt x="826791" y="286928"/>
                  <a:pt x="843277" y="263847"/>
                </a:cubicBezTo>
                <a:cubicBezTo>
                  <a:pt x="845939" y="260121"/>
                  <a:pt x="847659" y="255655"/>
                  <a:pt x="850897" y="252417"/>
                </a:cubicBezTo>
                <a:cubicBezTo>
                  <a:pt x="854135" y="249179"/>
                  <a:pt x="858517" y="247337"/>
                  <a:pt x="862327" y="244797"/>
                </a:cubicBezTo>
                <a:cubicBezTo>
                  <a:pt x="863597" y="240987"/>
                  <a:pt x="863628" y="236503"/>
                  <a:pt x="866137" y="233367"/>
                </a:cubicBezTo>
                <a:cubicBezTo>
                  <a:pt x="868998" y="229791"/>
                  <a:pt x="874049" y="228678"/>
                  <a:pt x="877567" y="225747"/>
                </a:cubicBezTo>
                <a:cubicBezTo>
                  <a:pt x="906903" y="201301"/>
                  <a:pt x="872048" y="225616"/>
                  <a:pt x="900427" y="206697"/>
                </a:cubicBezTo>
                <a:cubicBezTo>
                  <a:pt x="902967" y="202887"/>
                  <a:pt x="904601" y="198282"/>
                  <a:pt x="908047" y="195267"/>
                </a:cubicBezTo>
                <a:cubicBezTo>
                  <a:pt x="914939" y="189236"/>
                  <a:pt x="930907" y="180027"/>
                  <a:pt x="930907" y="180027"/>
                </a:cubicBezTo>
                <a:cubicBezTo>
                  <a:pt x="927097" y="178757"/>
                  <a:pt x="922988" y="178167"/>
                  <a:pt x="919477" y="176217"/>
                </a:cubicBezTo>
                <a:cubicBezTo>
                  <a:pt x="911471" y="171769"/>
                  <a:pt x="896617" y="160977"/>
                  <a:pt x="896617" y="160977"/>
                </a:cubicBezTo>
                <a:cubicBezTo>
                  <a:pt x="879575" y="135414"/>
                  <a:pt x="899651" y="160459"/>
                  <a:pt x="877567" y="145737"/>
                </a:cubicBezTo>
                <a:cubicBezTo>
                  <a:pt x="873084" y="142748"/>
                  <a:pt x="870620" y="137296"/>
                  <a:pt x="866137" y="134307"/>
                </a:cubicBezTo>
                <a:cubicBezTo>
                  <a:pt x="862795" y="132079"/>
                  <a:pt x="858299" y="132293"/>
                  <a:pt x="854707" y="130497"/>
                </a:cubicBezTo>
                <a:cubicBezTo>
                  <a:pt x="850611" y="128449"/>
                  <a:pt x="847373" y="124925"/>
                  <a:pt x="843277" y="122877"/>
                </a:cubicBezTo>
                <a:cubicBezTo>
                  <a:pt x="839685" y="121081"/>
                  <a:pt x="835358" y="121017"/>
                  <a:pt x="831847" y="119067"/>
                </a:cubicBezTo>
                <a:cubicBezTo>
                  <a:pt x="823841" y="114619"/>
                  <a:pt x="808987" y="103827"/>
                  <a:pt x="808987" y="103827"/>
                </a:cubicBezTo>
                <a:cubicBezTo>
                  <a:pt x="806447" y="100017"/>
                  <a:pt x="804605" y="95635"/>
                  <a:pt x="801367" y="92397"/>
                </a:cubicBezTo>
                <a:cubicBezTo>
                  <a:pt x="798129" y="89159"/>
                  <a:pt x="792798" y="88353"/>
                  <a:pt x="789937" y="84777"/>
                </a:cubicBezTo>
                <a:cubicBezTo>
                  <a:pt x="787428" y="81641"/>
                  <a:pt x="788967" y="76187"/>
                  <a:pt x="786127" y="73347"/>
                </a:cubicBezTo>
                <a:cubicBezTo>
                  <a:pt x="783287" y="70507"/>
                  <a:pt x="778208" y="71487"/>
                  <a:pt x="774697" y="69537"/>
                </a:cubicBezTo>
                <a:cubicBezTo>
                  <a:pt x="766691" y="65089"/>
                  <a:pt x="759457" y="59377"/>
                  <a:pt x="751837" y="54297"/>
                </a:cubicBezTo>
                <a:lnTo>
                  <a:pt x="740407" y="46677"/>
                </a:lnTo>
                <a:lnTo>
                  <a:pt x="728977" y="39057"/>
                </a:lnTo>
                <a:cubicBezTo>
                  <a:pt x="726437" y="35247"/>
                  <a:pt x="725240" y="30054"/>
                  <a:pt x="721357" y="27627"/>
                </a:cubicBezTo>
                <a:cubicBezTo>
                  <a:pt x="714546" y="23370"/>
                  <a:pt x="698497" y="20007"/>
                  <a:pt x="698497" y="20007"/>
                </a:cubicBezTo>
                <a:cubicBezTo>
                  <a:pt x="660084" y="32811"/>
                  <a:pt x="719667" y="13275"/>
                  <a:pt x="671827" y="27627"/>
                </a:cubicBezTo>
                <a:cubicBezTo>
                  <a:pt x="664134" y="29935"/>
                  <a:pt x="656759" y="33299"/>
                  <a:pt x="648967" y="35247"/>
                </a:cubicBezTo>
                <a:cubicBezTo>
                  <a:pt x="627445" y="40628"/>
                  <a:pt x="638862" y="38030"/>
                  <a:pt x="614677" y="42867"/>
                </a:cubicBezTo>
                <a:cubicBezTo>
                  <a:pt x="579117" y="41597"/>
                  <a:pt x="543515" y="41210"/>
                  <a:pt x="507997" y="39057"/>
                </a:cubicBezTo>
                <a:cubicBezTo>
                  <a:pt x="501533" y="38665"/>
                  <a:pt x="495423" y="35247"/>
                  <a:pt x="488947" y="35247"/>
                </a:cubicBezTo>
                <a:cubicBezTo>
                  <a:pt x="415276" y="35247"/>
                  <a:pt x="341627" y="37787"/>
                  <a:pt x="267967" y="39057"/>
                </a:cubicBezTo>
                <a:cubicBezTo>
                  <a:pt x="261617" y="40327"/>
                  <a:pt x="255375" y="42389"/>
                  <a:pt x="248917" y="42867"/>
                </a:cubicBezTo>
                <a:cubicBezTo>
                  <a:pt x="151389" y="50091"/>
                  <a:pt x="193023" y="37368"/>
                  <a:pt x="153667" y="50487"/>
                </a:cubicBezTo>
                <a:cubicBezTo>
                  <a:pt x="135887" y="49217"/>
                  <a:pt x="118030" y="48760"/>
                  <a:pt x="100327" y="46677"/>
                </a:cubicBezTo>
                <a:cubicBezTo>
                  <a:pt x="96338" y="46208"/>
                  <a:pt x="92033" y="45376"/>
                  <a:pt x="88897" y="42867"/>
                </a:cubicBezTo>
                <a:cubicBezTo>
                  <a:pt x="85321" y="40006"/>
                  <a:pt x="84515" y="34675"/>
                  <a:pt x="81277" y="31437"/>
                </a:cubicBezTo>
                <a:cubicBezTo>
                  <a:pt x="78039" y="28199"/>
                  <a:pt x="73657" y="26357"/>
                  <a:pt x="69847" y="23817"/>
                </a:cubicBezTo>
                <a:cubicBezTo>
                  <a:pt x="67307" y="20007"/>
                  <a:pt x="66110" y="14814"/>
                  <a:pt x="62227" y="12387"/>
                </a:cubicBezTo>
                <a:cubicBezTo>
                  <a:pt x="55416" y="8130"/>
                  <a:pt x="47290" y="6087"/>
                  <a:pt x="39367" y="4767"/>
                </a:cubicBezTo>
                <a:cubicBezTo>
                  <a:pt x="12749" y="331"/>
                  <a:pt x="6347" y="-4758"/>
                  <a:pt x="1267" y="8577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Obszar</a:t>
            </a:r>
          </a:p>
          <a:p>
            <a:pPr algn="ctr"/>
            <a:r>
              <a:rPr lang="pl-PL" dirty="0"/>
              <a:t>Referencyjny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4A827A90-9BDC-4C71-AC05-66F791C3A543}"/>
              </a:ext>
            </a:extLst>
          </p:cNvPr>
          <p:cNvSpPr/>
          <p:nvPr/>
        </p:nvSpPr>
        <p:spPr>
          <a:xfrm>
            <a:off x="7696997" y="641382"/>
            <a:ext cx="1028123" cy="735953"/>
          </a:xfrm>
          <a:custGeom>
            <a:avLst/>
            <a:gdLst>
              <a:gd name="connsiteX0" fmla="*/ 62086 w 1028123"/>
              <a:gd name="connsiteY0" fmla="*/ 725779 h 735953"/>
              <a:gd name="connsiteX1" fmla="*/ 727912 w 1028123"/>
              <a:gd name="connsiteY1" fmla="*/ 716901 h 735953"/>
              <a:gd name="connsiteX2" fmla="*/ 807811 w 1028123"/>
              <a:gd name="connsiteY2" fmla="*/ 708024 h 735953"/>
              <a:gd name="connsiteX3" fmla="*/ 949853 w 1028123"/>
              <a:gd name="connsiteY3" fmla="*/ 699146 h 735953"/>
              <a:gd name="connsiteX4" fmla="*/ 994242 w 1028123"/>
              <a:gd name="connsiteY4" fmla="*/ 690268 h 735953"/>
              <a:gd name="connsiteX5" fmla="*/ 1003120 w 1028123"/>
              <a:gd name="connsiteY5" fmla="*/ 663635 h 735953"/>
              <a:gd name="connsiteX6" fmla="*/ 985364 w 1028123"/>
              <a:gd name="connsiteY6" fmla="*/ 539348 h 735953"/>
              <a:gd name="connsiteX7" fmla="*/ 932098 w 1028123"/>
              <a:gd name="connsiteY7" fmla="*/ 42199 h 735953"/>
              <a:gd name="connsiteX8" fmla="*/ 878832 w 1028123"/>
              <a:gd name="connsiteY8" fmla="*/ 24443 h 735953"/>
              <a:gd name="connsiteX9" fmla="*/ 816688 w 1028123"/>
              <a:gd name="connsiteY9" fmla="*/ 15566 h 735953"/>
              <a:gd name="connsiteX10" fmla="*/ 674646 w 1028123"/>
              <a:gd name="connsiteY10" fmla="*/ 15566 h 735953"/>
              <a:gd name="connsiteX11" fmla="*/ 665768 w 1028123"/>
              <a:gd name="connsiteY11" fmla="*/ 42199 h 735953"/>
              <a:gd name="connsiteX12" fmla="*/ 692401 w 1028123"/>
              <a:gd name="connsiteY12" fmla="*/ 148731 h 735953"/>
              <a:gd name="connsiteX13" fmla="*/ 719034 w 1028123"/>
              <a:gd name="connsiteY13" fmla="*/ 157608 h 735953"/>
              <a:gd name="connsiteX14" fmla="*/ 772300 w 1028123"/>
              <a:gd name="connsiteY14" fmla="*/ 219752 h 735953"/>
              <a:gd name="connsiteX15" fmla="*/ 763422 w 1028123"/>
              <a:gd name="connsiteY15" fmla="*/ 281896 h 735953"/>
              <a:gd name="connsiteX16" fmla="*/ 719034 w 1028123"/>
              <a:gd name="connsiteY16" fmla="*/ 290773 h 735953"/>
              <a:gd name="connsiteX17" fmla="*/ 665768 w 1028123"/>
              <a:gd name="connsiteY17" fmla="*/ 308529 h 735953"/>
              <a:gd name="connsiteX18" fmla="*/ 648013 w 1028123"/>
              <a:gd name="connsiteY18" fmla="*/ 335162 h 735953"/>
              <a:gd name="connsiteX19" fmla="*/ 603624 w 1028123"/>
              <a:gd name="connsiteY19" fmla="*/ 370672 h 735953"/>
              <a:gd name="connsiteX20" fmla="*/ 576991 w 1028123"/>
              <a:gd name="connsiteY20" fmla="*/ 379550 h 735953"/>
              <a:gd name="connsiteX21" fmla="*/ 497092 w 1028123"/>
              <a:gd name="connsiteY21" fmla="*/ 370672 h 735953"/>
              <a:gd name="connsiteX22" fmla="*/ 470459 w 1028123"/>
              <a:gd name="connsiteY22" fmla="*/ 352917 h 735953"/>
              <a:gd name="connsiteX23" fmla="*/ 434949 w 1028123"/>
              <a:gd name="connsiteY23" fmla="*/ 299651 h 735953"/>
              <a:gd name="connsiteX24" fmla="*/ 408316 w 1028123"/>
              <a:gd name="connsiteY24" fmla="*/ 290773 h 735953"/>
              <a:gd name="connsiteX25" fmla="*/ 257395 w 1028123"/>
              <a:gd name="connsiteY25" fmla="*/ 299651 h 735953"/>
              <a:gd name="connsiteX26" fmla="*/ 230762 w 1028123"/>
              <a:gd name="connsiteY26" fmla="*/ 308529 h 735953"/>
              <a:gd name="connsiteX27" fmla="*/ 213007 w 1028123"/>
              <a:gd name="connsiteY27" fmla="*/ 335162 h 735953"/>
              <a:gd name="connsiteX28" fmla="*/ 133108 w 1028123"/>
              <a:gd name="connsiteY28" fmla="*/ 370672 h 735953"/>
              <a:gd name="connsiteX29" fmla="*/ 106475 w 1028123"/>
              <a:gd name="connsiteY29" fmla="*/ 379550 h 735953"/>
              <a:gd name="connsiteX30" fmla="*/ 79842 w 1028123"/>
              <a:gd name="connsiteY30" fmla="*/ 406183 h 735953"/>
              <a:gd name="connsiteX31" fmla="*/ 62086 w 1028123"/>
              <a:gd name="connsiteY31" fmla="*/ 459449 h 735953"/>
              <a:gd name="connsiteX32" fmla="*/ 53209 w 1028123"/>
              <a:gd name="connsiteY32" fmla="*/ 486082 h 735953"/>
              <a:gd name="connsiteX33" fmla="*/ 44331 w 1028123"/>
              <a:gd name="connsiteY33" fmla="*/ 512715 h 735953"/>
              <a:gd name="connsiteX34" fmla="*/ 35453 w 1028123"/>
              <a:gd name="connsiteY34" fmla="*/ 565981 h 735953"/>
              <a:gd name="connsiteX35" fmla="*/ 62086 w 1028123"/>
              <a:gd name="connsiteY35" fmla="*/ 725779 h 7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8123" h="735953">
                <a:moveTo>
                  <a:pt x="62086" y="725779"/>
                </a:moveTo>
                <a:cubicBezTo>
                  <a:pt x="177496" y="750932"/>
                  <a:pt x="506013" y="722184"/>
                  <a:pt x="727912" y="716901"/>
                </a:cubicBezTo>
                <a:cubicBezTo>
                  <a:pt x="754701" y="716263"/>
                  <a:pt x="781099" y="710161"/>
                  <a:pt x="807811" y="708024"/>
                </a:cubicBezTo>
                <a:cubicBezTo>
                  <a:pt x="855100" y="704241"/>
                  <a:pt x="902506" y="702105"/>
                  <a:pt x="949853" y="699146"/>
                </a:cubicBezTo>
                <a:cubicBezTo>
                  <a:pt x="964649" y="696187"/>
                  <a:pt x="981687" y="698638"/>
                  <a:pt x="994242" y="690268"/>
                </a:cubicBezTo>
                <a:cubicBezTo>
                  <a:pt x="1002028" y="685077"/>
                  <a:pt x="1003120" y="672993"/>
                  <a:pt x="1003120" y="663635"/>
                </a:cubicBezTo>
                <a:cubicBezTo>
                  <a:pt x="1003120" y="585836"/>
                  <a:pt x="1001794" y="588636"/>
                  <a:pt x="985364" y="539348"/>
                </a:cubicBezTo>
                <a:cubicBezTo>
                  <a:pt x="962416" y="-91747"/>
                  <a:pt x="1125968" y="100360"/>
                  <a:pt x="932098" y="42199"/>
                </a:cubicBezTo>
                <a:cubicBezTo>
                  <a:pt x="914171" y="36821"/>
                  <a:pt x="897360" y="27090"/>
                  <a:pt x="878832" y="24443"/>
                </a:cubicBezTo>
                <a:lnTo>
                  <a:pt x="816688" y="15566"/>
                </a:lnTo>
                <a:cubicBezTo>
                  <a:pt x="763656" y="-2112"/>
                  <a:pt x="757315" y="-8054"/>
                  <a:pt x="674646" y="15566"/>
                </a:cubicBezTo>
                <a:cubicBezTo>
                  <a:pt x="665648" y="18137"/>
                  <a:pt x="668727" y="33321"/>
                  <a:pt x="665768" y="42199"/>
                </a:cubicBezTo>
                <a:cubicBezTo>
                  <a:pt x="668830" y="69757"/>
                  <a:pt x="662567" y="124864"/>
                  <a:pt x="692401" y="148731"/>
                </a:cubicBezTo>
                <a:cubicBezTo>
                  <a:pt x="699708" y="154577"/>
                  <a:pt x="710156" y="154649"/>
                  <a:pt x="719034" y="157608"/>
                </a:cubicBezTo>
                <a:cubicBezTo>
                  <a:pt x="762090" y="200664"/>
                  <a:pt x="745259" y="179190"/>
                  <a:pt x="772300" y="219752"/>
                </a:cubicBezTo>
                <a:cubicBezTo>
                  <a:pt x="769341" y="240467"/>
                  <a:pt x="775977" y="265156"/>
                  <a:pt x="763422" y="281896"/>
                </a:cubicBezTo>
                <a:cubicBezTo>
                  <a:pt x="754369" y="293967"/>
                  <a:pt x="733591" y="286803"/>
                  <a:pt x="719034" y="290773"/>
                </a:cubicBezTo>
                <a:cubicBezTo>
                  <a:pt x="700978" y="295697"/>
                  <a:pt x="665768" y="308529"/>
                  <a:pt x="665768" y="308529"/>
                </a:cubicBezTo>
                <a:cubicBezTo>
                  <a:pt x="659850" y="317407"/>
                  <a:pt x="654678" y="326831"/>
                  <a:pt x="648013" y="335162"/>
                </a:cubicBezTo>
                <a:cubicBezTo>
                  <a:pt x="637004" y="348923"/>
                  <a:pt x="619003" y="362982"/>
                  <a:pt x="603624" y="370672"/>
                </a:cubicBezTo>
                <a:cubicBezTo>
                  <a:pt x="595254" y="374857"/>
                  <a:pt x="585869" y="376591"/>
                  <a:pt x="576991" y="379550"/>
                </a:cubicBezTo>
                <a:cubicBezTo>
                  <a:pt x="550358" y="376591"/>
                  <a:pt x="523089" y="377171"/>
                  <a:pt x="497092" y="370672"/>
                </a:cubicBezTo>
                <a:cubicBezTo>
                  <a:pt x="486741" y="368084"/>
                  <a:pt x="477485" y="360947"/>
                  <a:pt x="470459" y="352917"/>
                </a:cubicBezTo>
                <a:cubicBezTo>
                  <a:pt x="456407" y="336858"/>
                  <a:pt x="455193" y="306399"/>
                  <a:pt x="434949" y="299651"/>
                </a:cubicBezTo>
                <a:lnTo>
                  <a:pt x="408316" y="290773"/>
                </a:lnTo>
                <a:cubicBezTo>
                  <a:pt x="358009" y="293732"/>
                  <a:pt x="307539" y="294636"/>
                  <a:pt x="257395" y="299651"/>
                </a:cubicBezTo>
                <a:cubicBezTo>
                  <a:pt x="248084" y="300582"/>
                  <a:pt x="238069" y="302683"/>
                  <a:pt x="230762" y="308529"/>
                </a:cubicBezTo>
                <a:cubicBezTo>
                  <a:pt x="222431" y="315194"/>
                  <a:pt x="220552" y="327617"/>
                  <a:pt x="213007" y="335162"/>
                </a:cubicBezTo>
                <a:cubicBezTo>
                  <a:pt x="191905" y="356264"/>
                  <a:pt x="159478" y="361882"/>
                  <a:pt x="133108" y="370672"/>
                </a:cubicBezTo>
                <a:lnTo>
                  <a:pt x="106475" y="379550"/>
                </a:lnTo>
                <a:cubicBezTo>
                  <a:pt x="97597" y="388428"/>
                  <a:pt x="85939" y="395208"/>
                  <a:pt x="79842" y="406183"/>
                </a:cubicBezTo>
                <a:cubicBezTo>
                  <a:pt x="70753" y="422544"/>
                  <a:pt x="68004" y="441694"/>
                  <a:pt x="62086" y="459449"/>
                </a:cubicBezTo>
                <a:lnTo>
                  <a:pt x="53209" y="486082"/>
                </a:lnTo>
                <a:cubicBezTo>
                  <a:pt x="50250" y="494960"/>
                  <a:pt x="45869" y="503484"/>
                  <a:pt x="44331" y="512715"/>
                </a:cubicBezTo>
                <a:lnTo>
                  <a:pt x="35453" y="565981"/>
                </a:lnTo>
                <a:cubicBezTo>
                  <a:pt x="25668" y="693193"/>
                  <a:pt x="-53324" y="700626"/>
                  <a:pt x="62086" y="725779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Obszar</a:t>
            </a:r>
          </a:p>
          <a:p>
            <a:pPr algn="ctr"/>
            <a:r>
              <a:rPr lang="pl-PL" dirty="0" err="1"/>
              <a:t>referenc</a:t>
            </a:r>
            <a:endParaRPr lang="pl-PL" dirty="0"/>
          </a:p>
        </p:txBody>
      </p:sp>
      <p:sp>
        <p:nvSpPr>
          <p:cNvPr id="11" name="Strzałka: w lewo 10">
            <a:extLst>
              <a:ext uri="{FF2B5EF4-FFF2-40B4-BE49-F238E27FC236}">
                <a16:creationId xmlns:a16="http://schemas.microsoft.com/office/drawing/2014/main" id="{4CBD8580-254E-4B5C-9045-6EB851942011}"/>
              </a:ext>
            </a:extLst>
          </p:cNvPr>
          <p:cNvSpPr/>
          <p:nvPr/>
        </p:nvSpPr>
        <p:spPr>
          <a:xfrm>
            <a:off x="4251471" y="2874791"/>
            <a:ext cx="3685166" cy="484632"/>
          </a:xfrm>
          <a:prstGeom prst="leftArrow">
            <a:avLst/>
          </a:prstGeom>
          <a:solidFill>
            <a:srgbClr val="154D2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ścisła</a:t>
            </a:r>
          </a:p>
        </p:txBody>
      </p:sp>
      <p:sp>
        <p:nvSpPr>
          <p:cNvPr id="13" name="Strzałka: w lewo 12">
            <a:extLst>
              <a:ext uri="{FF2B5EF4-FFF2-40B4-BE49-F238E27FC236}">
                <a16:creationId xmlns:a16="http://schemas.microsoft.com/office/drawing/2014/main" id="{22FCE6CF-20B4-4551-AA8C-D5CB61D2D19B}"/>
              </a:ext>
            </a:extLst>
          </p:cNvPr>
          <p:cNvSpPr/>
          <p:nvPr/>
        </p:nvSpPr>
        <p:spPr>
          <a:xfrm>
            <a:off x="2423603" y="3615189"/>
            <a:ext cx="4127643" cy="484632"/>
          </a:xfrm>
          <a:prstGeom prst="leftArrow">
            <a:avLst/>
          </a:prstGeom>
          <a:solidFill>
            <a:srgbClr val="6D9362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czynna, bez ograniczeń dostępu</a:t>
            </a:r>
          </a:p>
        </p:txBody>
      </p:sp>
      <p:sp>
        <p:nvSpPr>
          <p:cNvPr id="14" name="Strzałka: w lewo 13">
            <a:extLst>
              <a:ext uri="{FF2B5EF4-FFF2-40B4-BE49-F238E27FC236}">
                <a16:creationId xmlns:a16="http://schemas.microsoft.com/office/drawing/2014/main" id="{5B6BCC92-5939-4048-876F-77B42F5DA597}"/>
              </a:ext>
            </a:extLst>
          </p:cNvPr>
          <p:cNvSpPr/>
          <p:nvPr/>
        </p:nvSpPr>
        <p:spPr>
          <a:xfrm>
            <a:off x="1454873" y="1761629"/>
            <a:ext cx="4608576" cy="484632"/>
          </a:xfrm>
          <a:prstGeom prst="leftArrow">
            <a:avLst/>
          </a:prstGeom>
          <a:solidFill>
            <a:srgbClr val="A6CB2A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Ochrona krajobrazowa, z pozyskaniem drewna na potrzeby lokalne</a:t>
            </a:r>
          </a:p>
        </p:txBody>
      </p:sp>
    </p:spTree>
    <p:extLst>
      <p:ext uri="{BB962C8B-B14F-4D97-AF65-F5344CB8AC3E}">
        <p14:creationId xmlns:p14="http://schemas.microsoft.com/office/powerpoint/2010/main" val="12709079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2FBB4-5B95-4740-9ADF-A0A7B763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D79779-A132-428C-A546-931F65B82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33F0C7-C02D-4A8F-9F5D-D22919B1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91"/>
            <a:ext cx="9144000" cy="524321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43F9AAF-3DAD-4A6A-965D-57B74BD74026}"/>
              </a:ext>
            </a:extLst>
          </p:cNvPr>
          <p:cNvSpPr/>
          <p:nvPr/>
        </p:nvSpPr>
        <p:spPr>
          <a:xfrm>
            <a:off x="266700" y="876300"/>
            <a:ext cx="3286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720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258" y="-814437"/>
            <a:ext cx="4921333" cy="76438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t="28821" r="32816"/>
          <a:stretch/>
        </p:blipFill>
        <p:spPr>
          <a:xfrm>
            <a:off x="4672353" y="0"/>
            <a:ext cx="5528923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6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926428A-4907-4A98-8199-7E04DFFB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46" y="3082030"/>
            <a:ext cx="5663953" cy="3775969"/>
          </a:xfrm>
          <a:prstGeom prst="rect">
            <a:avLst/>
          </a:prstGeom>
        </p:spPr>
      </p:pic>
      <p:pic>
        <p:nvPicPr>
          <p:cNvPr id="7" name="Picture 6" descr="Znalezione obrazy dla zapytania las gospodarczy">
            <a:extLst>
              <a:ext uri="{FF2B5EF4-FFF2-40B4-BE49-F238E27FC236}">
                <a16:creationId xmlns:a16="http://schemas.microsoft.com/office/drawing/2014/main" id="{8FECE378-628D-4D7A-8145-470E2A3D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24078" cy="34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220301" y="115911"/>
            <a:ext cx="455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Dlaczego park narodowy?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C9F4CC65-FA1B-4132-9A26-79C1253E9D45}"/>
              </a:ext>
            </a:extLst>
          </p:cNvPr>
          <p:cNvSpPr/>
          <p:nvPr/>
        </p:nvSpPr>
        <p:spPr>
          <a:xfrm rot="3171585">
            <a:off x="3919974" y="3127915"/>
            <a:ext cx="26563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965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89"/>
            <a:ext cx="9144000" cy="6096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220301" y="115911"/>
            <a:ext cx="455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Dlaczego park narodowy?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2042" y="1558094"/>
            <a:ext cx="8877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FF00"/>
                </a:solidFill>
              </a:rPr>
              <a:t>Rozwój ekonomiczny polega na konkurencji o ograniczone zasoby</a:t>
            </a:r>
          </a:p>
        </p:txBody>
      </p:sp>
    </p:spTree>
    <p:extLst>
      <p:ext uri="{BB962C8B-B14F-4D97-AF65-F5344CB8AC3E}">
        <p14:creationId xmlns:p14="http://schemas.microsoft.com/office/powerpoint/2010/main" val="2205997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5301E37-2D4B-4A7A-8BCA-904D2486A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35" y="1426130"/>
            <a:ext cx="4351338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639"/>
            <a:ext cx="9144000" cy="646624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59973" y="0"/>
            <a:ext cx="83323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/>
              <a:t>Czy rzeczywiście gospodarka leśna </a:t>
            </a:r>
          </a:p>
          <a:p>
            <a:r>
              <a:rPr lang="pl-PL" sz="3200" b="1" dirty="0"/>
              <a:t>					jest atutem regionu?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C2C4053-27D2-4FBB-B900-CD3045EFF249}"/>
              </a:ext>
            </a:extLst>
          </p:cNvPr>
          <p:cNvSpPr/>
          <p:nvPr/>
        </p:nvSpPr>
        <p:spPr>
          <a:xfrm>
            <a:off x="1411550" y="5592932"/>
            <a:ext cx="1012054" cy="114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273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 cstate="print"/>
          <a:srcRect b="10754"/>
          <a:stretch/>
        </p:blipFill>
        <p:spPr>
          <a:xfrm>
            <a:off x="-1436548" y="1076616"/>
            <a:ext cx="8572560" cy="5473228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19777" y="461576"/>
            <a:ext cx="8497981" cy="445060"/>
          </a:xfrm>
          <a:prstGeom prst="rect">
            <a:avLst/>
          </a:prstGeom>
          <a:noFill/>
        </p:spPr>
        <p:txBody>
          <a:bodyPr wrap="square" lIns="95227" tIns="93727" rIns="95227" bIns="9372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POZIOM ROZWOJU SPOŁECZNO-GOSPODARCZEGO OBSZARÓW WIEJSKICH</a:t>
            </a:r>
          </a:p>
        </p:txBody>
      </p:sp>
      <p:cxnSp>
        <p:nvCxnSpPr>
          <p:cNvPr id="4" name="Łącznik prosty 6"/>
          <p:cNvCxnSpPr/>
          <p:nvPr/>
        </p:nvCxnSpPr>
        <p:spPr>
          <a:xfrm>
            <a:off x="285720" y="857232"/>
            <a:ext cx="8108308" cy="14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EDA877A6-A206-4BA9-8568-715264E7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6"/>
          <a:stretch/>
        </p:blipFill>
        <p:spPr>
          <a:xfrm>
            <a:off x="5565867" y="1414570"/>
            <a:ext cx="3995382" cy="328171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39B6110-0EEE-4B34-8C95-832C667CC1F5}"/>
              </a:ext>
            </a:extLst>
          </p:cNvPr>
          <p:cNvSpPr/>
          <p:nvPr/>
        </p:nvSpPr>
        <p:spPr>
          <a:xfrm>
            <a:off x="5726097" y="4181383"/>
            <a:ext cx="426128" cy="64806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 cstate="print"/>
          <a:srcRect b="10754"/>
          <a:stretch/>
        </p:blipFill>
        <p:spPr>
          <a:xfrm>
            <a:off x="-1436548" y="1076616"/>
            <a:ext cx="8572560" cy="5473228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19777" y="461576"/>
            <a:ext cx="8497981" cy="445060"/>
          </a:xfrm>
          <a:prstGeom prst="rect">
            <a:avLst/>
          </a:prstGeom>
          <a:noFill/>
        </p:spPr>
        <p:txBody>
          <a:bodyPr wrap="square" lIns="95227" tIns="93727" rIns="95227" bIns="9372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POZIOM ROZWOJU SPOŁECZNO-GOSPODARCZEGO OBSZARÓW WIEJSKICH</a:t>
            </a:r>
          </a:p>
        </p:txBody>
      </p:sp>
      <p:cxnSp>
        <p:nvCxnSpPr>
          <p:cNvPr id="4" name="Łącznik prosty 6"/>
          <p:cNvCxnSpPr/>
          <p:nvPr/>
        </p:nvCxnSpPr>
        <p:spPr>
          <a:xfrm>
            <a:off x="285720" y="857232"/>
            <a:ext cx="8108308" cy="14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EDA877A6-A206-4BA9-8568-715264E7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6"/>
          <a:stretch/>
        </p:blipFill>
        <p:spPr>
          <a:xfrm>
            <a:off x="5492145" y="1470432"/>
            <a:ext cx="3995382" cy="328171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39B6110-0EEE-4B34-8C95-832C667CC1F5}"/>
              </a:ext>
            </a:extLst>
          </p:cNvPr>
          <p:cNvSpPr/>
          <p:nvPr/>
        </p:nvSpPr>
        <p:spPr>
          <a:xfrm>
            <a:off x="5726097" y="4181383"/>
            <a:ext cx="426128" cy="64806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9EA3FC1A-C8D0-41E5-95F0-F00286ED35EA}"/>
              </a:ext>
            </a:extLst>
          </p:cNvPr>
          <p:cNvSpPr/>
          <p:nvPr/>
        </p:nvSpPr>
        <p:spPr>
          <a:xfrm>
            <a:off x="5405567" y="271212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BPN</a:t>
            </a: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0A6CD6D1-A3F2-4D5A-A5FC-3C5700BDE2D4}"/>
              </a:ext>
            </a:extLst>
          </p:cNvPr>
          <p:cNvSpPr/>
          <p:nvPr/>
        </p:nvSpPr>
        <p:spPr>
          <a:xfrm>
            <a:off x="5173817" y="457624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RPN</a:t>
            </a:r>
          </a:p>
        </p:txBody>
      </p:sp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BEF5B9CC-6767-42EC-B30D-367E9DC5EC4F}"/>
              </a:ext>
            </a:extLst>
          </p:cNvPr>
          <p:cNvSpPr/>
          <p:nvPr/>
        </p:nvSpPr>
        <p:spPr>
          <a:xfrm>
            <a:off x="4835531" y="572934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solidFill>
                  <a:srgbClr val="FF0000"/>
                </a:solidFill>
              </a:rPr>
              <a:t>BbPN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15F03AA2-BB16-45EE-AB64-10EB91068766}"/>
              </a:ext>
            </a:extLst>
          </p:cNvPr>
          <p:cNvSpPr/>
          <p:nvPr/>
        </p:nvSpPr>
        <p:spPr>
          <a:xfrm>
            <a:off x="5164939" y="379722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PPN</a:t>
            </a:r>
          </a:p>
        </p:txBody>
      </p:sp>
      <p:sp>
        <p:nvSpPr>
          <p:cNvPr id="11" name="Strzałka: w lewo 10">
            <a:extLst>
              <a:ext uri="{FF2B5EF4-FFF2-40B4-BE49-F238E27FC236}">
                <a16:creationId xmlns:a16="http://schemas.microsoft.com/office/drawing/2014/main" id="{C09109D8-4243-4075-B2C0-82EFA30E46B2}"/>
              </a:ext>
            </a:extLst>
          </p:cNvPr>
          <p:cNvSpPr/>
          <p:nvPr/>
        </p:nvSpPr>
        <p:spPr>
          <a:xfrm>
            <a:off x="5002941" y="216108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NPN </a:t>
            </a:r>
            <a:r>
              <a:rPr lang="pl-PL" b="1" dirty="0" err="1">
                <a:solidFill>
                  <a:srgbClr val="FF0000"/>
                </a:solidFill>
              </a:rPr>
              <a:t>BbPN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2" name="Strzałka: w lewo 11">
            <a:extLst>
              <a:ext uri="{FF2B5EF4-FFF2-40B4-BE49-F238E27FC236}">
                <a16:creationId xmlns:a16="http://schemas.microsoft.com/office/drawing/2014/main" id="{7C11B60B-61EC-45BA-8C05-90D7BF4F09D2}"/>
              </a:ext>
            </a:extLst>
          </p:cNvPr>
          <p:cNvSpPr/>
          <p:nvPr/>
        </p:nvSpPr>
        <p:spPr>
          <a:xfrm>
            <a:off x="4835531" y="153978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WPN</a:t>
            </a:r>
          </a:p>
        </p:txBody>
      </p:sp>
    </p:spTree>
    <p:extLst>
      <p:ext uri="{BB962C8B-B14F-4D97-AF65-F5344CB8AC3E}">
        <p14:creationId xmlns:p14="http://schemas.microsoft.com/office/powerpoint/2010/main" val="59499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UNESCO?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00" y="365125"/>
            <a:ext cx="4153017" cy="233943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46359" y="2603352"/>
            <a:ext cx="78689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wyspecjalizowana organizacja ONZ, której podstawowym </a:t>
            </a:r>
            <a:r>
              <a:rPr lang="pl-PL" sz="2800" b="1" dirty="0">
                <a:solidFill>
                  <a:srgbClr val="FF0000"/>
                </a:solidFill>
              </a:rPr>
              <a:t>celem jest wspieranie współpracy międzynarodowej w dziedzinie kultury, sztuki i nauki</a:t>
            </a:r>
            <a:r>
              <a:rPr lang="pl-PL" sz="2800" dirty="0"/>
              <a:t>, a także wzbudzanie szacunku dla praw człowieka, bez względu na kolor skóry, status społeczny i religię</a:t>
            </a:r>
          </a:p>
          <a:p>
            <a:r>
              <a:rPr lang="pl-PL" sz="2800" dirty="0"/>
              <a:t>- powstała w 1945 roku;</a:t>
            </a:r>
          </a:p>
          <a:p>
            <a:r>
              <a:rPr lang="pl-PL" sz="2800" dirty="0"/>
              <a:t>- Polska jest członkiem UNESCO od 1946 roku;</a:t>
            </a:r>
          </a:p>
          <a:p>
            <a:r>
              <a:rPr lang="pl-PL" sz="2800" dirty="0"/>
              <a:t>- w 2019 roku UNESCO zrzesza 192 państwa;</a:t>
            </a:r>
          </a:p>
        </p:txBody>
      </p:sp>
    </p:spTree>
    <p:extLst>
      <p:ext uri="{BB962C8B-B14F-4D97-AF65-F5344CB8AC3E}">
        <p14:creationId xmlns:p14="http://schemas.microsoft.com/office/powerpoint/2010/main" val="493018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E9D0F5-7C57-46C1-A502-D02C60AD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8529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Co z zatrudnieniem w sektorze drzewnym?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B617CE-9440-474A-8157-A68EF854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875713"/>
            <a:ext cx="8815526" cy="58902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Zatrudnienie w Zakładach przetwórstwa drewna: brak danych (7% zatrudnionych w przedsiębiorstwach; Brzostowski i in. 2014)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r>
              <a:rPr lang="pl-PL" i="1" dirty="0"/>
              <a:t>Zapotrzebowanie na drewno przemysłowe dużych zakładów: 90.000 m</a:t>
            </a:r>
            <a:r>
              <a:rPr lang="pl-PL" i="1" baseline="30000" dirty="0"/>
              <a:t>3</a:t>
            </a:r>
            <a:r>
              <a:rPr lang="pl-PL" i="1" dirty="0"/>
              <a:t>/rok (Brzostowski i in. 2014); wg. samorządowców: 300.000-400.000 m</a:t>
            </a:r>
            <a:r>
              <a:rPr lang="pl-PL" i="1" baseline="30000" dirty="0"/>
              <a:t>3</a:t>
            </a:r>
            <a:r>
              <a:rPr lang="pl-PL" i="1" dirty="0"/>
              <a:t>/rok</a:t>
            </a:r>
          </a:p>
          <a:p>
            <a:pPr marL="0" indent="0">
              <a:buNone/>
            </a:pPr>
            <a:r>
              <a:rPr lang="pl-PL" b="1" i="1" dirty="0">
                <a:solidFill>
                  <a:srgbClr val="FF0000"/>
                </a:solidFill>
              </a:rPr>
              <a:t>Sprzedaż drewna na rynek lokalny przez 3 puszczańskie nadleśnictwa w latach 1996-2005 wynosiła średnio 25.000 m</a:t>
            </a:r>
            <a:r>
              <a:rPr lang="pl-PL" b="1" i="1" baseline="30000" dirty="0">
                <a:solidFill>
                  <a:srgbClr val="FF0000"/>
                </a:solidFill>
              </a:rPr>
              <a:t>3</a:t>
            </a:r>
            <a:r>
              <a:rPr lang="pl-PL" b="1" i="1" dirty="0">
                <a:solidFill>
                  <a:srgbClr val="FF0000"/>
                </a:solidFill>
              </a:rPr>
              <a:t>/rok (w tym opał)!; </a:t>
            </a:r>
          </a:p>
          <a:p>
            <a:pPr marL="0" indent="0">
              <a:buNone/>
            </a:pPr>
            <a:r>
              <a:rPr lang="pl-PL" b="1" i="1" dirty="0">
                <a:solidFill>
                  <a:srgbClr val="FF0000"/>
                </a:solidFill>
              </a:rPr>
              <a:t>Sprzedaż drewna dla takich podmiotów jest prowadzona w systemie przetargowym!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DE725C5-B99E-417B-A0AF-A4627E793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9" y="1444575"/>
            <a:ext cx="4829452" cy="27165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0E04E3-4DEA-4018-AFE8-37547DE9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5" r="10745"/>
          <a:stretch/>
        </p:blipFill>
        <p:spPr>
          <a:xfrm>
            <a:off x="5144281" y="1444575"/>
            <a:ext cx="3790765" cy="27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3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AD14917-17DC-491F-81EE-F51FF4DA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76" y="2361459"/>
            <a:ext cx="6764582" cy="449210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6E1EB87-AAF2-4C8B-8D10-89B272D9B97F}"/>
              </a:ext>
            </a:extLst>
          </p:cNvPr>
          <p:cNvSpPr txBox="1"/>
          <p:nvPr/>
        </p:nvSpPr>
        <p:spPr>
          <a:xfrm>
            <a:off x="683581" y="115409"/>
            <a:ext cx="8385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Jeden z największych zakładów przetwórstwa drzewnego w regionie IKEA </a:t>
            </a:r>
            <a:r>
              <a:rPr lang="pl-PL" sz="3200" b="1" dirty="0" err="1"/>
              <a:t>Industry</a:t>
            </a:r>
            <a:r>
              <a:rPr lang="pl-PL" sz="3200" b="1" dirty="0"/>
              <a:t> w Orli zadeklarował wiele lat temu, że nie będzie przetwarzał drewna z Puszczy Białowieskiej</a:t>
            </a:r>
          </a:p>
        </p:txBody>
      </p:sp>
    </p:spTree>
    <p:extLst>
      <p:ext uri="{BB962C8B-B14F-4D97-AF65-F5344CB8AC3E}">
        <p14:creationId xmlns:p14="http://schemas.microsoft.com/office/powerpoint/2010/main" val="505827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BY8AAAHDCAYAAABs2eVyAAAgAElEQVR4nOy9v2ssx7b3Pf9Gx0qVOdvRREqc3MSJgwmUOHBw4AYDyhwYHAwIDhgubBgQBoN5Rb8IjMGIdzBcDBdBc3nAHMTA4cEY0Q8Hc5+NGA4HsRm+bzDT3VXVVdXV1VX9Y+b7gQ7srekf1atWrfr2qlUzEEIIIYQQQgghhBBCCCEKs6FvgBBCCCGEEEIIIYQQQsj4oHhMCCGEEEIIIYQQQgghpAbFY0IIIYQQQgghhBBCCCE1KB4TQgghhBBCCCGEEEIIqUHxmBBCCCGEEEIIIYQQQkgNiseEEEIIIYQQQgghhBBCalA8JoQQQgghhBBCCCGEEFKD4jEhhBBCCCGEEEIIIYSQGhSPCSGEEEIIIYQQQgghhNSgeEwIIYQQQgghhBBCCCGkBsVjQgghhBBCCCGEEEIIITUoHhNCCCGEEEIIIYQQQgipQfGYEEIIIYQQQgghhBBCSA2Kx4QQQgghhBBCCCGEEEJqUDwmhBBCCCGEEEIIIYQQUoPiMSGEEEIIIYQQQgghhJAaFI8JIYQQQgghhBBCCCGE1KB4TAghhBBCCCGEEEIIIaQGxWNCCCGEEEIIIYQQQgghNSgeE0IIIYQQQgghhBBCCKlB8ZgQQgghhBBCCCGEEEJIDYrHhBBCCCGEEEIIIYQQQmpQPCaEEEIIIYQQQgghhBBSg+IxIYQQQgghhBBCCCGEkBoUjwkhhBBCCCGEEEIIIYTU6F88zlMsZjPMgh1zrLJdpJvdIVvNe7xeFz4iT79Q7vUCi/SPoW+sO68bLBPxub5Amn+Mcql9nuEhfY/lPBGul2C+fI/0IUO+j3LZKOy3a1yJz7B6QhfL3ed/x993Y2wA0fZPxOYByP7nlJ4LwP53pNeXVR9LvkT68uZ5rmesr5Iw53LmhN/NBBivL4oF7W3anOP722OX3WIeMAbR8wfSxUXv8fn5+aBzxcW+ptq/Q8XOU31+Mg6a+hjt6zQJOXenjfQJxWMrFI+H5w0v6ZdIpOeKIB7vc2R3S2GiYzjmN0i3r2GvHYUPyFafyvee3GDz6jHZKdsmnmjfDYrH00IVFT7FKvswgnO14VTfzcgZvS+KBe1t2pzj+/sTm+UnZfyRXKd4iaK19iwen60POlcoHjcz1ecn44Di8XlC8XiqUDy2QvF4aPYvKa4T9Z0HDtr3L9jcXLWwuSvcbF4w6pyTWrb2DLPZJa7T39vdt5TVOdbJEsXjaSGKCh42Ge1cbTjVdzNiJuGLYkF7mzbn9/6klU/zr7DJY60G6VE8PmsfdK5QPG5mqs9PxgHF4/OE4vFUoXhsheLxoOx+w3pxqXnnIYN2XWazw9HL0nhf9njd3Byf6QKfL/9STeKu1ti2Udc+ZlhdRBLtg3Gq4vFpUokKCeY3j51KwYQ8Fxk5k/BFhBBp5VNyjfVzzNVaPYrH9EFnCMVjQuJC8fg8of+ZKiPbMG9sAijF46HY57/iViscBw7atRm6V1jePR2FqDfk2XdKDeTDEW8ZZlfEbMzPsH7+byFb5jOst/9yP9UkJkscgKZDJSokizs8d6oZGfJcZPRMwhcRQqq4qo9VWhSPSUwoHhMSF4rH5wn9z1SheGyF4nH/vCF/+haLmqAbQzz+F7brz5Rz6zd10ZfPaCnE9oS0XPRqje1efs5kuYFzHtAkJkscgAg5eSbhiwgh/ULxmMSE4jEhcaF4fJ7Q/0yVExaP35BnPyG9X+mFyGSB1X2Khyy3ZEXYxeN9nuFhLW+ylixWuH/IWi6ffsV284D71UIpn3CF5fq+4R4LfNouRBuFYo/ddoP10qX2cKigXd7QxS4I64Xmq/XzyGofi/dZ3Z8kKLfZOG8SkyUOQIScPJPwRYSQfqF4TGJC8ZiQuFA8Pk/of6bKaYrHu2ekTiLkMdN0mWKrXfJsEo9fsE1vJNG4Lry61Xmzl2cQRelv8WTdcKRl2wVro0CYamEn7zB/p5aMCBS0S5ufNAurH7MVLtT7W6TIu99JOKRnEoTw/e9Iry/L99kkemuf1fARRe4nx3ez22IjfVi5xGL1AzZbTZ/YbbFJ7/UfDpIFVvcP+t9Vd+s4AO2xe74TPpRcYrH+rZZlXmH7qJOa70ksheIs1IsfMj7BcvMnmgMmfcC1zzM81D4IXWKx+t7jQ5CpDQ7nSzdbS/vJ7PMMD+l7TQmYw0eyNufCPkf28D1Wiu/0+3jnQ0/vpqUtVR+JmsfN+goF3V8dPjCa3n8be2p6/6ZzOfuiYP1Oh4cvCHo/A/uCzj66I4P3g65+sO3kt0O/G7StjgkJSlKFz3hRXlPnN+ZLrEs/bxMedDG8+3GxyvARjj7o8f8d1kaH7qPVjQhtLryPWkx4fI/pLy3nFuFiEqCrfeme2aF/B3xXvuPqgVCxc4/+Tcdui43aBskCq/vCtuT5cdGvzYS1sdYMPt6FfT/d+1iTfbW1Pw8xOriN+TD0XDt0nBly7j6GGLmLffRgwwE5PfFYEsncD339Wl3geYnPF//muMHap1hlH0w3qnQGh8O6Y3WLtgvaRoHQiMfJ4haP29+EDl8cgcRjKYvkeFyskBlOrZ1AWP6+f8SN8tTAwPZvdTqJxy9/19uXGgTtc2R36iTTdFxicfurQRR0GYDaCMd77Lapts61fJg2aXMVpAS0wWLbwdDho5bzxnLmWt81v7C4xaMt4NjneLpVg1CTj7tBag1eXMraNPnKEPT1bsSVBE221KY8TfN5w33YfHV4dvO53H1RqH4ntUIHXxDyfgbyBcF8dFeG6geh/KB7oN+93w3TVu733TBelDT7jUMb/H0c4nH25zA2Opo+WqCKx6/Nc51kgdunpol6wJgEQBj70j2zpX8HfVfdxtUDoWLnPv2byBvyzVcOiVz/4yjshbYxX04h7gPC9TGdfe2xy/9xtMOYwltoG+vC0HPt0HFmyLn7UPPlUPZB8bgDXcXjN7ykXzoKu+rR5LA8j/ktMt1X9d0TVg4DlPP5nNsudBsFQhSPkwVWqe6LZHFEzDy2nFs/gRjT0kVRrNBkF0ubA9o+bHQRjz/Dcvmp9jdyUCPsxu58mDKmmwegff6Im7K/NQjHrT7q6AaXPXbZbTWYNAj1qrBftVObwbDNRy19Xe8Kh8FQPYwrLV7xvL5u52+SL5G+6ILSlvdl9JUh6O/diJki1omB6s9sGSvi39b+zuPDpuWdtR5vlPfm7otC9TvfdlB9Qcj7GcIXhPTR3em/H4T0gy6Bfrh+129b+dx308o893EjWfw7/r0c20OKx5Utu/qg/m10XH30gCwef5PeC7GX7bDFpCH7IhDOvnTPbOrfId9V93H1QKjYuV//1roNkmusvvm8/G+9sBfaxrox7bgPCNvHVPv67SD8lSt/YwlvoW2sK0PPtUPHmSHn7kPEyCHtg+JxBzqKx1ox8ArL9Fl48aZMIl1nsQWeV1jePVUTxd0Wj7UlHqbz6juz/CXT9AXURUCztF3wNgpEnuJau+Q8onisPbep5rGSudv49wMgicO6+5JrPDttnOdU40/XT2Sb2uf/jV9K21ZElVmC+XJdXy6zz5E9qMtAdIGRfQByH3yg+ahzheX6R2TlF3ZdbW5dNpChfIiWEEvVRT+yQiout9F9dTYGmLoA8grL9UZaWqqr964LJOWNJg3LqXZbbKRlQwY/I9n37PCR6VFYPlh7ziaRvAs9vhtrwC9QW71h/thnnZiofUC3tFjXN3WTU+mdGfq5Ztnddfp7/f27+KIg/c7QDj6+INj99O0LQvvoAPTaD8L6QadAP2S/67Otav3kEotVKvQTQzsZP+6ptndsi43i61PdXh0dEhz2L9jcVH05WdzhWb2/Jh/Ut42OrY8CMM6b1HeoK2Nh8kVB+2IM+2rq34HfVbBxNVTs3LN/gxpbtnmHOuEmtI0FYMpxX/A+ZvApkcXjsDYWgqHn2qHjzIBz9wHmy2Htg+JxB0KUrciRPaRI0/dYzi8MYqdeCLS/TLmz3mxe3L8GqxlHqghiGSC1GcraDKY2ZStCtlFsYorHuk3wDKKqsdRH5A1anFGWLmlLjCjv1CXo8RKPDeJPiZwh3SjwSf1F197mAajd4KPagyUTRrWHWp/Ub1zY+HzeS9WPbWlcYqMGEQa7VZ/LWv5BDbjVd6lkUlrL3jRlaSrvxnhfSvZItElyn+9GfHaTvxHa+t0c88Rmd7ali4of0Qko0mVFwaXe78WMPfv7l8dOrQ928kUh+l29Hfx9Qaj76dsXhPbRIeixHwT1g0Dz+wvb7/prK6WfWDPxXNoJqH3ktrSFPL53sT05ocN4zUYf1KevHmMfBXTzJvM7rNtErR2C98UY9tXUv8O+q3DjaqjYuW//pmx2brGJ+jvUzGOD21gIphv3he9jOi1GbPcYwltgGwvC0HPt0HFmKP+jtk3fMXII+6B43IFAG+a5XEmzDK0+sOrFY2vGprYchZhxpBNlbTWNdAKnLoMpfNu5tVFsYorH8pdY0SEvVj+XX1z3+RPujJsLjkQ8ljLcLPYk/Z1DJrmPeNwk2EkiictX+6baofoBqPXgo7RN00Ar2069T7ptTCGLS/I1Ww6GTe0uPZ9hiZD0TPbSJgeUD2bSPcg+qZPvcLXvtn/rTb/vpnovpj5b9JEEV+ufcF9cW2d3towWn03exN9I11Pef9ea+U6+KES/Q1BfEOR++vYFwX10GPrqB2H9IND4/oL2O/UZIraVZEdNE1mXdoLDCirpxtw+ilpRllfbhCMHHzSMrx5PH63Hg033ptiE0g7B+2IU+2rTv7u+q5DjaqDYuW//1ukd1oWb8P4+DNOM+xChjylCXW21dAThLbCNhWHouXboOWco/wMMGiMHsQ+Kxx2ILR4fd4Ku7ax4PMolEAU68bjpfnS/sWRqOAS8dRG3SUDr0nZt2yg2ccVjv3pA7u+uL6Tgx+oUFftrqsPpIx4Ht5EmJ1kfgHwGnyYxuDVSNoPhfNZl7e0Gw2ZxVgwMmtrRwTYKpEFU9E3qhzLLLsANuNt3X/T9boR/172X8h18hvX2z/qOzAK2CYlznT3js8rXk/tUgvnyffud1AscxePu/S6wLwhwP/3bW1v6CmT76Aeh/SDQ1D6h+92B+G3l5Zet2U1Ndcg1SH2nbTymikANE2wnH9SPr25PX31Ujged3qFxIh43JglnX6Hb1t1fdBtXw8TO/fq3dpt/H34il2uUhZsY/j4UU4z7Avex2obbuv4VWngLbWOhGHquHXPO2cX/9H3vMeyD4nEHAovHRXkGkxCqHk7icVNw2vQM6hc0n0MXSHq2Xec2ik1s8RjA7jesHXaX1R9jEI/b1TKWA8+GoMdDPA4yaJalVe6VmqLNA9Dnq2/lJSJOG6cpg8HFCln3hxDOqZ/82bMS2wyGLpPLpvOJ/95msmrZqNGyMWiyWOE+fXAQk5V307sP0tH3uxHbQBUXhX+7WCH7KP6tbXmieh7dGNLRH2pr7Ld9/8XtOYrHnftdaF/Q9X6A/u3N5bHa+OhQ9NEPIvhBa3tH6He9tJWvX7ZNylqUedH+pk08ppY4ctj8yskH9WGjjgzSR0VbdxXVRP9l2vchRF+MZV89+9Ng42qI2Lnp+UP7Nx+bkJNm5DlKDH8fiinGfQH7mLZcZB/icWgbC8XQc+3QcWYo/+NyrZD3HsM+KB53IIR4rNvExu1wq3ncVTzWF+3ufq9t2i5kG8WmB/EYAHbPSK3tcYVl+hPWzhvs9YiuhnaLwyo2txaP2wZRr9huHpCm32PlJOA7ZMzWDpeaZMo5QgmU1qXFTUFWm8EwxGDT9ny686o+wnUH5yss1/eG7JmA5S+C0fe7gWBLqq1UdlS0jTGTRJx0NtWV9jrqX+jd339qn/A6i8fo2O8i+IJO9wMMYm/VzQfw0QGJ3g9i+EFbe8fod320ldxP3GNDW7zgMyES78NVPFb9kmkfE/VSjj4ouo3WLjiiPiq+Q9f3YXrvoftiLPvq25+GGldDxM5Nzx/av/msmrH5qhj+PiCTi/sC9rHS336C+dz2jkILb6FtLBRDz7VDx5mh/I/LtULeewz7oHjcga7iccOAOl9inaZIHzL88VSv53se4nHoNopNT+IxgKJkx/1qoV9qL00cYt+LK/qNDdsdFgG8tXjs2l/fkGffybu7tg5SypvU2H6Cd/N3Qrs01TGLJB5Lg4zSzkGXqg8pHjcHTfs8Qyr1K/ORLL7Fk1Rzso+grC1DiHmGJYylHQnZJqJtCZmz9mXQpg1iu/bPNu8/wXyZyjt8F7QRjzv1uxi+oMv9AMPYW0gfHZLY/SCGH3TNYgnb7+K2la9f9m0nyxnL0m4uYqUaA7vUai4v5OiDYttowRj7qPgOXePj0OKxycZi2dcw/rT7uBoidm56/tD+zccmYojHfcWlU4v7AvaxjxlWlwvcPm3x5JwpPNRcqG/xeIi5dh/isY//cblWyHuPYR8UjzvQUTzWLZFOFlilWW1HRd1mcP2Ix7qyFSEESMe2C95GselTPG5Al+EbpLxBB7TLetoelslJFPFYWS6qO4qPGOkDNtuXlgPQsU5SbQdl2xKYWOKxWCjfUi+y81L1sWYeKxRLpNbLhvcvvitmHh/QL2Es7UiqOapbpij8P21tzy5ZDa4csx8a3r92E6BW4nGXfhfDF3S5H6B/ewvto0MSux/0nXkcs9/FbKuxZB6Lz9gsHvvXVIRn6ZwYNgqMt4+K79B1Zd6YM49d7Gtof+o7roaInZueP7R/O7PM48nFfQH72P5/kP/jzeGc55h5PMRcO7Z47Ot/XK7FzOOQnJB4rMvANNfb8hePm5xrk+DsI0i74NJ2MdooNuMRj+VawcdgbGAhy39jJ2WjQJNzjiEeKyL8oUbbT8hMO5y3GoCUZS7SxxLbEpgYNY+LU+uWjIlBninzqW/BKETtt5aD2G6LTZoq2f6qX5p6zeOAgUBpS8X7EexIEh7FNjueT7BDvd8aQKQ3vn+NL2slHqNDv4vkC7zvB+jd3oL76MBE7Qcx/KB7TdDg/S5aW42l5rF72QpZOE4wv3msJU3YL9XCB0W1UYy4j/qUrYhZ81h81lj2NTJ/6jyuhoidm+43tH8bY83jyGPepOK+GH0stHjcFC9NoebxEHPtmOJxF//T972Poeax70evMJyQeKwTZU1imn6pv5t4rDpr9dS6jQwsO8U6d4wmXNouRhvFJq54vM8zPKSpVAdIP3jq6kL132Gt9+S6S/ARp43zgovHyk68ugzDGk1Osr5jq3i9KuNvBptA016Il1cRmPuGJhtA9BPGXeqHHMhb2FOoXaeVjSvF9pTejbG9CvoQm4eqQSvY0iJFXtqgJoAR3kuy3OA1T7FoeEfSB8PGdg6MFCxq2qCteOzd72L5Av/76dfeYvjo0MTsBzH8oP39xe138dqqnV+uX6MuFHjsYi71PYtYKY0vHsIx0NIHxbTRMfdRj4m1ZBNiu4bui7Hsa8T+1Dquhomd+/VvXd+hOj4PHPc6MaW4L0YfC5z4Iuk0uvOFtrFQDD3Xjjnn7OJ/XK4VL0YOYx+hbTguJy4eG4xNV7qh8WXK59UvdXvDS/plvf6Uali68gempWm7J6zmF5gv3yM91iLWB7y+4nHXNopNZPFYk02szcLVlvvoWVxRke6pRd2+AuVDh/9S8TYDWvuMCvkdtR2AgFqWtamvSe3h4LxbBI9qzbGPpo0tJPoXKOW2dqk1pfg8sU9I7ekSXFuW9bQ6Vx+7YA8lHivLFf94PNqgTuAUa+W9x9PjMdix+S3Jph19iuSHxPsQ34PL+xfF1RDisW+/QzRf4H0/g2VVhPLR4YnZD4L6QQDtMhO79jvL84RuK6mfuNx3UzupbdHc9vuXFNdGMbr4I3kZbLK4w7PzLu4CLX1QPBsdcx9V5hmNS44Vm1DmS8H7Ygz76tWfhhxXA8XOPfs3+Z00f9xV53nqPDa8vw/PdOI+9Xwh+lgb8bg5e9rFF4a2sTAMPdfuUzwG3P2Py7XC3nt4+whvwzE5IfHYsGNossDtU350hPbC4fWXZSskf4nF6udqA4LdFhttvSmdI9bVPT7c6+pxW4rS+/wJd8srzd/pBgGXtovRRrHxEY9b2JE2U1zcXGKP3fZnze6kumzxrhs+tkH58uUVvKj24LtUvM0gJV/T/jV0j902VWzRZwBCTfzXX1dpj+Qa62eTtauDWkP7i5PXq78ifV9cxxb8DyBQ1mpNfYWNcYlTffNN2T8o77ppwi5du8F3Ge9Lvac2pVzaMJx4LG6U8pflF4eMEe2Xb7HNqt2q7T5csevZFW42L+aJxP4Fm5tqjJL7leKjmkQE6f1r+oWHeOzX74BovsD7fvq0txg+OgIx+0FQPwg0v7+Q/a7PtmrTT9R2Mq24U+JjW9srq1W0woPSVm71Ew14l86J2+7j6qPqvMmW5a3ahMYPBu+Lge2r9syx/WnIcTVU7Ny3f5PfoTW2rL1DjXAT3MYiMJm4Dwjfx1qumrSJjLXrmXxhYBsLwtBz7b7FYzj6H5drhb730PYRw4bjcULisZri7nHUljfbxGPHwzCwy18t2hymr4JuNY/Dt1FsIovHpmxxr/fap3isOC7f4EX6QqyZzEmTJVPGvf9SmoNQv8ZmK979G/LsJ029tsPf17MAHQYg1yUwtQzzKyzXG2GX6j122w3W0kcdly/1+jIw41mqbmonXRscy72oH8s0g13Nz82XWNdWT7whz36U27QxI+14rk31sQ37HFm66imoH1A81nwEND1nfWVF2yyQY79f/aD00VdsNz8oH9U051b7k/H9p/K5dP7VyRfVnsaj3xnuPYgv8L2fAZfkBfHRMYjZD8L6QadVHyH7XZ9tVesnl1isUqmuons7GdqitqnzK7abtSbJQRUe1L0dbKKQA619UKx2H3Mf1c+bksUKaZZX19Qk3OiFgdB9MaR96Z65B38abFwNFTv379+0saUYDxrfoU64CW9j4ZlQ3Kc7X6c+1nbVpMYe9jmyh/fH611gPm+uVx3WxkIw9Fx7APHYuXzFACt1A9tHDBuOxQmJx6h/PbQdyedY/ruS1VvbGEcTBCX/hsXnrtewDSoOu2BqOrP5C75j2wVvo9jEFo/Rrk1mM0t2TX/isey0utTbUr4Q10QMXfurA3zL5TFt27vR6boMQIDbEph6VoF/n1TQlKsZz1J1EQ/fZOwTPh9nzBuZtfr41VUosDKkeAz3kinqygqn2lxt+4DtnfmMc6aJjosvamorl37n2w6OvsDrfnq2t+A+OhJR+0FIP+j44S5Yv+uzrTzu25qhDLRq+/k3SNfXWl+g2/S53aHGmh4+KFa7j7aPyrUb54vPHd+jbbwO2Rdbns9iX/pn7sOfhhpXQ8XOQ/g3nzaw2X5oG4vAZOI+IGwfc7Evw4ru2pFgfvMTsnsXuw9tY10Zeq49hHgMuM3dh5iThbaPGDYch9MSjwFterh6JItv8ZS/aQJLdYmzRjy+WCH70HwNN+FCt1TA7KQXt79aJqYt2i5oG8WmB/EYAHbPSHUlQgztEuy6XqhLRbvU21K/TqoBiUmwE5/Lo7ZS/itum/rQbIbD1/9HPKVLS3F61wEIjktgTKVK2vZJFXVgaMoGGFKgtJevkfvELR63tgD6Fdv0xm2AlUroGO7r6dvGANfeT0MwsHgs2pK1//vWf24xNgV6Z83ncvFFTW3g0u/UdgjtC3zuZ4CsiqA+Ohax+0EoP+jav0P2O0sbRGgrV3tpHi8KHPzG/Abp9n+E8T+2eOzjg+K1+zj7qGrrf2+cYLuN1yFjkuP5OtqX+Zn78KchxtVQsfNQ/s1FvEkwX/6ATSlO2oS90DYWminFfUC4PuZoX43z+OIDfwu7D25jXRh6rj2UeAyHufuYk61a2EcUGw7P6YnHAA6p4qmynDQ5bDonpoA3ZgAZxOOPxTUeaun+yWKFe+Omdrb7rZ+rPF/6k7QEUE/btgvVRrHpSTwGYF7CcYXl+h4PWdNA2ZN4rG501/V9qEvgagOGZvmbFJC0H9AOz5Eje7hXbHCGw3Kp7+XNIa2bA7Vxom12cDX1yyss16my/McNaTLbOHkbWqDE8R2lHfqEePktNun3+vrhy/eWzUBN96WeS+O/ojH0uxE++lhLCYkfh3w+/B36QKqp538Ym36RlnVa2W2xSXX9vc37b/JFetr1Ox1hfUH7+xnI3oL56Fj01A86+8G2/Ttgv6seooe2svWTluNFeTsaX58ssLov2uBjj+Ix0N4HRW730fVRva3v8wypZBeH+2ttEyFjkvJ8fvbV9Mz6awV+V53G1VCx87D+bZ9neEjfK6KnaF/iczqIqaFtLBgTjPuAAH2sbeKLOo8/9IXqvbUX3oLbmBdDz7UHFI8b5+7DzsnC2kccGw7JyMRjQgg5VcSMcZfgwjNQIIQItO13Y7wf+oJpw/dHzgXaOhkbtEkSG9oYsXFa9kHxmBBC+kDM4nfaZOO0BhtCBqF1vxvj/dAXTBu+P3Iu0NZJXFqv3JFWa/ZdepFMEdoYsXHu9kHxmBBCoiNvHOdWakRcZtNlU0RCzhWffjfG+6EvmDZ8f+RcoHhM4rLfrnFVLudu2jNA2bS50x4x5FygjREb524fFI8JISQqr9g+3gqbRrh8dVR3Pp7+l0pC+sWn343xfugLpg3fHzknKB6TyCj7vhxqEf+o7A20x277i1I31LbHCSECtDFi48ztg+IxIYSEJk+xUDaaKIver57MG7qZfhdtZ3RCTgjffjfG+6EvmDZ8f+QsoXhMYqNunuVyJJjfPLbczJ6cL7QxYuO87YPiMSGEhOZjhtVFffBIFnd4Nu5SLO6QLB5XuNm8TP5LJSHR8ep3Y7wf+oJpw/dHzhWKx6QP3pA/fSus6LAdl1jc/noSog3pE9oYsXG+9kHxmBBCgvOK5/W1UONogVWaNQwcdcEhWayQZjnFBkKc8Ol3Y7wf+oJpw/dHzhWKx6RH9jmyh1RZGlldQ7wAACAASURBVF753Pv0J2UpOSEtoY0RG2doHxSPCSGEEEIIIYQQQgghhNSgeEwIIYQQQgghhBBCCCGkBsVjQgghhBBCCCGEEEIIITUoHhNCCCGEEEIIIYQQQgipQfGYEEIIIYQQQgghhBBCSA2Kx4QQQgghhBBCCCGEEEJqUDwmhBBCCCGEEEIIIYQQUoPiMSGEEEIIIYQQQgghhJAaA4rHO2SrOWaz2eFYpMg1f/UxW+Gi+Bun4xKL1fdIHzLk+94fqpndFps0RbpeYl679wTz5Xuk6U/I8jf3c37MsLpo00bCMV9inaZ4yHKMsbmCs9tik36P1eJSbzebLXatTviK7SbFenklny9ZYHX/gM32Ncx975+xvkowm11gkf7h/rvgzztmPiJPvzg+X8t2IoQQQgghhBBCCCE1TlA8FoXRG6ShxLuO7PMM6WqBpMX9J4tbPLrcfxfxWBKuU2x3pyohv2Kb3mgEe3+72eePuJknPbTrK57X10fbcRVFwz/v+KF4TAghhBBCCCGEEBKS0xaPZzPMkmusn4cUxlqIeNrjCjebF3tWcBDxuBCs7/B8cgLyB2SrT8Paze4Jq0bhWGjX6xQvXs36hnzzlWA/LqJohOedBBSPCSGEEEIIIYQQQkIyLfH4YoXso/2s+zzDw/0Ki0TMrLxFNoggKmaMigLtCvfa0hSv2G4ecF/LUG4QkCXx+AukeUMjFey22KTvsZRE0ARX6+cTKmGxx+vmRmrPZLHCvVKuQZsZbrQbVZy9wnL9o/A+99htN0opi0+w3PzZ8t51Hx6aRNEYzzsVKB4TQgghhBBCCCGEhOTkxOOC/UuK66SLcNcVNWN0htl8iTun2sJ77LY/y3VqkxtsXg2/9BWPC9QsWtu1pkZZK/ggjM9vHi21sNV3prcb2bYswv7+BZsbQUC+WmPr2qz7HE+3ujInDaJohOedDhSPCSGEEEIIIYQQQkJysuIx8C9s15+V579YZWgpqXbjdYOllP38FTZtNsEDFFHXkhHcVTzGHrvsVhAR51hlp7GN2n67xlUrUVzOKk6WG8jFHGS7qv+7gvQOP8N6+6+G678hz75TssHdxePwzzslKB4TQgghhBBCCCGEhOSExWNl+b7h/HGQBUb/erLKM5gyVzuLx1DE7lMR3vxswG5zf2Kz/KRFpq5oC01Zw0qm8myGWbLA7dN/4X5x4XCOGM87JSgeE0IIIYQQQgghhITkbMRjfebxH0hLUa7KttXWTZ5dYrH6Hg8uZSckITbBfPUE7zxesQyBKZN0DOKx+HuHjNcqQ7b5WlI2bZvSD55YbU5sa6fMXtkOrZm90ntMMF9+d6yjLNppeFE0nHgs9umjHe622KyXQlb7JRarH7DZ6lrBVPP70PdSpW6z5kkcxeM9ds93Qv++xGL9m3Bu8Tlc2rvt3xNCCCGEEEIIIYRMgxMWj8WMT1OGqCoev2g2KFOPpjqy6oZlLqUKbLwhz/4LW9tGZgHKVsj37FO2wqW9dX/bVCqhzXnDINmcKlbnKRYt7dFZ/C7eY602do/icSdxXhGPX/6O9Pqy3odqontTqY7qSBa3eNQKz4CbeNwkHKvPQfGYEEIIIYQQQggh58vJisfSpmbzW2Ra8VUU5S7x+eLfNBuUGQRkYzax8lw9ZMp2FY/3+SNuROHO2F4N5xFEUqsgLG3q1pDB65J5HRS7sC3Zo2spFNes7H2O//5vXWZ7TPG4ZQ1nK6Ltf4bl8lNt/5GvodlYsukwloFpFo9lW9cJx+pzUDwmhBBCCCGEEELI+XJy4nG95MSnWGUfDH8tinJiduMKqZj5uc+R3S1lgcsoAsrn7GWjPi/xeI/d9hekmvIc1+nvzaU5tKd0FHrF7N2GTGdnQToU0gZ3ddvxEo87Z4ZHFI8bnrflyeQ+PZthNrvCMn0uBdp9/t/4pcwcVrOAj3+/3kiZ9vs8w8Na7X9fIn1RN6C0i8duwrH6HBSPCSGEEEIIIYQQcr5MSzxue8xvkBqXuAN18dhWkmKPXXYrCFgGwVMSCnsSkqRrdjmaSnI0IWaxmgRhoUTGuznmyeG6V+tnjWDdd8mKD8hWVbZscp3iRbopUZxs8WFgtOJx0/O2RRWPGz5E7H+Xy1rMv8ImVwXh8o8VoVmX/W8Wj92FY/U5KB4TQgghhBBCCCHkfDlt8ThZYJVmFjFUEY+byiJI5RYMItFkxeMrLO+eOgjHB6pMYZMg/Cc2y0+O//4T7ov215X36LVkhfJxoDGzderiscvztkXp0w3vTKoF7ZT1/IaX9MuqtEzt/HrxuJ1wrD4HxWNCCCGEEEIIIYScL6ctHjdmNMricXNZhEL4DCset3lGrWDpLR4nmC/fI01/sW/I1wqhjXSCcFn/9zOst3/KG6wpomqzEB0KNav1CjebF831TkU8dn3etrj16QNyWzrXBhfrR9ey0evicXvhWH0OiseEEEIIIYQQQgg5X6YlHjttmPeK7eYB96uFtPmdfkm+KMq5CJQOItHg4rFJnHxDnqVYLaoyAcniFo/Wsh4+CGUpZp9hvf2X/t8uVsg+in+rCoFiyQr1PGHvVxZSbQLjKYjHbZ63LXKftreP+LdtPg6IH3DU38ni8eerbz03gqR4TAghhBBCCCGEEAKcpHhcoCxx19bMbSvKOYhEUmkLN1GsH/G4eITfsBYE5HBZpwJldqj6/JUgXGR5GzfEE9vRNSu1Ne2F1GlvmBdTOAbaCcK+z2QTqJVsZl2mfa1OctM1KB4TQgghhBBCCCHkfDlh8RiKkKsrSxFBPJYyI1sIjEYcsl3bipOqgJxcY/0cMgPZULqifB+CkC++I+H9xi9Z8Yb86dvWQqqXeCyWWmhrwwDCiMd+z9uONiKq7zPZ+oNOPE7wbv5O+IjkUluZ4jEhhBBCCCGEEEIIcOrisVT6QPf7GOKxWIphFmCjtwjiMYD9S4rrRBDZjHWhfdCXrigFYalNdOUphP8XZCM3lVds05tqs7g22dd5ikVbexR/45VF3VU87vC8rehDPG6TeXwUyPe/I70WPpY0lq+geEwIIYQQQgghhBACnLx4rIhJvYjHUDb16po5G0c8rpf1MNWF9qTMKC6eXxCEJQFVFJqPbSpkIzdvYtiS3TPS5ZWQdb3A7VPu/n7Etnb8MCDasN/zdBCPuz5vK9qIqCFqHqvXEPuKUqJi94TVPNH/W6fnAMJvaEgIIYQQQgghhBAyDk5cPB4i8xgAPiBbfSoIdl2yZ2OJxwDUjMzZJa7T3wMJi0LbL1LkpeinEQoFsT1ZbvBaZurq6lT7s88flQ3UfLKtRfHS5f5EG/T9kOAnToZ53ja0EV2VDzuuGdnShxm1/eUN8+Tr77HLboXsa5uttxS2pfI4FI8JIYQQQgghhBByOpy2eDxIzePjpYOVhZCF6KDisfY+m5b0uyOVqfjj8Sj6VWUsKsQaye/x9HjMRO5c8qO8E2WjuBmSxR2evZ5T/iDRmEksZbzqnt2FtnYa8nnb0C5jV9ws0a0WsZItX7MPm3gMuH/UkX1T0zuWn4PiMSGEEEIIIYQQQk6HExaPX/G8vhbKMuiyROOJx8Ab8s1XQqZj25IBb8izFCtxY7sI4nG9fEXTkv4WCBvk/WX5xeE9ajNMRUH2E8znFx1KPGhuQ8nA7SqkyoK7pX7w/gWbG6FkhFe9Y6CtnYZ+Xndalnuo1SK2fWDRCOI1+2gSj6GI+aZSLUpWtG3lgLr5JMVjQgghhBBCCCGEnBAnKB6/YrtJsRbrvBpFopji8eFeZAG7EMmWWKcP2GxVafQNefYT0vQ9lmK5gfJ3N0hrv0FH8Ri1DG23LFAXlLIhFkFYzt4MeA+tN0tzQSxdcSiBsFilyErhc4/ddqPYYJeSIC3sNMrzutK2f6ilJA5i/HK9wVa4532e4WG9VD7E6ARdB/HYsXxFzR7nS6w32+qjyj5H9lD00wvM56Y6zIQQQgghhBBCCCHTZVrise9hzByMLR4DwBvyp2+ljMn2xyUWq58lQU1ppG7isU7ECyU6WmvUiregCNjeWbrSSYXN+HyPOVZZPQ+7Vu6j4ei2GaGrncZ7Xjc8+4eaod/Yn6+xftZ9gnARjwG38hXqBwLTkWB+8xOye5frEkIIIYQQQgghhEyLkxePk8W3eDIuhe9DPC5+usVGzZ5sPK6wXP8oZLQa6CweAzVBzXtzNxVBhLPWMBbFugjXDi6m7rHbpvoMcVVcXKZm4d8JVzuN+bwu+PaPN+TZdw5tOUOyuMWjLvsegLt4DLfyFbtnpMoKhrpw/Ih83+K6hBBCCCGEEEIIIRPiJMXjZLHCfZriIWuqL9yjeFzyiu3mwVKaYol1miIVl8g3EUQ8Rk1Qs9Z6dUbIhjW849rfeW8sp55SLccRQUzd58ge7mtlUg7C/72DDbrgaKd9PK+Vjv1jnyN7SHG/WijZ065t2UbEdStfUZSSke8pwXz5XrgfiseEEEIIIYQQQgg5TQYUjwkhhBBCCCGEEEIIIYSMFYrHhBBCCCGEEEIIIYQQQmpQPCaEEEIIIYQQQgghhBBSg+IxIYQQQgghhBBCCCGEkBoUjwkhhBBCCCGEEEIIIYTUoHhMCCGEEEIIIYQQQgghpAbFY0IIIYQQQgghhBBCCCE1KB4TQgghhBBCCCGEEEIIqUHxmBBCCCGEEEIIIYQQQkgNiseEEEIIIYQQQgghhBBCalA8JoQQQgghhBBCCCGEEFKD4jEhhBBCCCGEEEIIIYSQGhSPCSGEEEIIIYQQQgghhNSgeEwIIYQQQgghhBBCCCGkBsVjQgghhBBCCCGEEEIIITUoHhNCCCGEEEIIIYQQQgipQfGYEEIIIYQQQgghhBBCSI1exePZjFo1ITrYN0gMaFfEF9oO6QLth4SGNkViQLsifUA7I7GhjZE+bKB38ZgHDx48ePDgwYMHDx48ePDgwYMHDx48eHQ/ouu50a8gXqyHByJkirBvkBjQrogvtB3SBdoPCQ1tisSAdkX6gHZGYkMbIxSPCTkT2DdIDGhXxBfaDukC7YeEhjZFYkC7In1AOyOxoY0RiseEnAnsGyQGtCviC22HdIH2Q0JDmyIxoF2RPqCdkdjQxgjFY0LOBPYNEgPaFfGFtkO6QPshoaFNkRjQrkgf0M5IbGhjhOIxIWcC+waJAe2K+ELbIV2g/ZDQ0KZIDGhXpA9oZyQ2tDFC8ZiQM4F9g8SAdkV8oe2QLtB+SGhoUyQGtCvSB7QzEhvaGKF4TMiZwL5x4rxusExmmM0SzFdP2DX+YI9ddov5bIbZ7FOssg9el6VdEV9oO6QLtB8SGtoUiQHtivQB7eyU+BOb5SeYzWaYzW+R7fYOv/mAbPVpy9+0gzZGKB4Tcia06ht5isVsdhiATMd8iXX6C7YRBicv9jmeHjL8Y+j7GIQ9Xjc3SFoFDEVg4io26+nH535Enn5ht8fa8QXS/GMP99adj9kKF0Pfc9HnL1bIeroFjtekC672U/avoLb9iu3jLRZJ5XMuVhnG5nH2+RMesp5GxTJuaOnHRjR2O/ukjxlWFzPMZnOsMt/RU2WP3fZnrBaX1TjWoz92ptf39QfSxQVmswss0j9a/O4N+dMjsn+Mo/FGN9Y5xPjJYoX7zdY7NhyOKl4co0+OSVw7+xe268+O9vEJlps/7X9+AuPBoJQJQS2Se3x+05LR+TLSOxSPCTkTgovHxZFcY/38Gu/GXdi/YHNzhdkiRT7snQxEIQR7BBkdv05TPO4OxWNC2jOceCx8rCuPtuJWfPb5I27ml/3dl49YMLKxe1DxuJz4C8dI2qWk9/flIx6/Id98hfmIYoDRjXUtYvzkOsXLSHJE3KB4HIX9M9ZXSWUXyw2sM78TGA+Go4gx2iT3+PymPaPzZaR3KB4TciZ4icfGyfYb8uxHrJdXRwH5S6Qvb6FutTWlOHCuAcdx0tkYzJUUQcYlrtPf0WVeMCqfu3vCap5MbsIzCvF4AEZlO2RyDCceC6s2bh6Rj9LP7JCt5v2K2h5iwdjG7uHEY3H10FfY5MPFUzb6f18e4nH5bsYzno5urHOK8b/Dcp5gNktwtX7uFCeSfohqZ2XCyedYzBPMkhtsXi1WcQLjwXAcY4ymNtb+Ju58fHS+jPQOxWNCzoSw4vGR4ivxwGIdA47hGI/PFWp9Dfwxoy0Ujwlpz3DicSFoOSzdHQyKxz4MJx5X2ZLuH4H7h+KxH6Mb65xifGFfjFYiFhmKeHZWfdy6WP2In5efYNaUfHIC4wGpMzpfRnqH4jEhZ0IU8RgQllp+hvX2X53u0RcGHMMxDp8rbv7XPZu6bygeE9Ke4cXjkPVuQ0Px2IcxiMdjXmpP8diP0Y11rjF+2ZbDxffEnXh2Vqy2+QTLzT+qVRJXa2xNwfYJjAekzuh8GekdiseEnAnRxONyEwXz0rZ9niFdLYQakVdYrjeWzfaUshjlb35EJi3nLCYWSp222n3vsdtu5PPNl1g/ZPolx8XzL1LkeMV2sz4u35thliywutdtFFhM/o6TnH2OLF0JGyo1PTM0v0kwX66x2ZrzkOptm2C+fI+HLDcLqLstNuvlUWw1ta0bo/C5ruUq9jmyh+/lDYlml1isfjC38T5H9vC+ev9NtgPgYL+pfJ35EmvD5jOyePxPYbmoyW6q2mbW5aTFhx2XrCHWPCYTo7N4LPl5tc/qfK9hvCnPIQqAT/iwTY/9+BKL1c9yH47piwz1TEtRUuzrH56RHsfFZHGLx+0rmsVxgzBtEQv2Lymuk2O7rp6waxy7Pe+hI93F4+K+D21QG59r44Ctnv+xHRvfV8Eb8uwn3EvxQNPGZ6FiLfF9vWCb3hwzVhdYPW6xcxDH9cKRRTze/470+th/5rfIdm+Gtizeke89dGd0Y53zeN/UDzX2Y4p1nOssC9fqFIub3/M+z/BQi4Eb4vMJEM3OyiSho09ySRoKNR78z/FaNqFaFLfXfz1cV/f3Qt1m7QqPwq+XMXNbf67Sbi5wuEd1Hugy52g5x+3A6HwZ6R2Kx4ScCfHEY2C/XeNKO1gXG5cYgsT5DdLaRPkNL+mXymZEwiFt0OciHr9WExnNkSzu8KwGjGXA+h6P62vtvdR/J4jH979UkxqX66HY3CjRP/PsCsv0WQk29tg938kBhnRcYrH+rRagWK/jUe5heJ/rWK5i9xvWC/07Kdr4ZvMiC7Hi5NT1XQqlXOpHgvkyrU1QKvH4c3yzcrM3c58r/6LMDnFaBk3xmEwMV/tpFo+/x5NpzHEZb0pxQxAtlt/ga8nPCpPs2L7IWTz+C1Zffyr5p8PHqMDisfC81ce90xeP759+OAoktrG5jXhsel8A8IpnQ6xSjj21+twhY63i399huVLiras1tvvQ4rHwvOW4b2pLisc1nEvTHcU27Qdom81p7K2TeOwTi+vec0PcPOJ64y7EsbO9JtO4qvtvTGAINR68FYKvRagWEyX+79/MNituSqqx/SKurmLmtv5cPFn7uUBTbKCfP9rn2aFLSo7Ol5He6cMGKB4TMgJa9Y22QpIhw7H6uixnXu3zX3G7EDNGdL9RBNOdkHGjDIbmgF8uZ7C4/fUYzO6x2/58/Bqs2Zm2eP53c8yTGZLFt3jK346/S8tNROTfKROXMuMGkAVsTZ1MQRiQson2OZ5ui6/cn2KVfRB+UwRUShCyz5HdHTMqVDFVzNAtn0l+H20DjaF9bimiWncYLrLj1Wwt0Q5mihArTKyljxyiDaglMoTfSO//DfnTt8cJS/0+K/G4CCq/O2Z9yZvWSL/bNwXU4jJDh7qsFI/JxHC1n0bxeKaOUWIf1318MQmb8hhQ+tj9CzZ/fTj6lr58kUVcFZ87WeD2Kcceb8g3d0i3/7I8X8O5dWKBOIFWxnrp3dTG7qmLx7P6OxZimLqwYRG8Gt+XMA5K4w6A3RaPZaacPFaEjbXE565irX2+wV/TLfZBM49FsUSJi6R3o2Y8UjwuaVnzuO4Dxdj6Csu7p2NsLcYsbUqIVUkAks11jMVr77mMgcU4C9jnT7gz2PyUiGNnOqFYJygrBBsPmla3qokSxdhQHzuq+YLOP+hW9Pn6c5+5QBUbyOO8rU+Z5rjidcKW8hudLyO9Q/GYkDMhqnisDdaFHel1ol75hVUcqBs2jVGXTpWXNwT8osCqvYcikFQEOHGypglwqkmX+DtRONAN1kJwLD2buMt6/VpSdocYpBX3qM0I0QmHDdcxtUUDg/rc2rJVQ3jUsMSuCihFu7JtiiW0pWhz5XU0E1op40W+D0k8rj2HuGmN+DGgCDQN4nBt+V0DFI/JxAgpHtcFA9tmUS7iscGP9uWLnMRj02Q8lHgsTqD1q0JOWjzWPXM5zqrv0kU8Nr2vhizAMg4S2ypwrCU+t1ZMCicei0kJWlGE4nEzjeO9UCJCl41b2pT+HZTvyCn+MMU46ByLy+9Z+HCnE4jLeHLMG6HaiWJnpjGrqXRFwPGgnhEsUowFxXszlXVTVyaovlsnOnv6c6+5gNs4L7eBbZ4t9CtryY92jM6Xkd6heEzImRBVPNZN9BprYum+XBeDd7tNY5oCDnMAa/iiXQY9piBSN1kTAhPt9Uxf6h2Wf2nasnxm56CgKRO1aPuGOroKw/lcccmtLkCraGwr3aYwrTdEcsjEMLzrSjxuY2/2gNoebGugeEwmRjjx2NDvjGOYg3hs8AH9+CLATTw2jc0hxOM3ISPK7J9PWTzW+17TeO8iHhveV+OmZrqxPWysVT23KX4IJB6LmaOmlUYUj5txLiGh941lOxk/2rdY+VS+U40Q3TEWl95zaRcmf9Sy1NcICW9nlrhWSM7R9vmQ44GtfIru347Xlt9jJTIvFp/W71t7DR9/7jkX8NmcsmlfkwgbXo7Ol5HeoXhMyJnQt3jsJG7WsltEAVast2fHvtTJHghqa8das3oBfZAp3Lth4qEVMZwG9yLQECbKZWCmq4esvXiUHciH8rn1DTc6oBUChKDRUKdaxkV812cJlnZhtDdDlpgxoG7exLIGxWMyMcKJxwaf2CgQWsRjX/EpiC8C3MRj01jQXTy+z3461ta3L5k9XfHYdF8m0dZFPPYdu3XXDBlrAc3PHUA8vv+1XPJuLS1A8bgZZ/H4EGPKNdir2Nr84cFViDWUq1Dv0zMWF++vjPVtMU6bTYZHSHg7syW3CGUWdPO8oOOBeaWddg5nFYK/wA/p17hQbbN4964bdgLQ+1bfuUD1AU5bD7lVe8VjdL6M9A7FY0LOhKjicfkF2n1jkgP1CWIlCs6Ok+UV7lPdjsoV+gHUMZO2CBjEZy2e3yJ818VxT/HYqa017aluoJQssLr/SdkhXSCSODiIz3UtV9F0mjzDQ3ov7FAsCgHqZkKXWKy+R2rcJblJ7DiieQ9GcUvAbuPKNRvrIbvdV2w4XpMujFk8bpPNCYT2RYCTeGzs613F408wn1f1bykei3QQj9v65n2O7CFFul6WmylJYlqwWEt8btP76ioeJ3g3f1f2AYrHHWm0qTfkWVrVYJeW7Lv1vVLUM7alpVyFep+esbj4np3ebRk7hU2y6IvgduZcZknz70HHg+rf9KVI1HleYaPCfYlzvT/qdnU4v3oeH3/uOxfQj/MPWW5oL/94owuj82WkdygeE3ImRBWPa8G6v3hs3jk2wXz5XjuQ6gOO4ou5a3aFECyWOzxbgsxaG/UsHgPY54/Hr/nKs8yXWD9k+p2uJy8eC1/sG8pVqL/bbX+RJtL1QxVhTbslX2G5/lER6gOIxxZ702fy62u7aTMxmqB4TCbGdMXj2L4IGFY8Vscj8wc+isflCbuLx7stNun7cqNH3SGfO1SsJT53LPFYvUfL2E/xuBlnm6rKhJg2EWs8THGIrVyFep+esbg2097pCLfMv0/C2pkYazcdmiSdoOMBKvFXl2Fce1/FvQu10sVSbrXMZFNmc5/iMVqO8xSPyTBQPCbkTIgqHteWenURj4Ficn1f7hKuTGyUMgXtJh2mY3riMYDDhPF+ddx8wRKknYp4XE442uyKLWw6KLXPEuv0AZu/PVpqir5iu/mhysAxTmCHEI+hCagLW2lXu5riMZka0xSP+/BFwODi8fwrbLb/2SgOhRWPzWO+6+R6muKxuAGTKjjcI91k2BjrG4eItcTnjikeX+Fm8xuebGUODicKKB5bRMcWY+Xoxjrn8d62vN4xttZeo6FchXqfvYvHhR139yl9EtbOKl/ldKixadDxAKgSggSh2JaZLtU9VhMtinMV7/n438bNcXsSjwG4j/MUj8kwUDwm5EyIKR67Lhur4zDIHpdeypMb+SuzfUm/R2bSFMpW1HhDnv2kZLMJAuJJiMfVhMO4zFFDtbTOkKXnuCHVYWn593JQV77/IcpWAPWAWhNgu0DxmEyMKYrH/fgiYFjxuJjgCstwDTVEKR6XJ/QXj4WNq/QZw46b43nHWuJzxytbUQjZVbkNwyZqFI+baTHe19tEFd7aImS8N8VxwcpWVCJ4O6HtjMXj0q/YNz00lq4IOh4A9ZV2+pV3tfu/WmO7rzbLOzxLkWl89NO6rGYAw4jHwiPkGR7U1SSt59lhGZ0vI71D8ZiQMyGeeKyvOeW3YZ6dqkyD4VraDfNaZmAC09gwz4a49Km4l8YN8/x2mu7P5wr18Rrqpsk41L52FGwqxOW+xXvrZ8M8XebY4ZzHoNgYBDdA8ZhMjOmJx335IvFaMcRjw3ika0/tsnfxcX3FyJZjoiNTFI+bYy1H8VigXawlPreveKwfG/XtKXxE1j2zt3hsuofujG6s6yQed4itIYr/DnFcjA3z2sZGEyKknZXt1bR5oPDxSrKHoOPBkWN8e3jXTYkShd/7Amn+v8vN8op7EWsovx2fte4X+twwz4Y4ztefwXyOoo3sHwDaMDpfRnqH4jEhZ0I08di0oULDRgvS4FkEc7WN91T0uzzrB1DN+S33IAmmZdBjunfdxNVTPLbuZnyk1pbNwbs5U4efBQAAIABJREFUW8QURPhNCHrzuV7lKgCXLIAqc0LYuLFpZ+6arbrYm/5dl+/KWMex4d2VAfUj/vD4AACA4jGZHNMTj/vyRUA38bhBmC2v5yAeS9lm9SzD5hUVLe+hI9MTjx2yz8q2EjfcDRlric9tOl+TWFJdr1k8bhAgjeKx7z10Z3RjnUfZiiqmcIl1DPGksNmxUxzXMRaX+kTjnGT6AnM4O6v6QnMsKfQbsd2CjgcFQnmJPx6VcokqQmLFzz8efIJ2Y/T/wOb+C0N87ePP/eYCjban82u1kpFqE3hsnt3A6HwZ6R2Kx4ScCVHE4zLDtV4bTxwc5zeP8uZtALD7DevFpRJcVgFn/XziOZWJhGlX56YNOcp/V4IGoVZXPcAVd4gWB2xf8VgINOZfYVPb+EiokSkEFeUzazefaAj4db9xCKx19ONzheC0RbmKAw3ivDCZkSa+ZdBlEHR1WfPl/7vCzeZFuZZYl9KwFLiVvYkcA9yrvyJ9r9v0wwGKxwLutf6SxQr3m63GV42dZn81dqYnHvfoi9RluSKNfd0mHIgrQFzEY/H+6+O6cez2vYeOTE88bhIqBLFGOnfgWKvNhxHdOCZ8HHYRj6WYQI1nSnur92u/e+jO6MY65xi/8ElKTFG2ld4nVeK+GOvYhUPrfXrG4nJfKjLWDTZfPqtfRvUYCGZnjiUryj/Xla4IOh4UFO/2M7xP/1ptgGe9rwRXy3/H5+p5y03z/g2Lzy8NcYCnP/eZC7iO85KtC/Psmk27iNjtGZ0vI71D8ZiQMyGseKwU9NeKnmIAmWC+TLE9Bvj7/Al3yytt4F/95grLu6dKdN7nyO6WehGtXNqmBqTixEk+3z7/Fbfl/SuTD2mXYPHe35Bn3x3rT11isf5NGKx9xWPIosH8Bun2tf7MakAh1Tn8Tqid+Yb86dtjYGIK+OXfiG3RNmO1D5/baplj/ddVAJUscPtU1IPcY7f9WdmUQpz4CrYzX+JOqCMp2q/cXoq9pc9H+xDtxrIJkc7eyndpe3ZhIm0VmS1QPBZouVGM6QPZqKF43L943Kcvqu6lJrq41FoUazOXfuwV28dbLJIE7+bvpJ3s7e0pPrcyRhvHbs976Mj0xGMIQsUlFre/Vn5ot8WjshGetIw/aKzlsn+FGLMUY5xg++/mmCeu4rH83PLYWPxGM2Z63UN3RjfWOdVbFeL0mvhkiq1lXyb6Hq84rmMsrvYleU4ixM1iX2mdoDAeQtmZsY6x8QfV6oZyHAo8HtTvTTPHsdxX/aNAIbzODDYO+Ptzn7mA+EFMHedNczTxQ6rYDy3zwI6MzpeR3qF4TMiZ4CUeuxyi2FlDHMA0R3KN9bP6WzlTpn5ovuRKAYIarBh2ty/vXyN8l4H1X7D6+lNHsaiDeAxFzK4danAMyF+vDYKWJruiqmVY/02yuMNzLYvZTnyf23aX7OIQgr0yy11ngwvcPv0vPOrKQkiZgI62s8/xdKvbud7cxpVdtLE35bJCQN26ZAVA8VjCcbPN3RabcoPKsAF6fCgeD7FhXp++SJ5kC+/Zpa+LdfM1Puy3zTe4cBaPoRcXlP9fG7t97qEjzj5pTOKxNca5xOL2P/H8qCtnFDLWctkkSqzbqYkFf3s8tKmreCytSBJFbuVjqvRbn3vozujGulYxvj45pCm2lmOdlnFczVf5xeK6PSKscbN2TjIdwtiZoQyF62+Kvhh6PND9TWOihCgQqzGa7Cf0cbOvP4fXXMAaH8xmhpWmFp+mnTt2Y3S+jPROHzZA8ZiQEdCqbzQGloddvdOHzCnbbp9nSKUMGMNO8yVvyLMfsV5eyYPg6gdstEK1mrmlTmB057vCcr0ps6G1z3+xQvaxyHQqBu8l1tpl6t3E42NDIUtXQmBr2j1d/EmGh1LAcvuNLHrNMEsWWKVu71Ilvs8NIB4D9WeWbNBS73mfI3tQdjtOFljd/6K3HQAHe0vlTML5EmtDf5HtwtXeFFouM6xB8VjAUTwG4DfRGgMUjwcRj4EefZHiS4rnd16yro5HVWbToU1biMditpmUzdYwdre9h444+6RRicfAYTXYWrANOQ4w19MMFWu5iMfF9cSxUcgALdrUWTyGkH2s9Bcl61rNCmx3D90Z3VjnIh7Pl1intjgH0NqPNp7sKh77xeImP1yPmy+xWKWWOck0CGJnpg3wmn5Wfqw8xqAxxgMA7eoxm65zoFr1Z4qbO4jHANrOBQ63rBnnm36DPXbbjdQPk8UKqW0e6MnofBnpHYrHhJwJ7BtAGUg0fa0eQEibKrSrkVDWb/MoWTEQ47WdNuIxmjctGSXnIx4T4gptisSAduUJY/FWnIedFeLx1FZ7nQbnYWPEBsVjQs4E9g2gDDqaMgQZsDpDuxoHRdaHV8mKgRiv7bQUj2u7YBfZLg2ZO6roXPidRYpcmx23NmQDHqllrNh+YxOPxeXshs1bRsB47YdMFdoUiQHtyhPG4q04CzubYKLEKXEWNkasUDwm5Exg3wBKUagp044BqzO0qzEwzUyM8dpOV/HYtky8oFpOWdtgZvE9nky1SE01Ga218nQ7fpvEY7EmpM8Glf0xXvshU4U2RWJAu/KEsXgrzsHOppgocUqcg40ROxSPCTkT2DeAUhRi5nEwaFdDs8dumx6yTSeWiTFe22knHpdCsegvyrqBpt3Ki41cBMFfqkN5icXq52O9SeEdaydNH5CtPi1r45W7dO9zZHfHuo613cv14nG1oaZ+w80xMV77IVOFNkViQLvyhLF4K07eznbPSJdXk0uUOCVO3sZIIxSPCTkT2DeAShQqMvH22G3/q75JBgNWZ2hXQ6HuKD/uLFEd47WdNuJxIdyqYmtDNniRrSwK/oJ4nFyneJF3S8Muuz0KwfJHglK8rgnEgFiCQhadNeLx/nek15eG64+P8doPmSq0KRID2pUnjMVbcap2Vm3GZ4qPSF+cqo0RdygeE3ImsG8AkgBTHprdfBmwOkO7Ggpx9/IrLNPnUWeJ6hiv7biJx/s8Q7paHMpLzL/CRvkIZVteqf23Ujw2CM5FjWQpm7m4V0umsHZDP1U8FrOXb5Htxj8zG6/9kKlCmyIxoF15wli8FSdrZ2VslGC+TI8rssgQnKyNEWcoHhNyJrBvFLxim94cBeQrLNcbBiIdoF0RX8ZrO4Ugq6sfXD+Sxbd4UlcvAJaNXYqsZGVDvXKCVNVOlihrKwsfvMryGJqPYCWaEhmSePw9ss1XhvIW42W89kOmCm2KxIB2RfqAdkZiQxsjFI8JORPYN0gMaFfEl/HajqN4bNq8rnYeRdg11UP2EY81m/XVKcRqMZNaEI/fzTFPimeieEzOF9oUiQHtivQB7YzEhjZGKB4Tciawb5AY0K6IL+O1HUvZCnETutkMyeIOz8aVC3u8bm6QKBnGZf0+deNOH/FY2mSv6RDvQyx7Iv/N2DfKKxiv/ZCpQpsiMaBdkT6gnZHY0MYIxWNCzgT2DRID2hXxZby201Tz+A15UeahSWwt6g2XQnEh2iolK4AexOMZLlYZDmcWxeME85ufsX26nVTpivHaD5kqtCkSA9oV6QPaGYkNbYxQPCbkTGDfIDGgXRFfxms7LhvmCRvMqeUnJIp6w8XfqP8t4CMeF+J06w2FBPG42CBv/zvS68tDRrVmk7+xMV77IVOFNkViQLsifUA7I7GhjRGKx4ScCewbJAa0K+LLeG3HRTwG9i8pro+1gpPrFC/a6hVF6YrjZnW1TGSBThvm2QRsHeKGeSny473usmP2cevz9c947YdMFdoUiQHtivQB7YzEhjZGKB4Tciawb5AY0K6IL+O1HTfxuNqIbobZ7FOssg/6PzsKxsnyEX9sbpCYMnt9xOMyk1lTBqNAKzDrxGPI2cdGQXwcjNd+yFShTZEY0K50FGPX+MeaqUA7I7GhjRGKxyfCx2yFC5eah8kCq/tfsDVu8NPbHZcT16oGI4lJqL6xz5/wkP0jyLmInSm09Th9rkEYmzL7HE8PGcZtDe0Yp+0A7uIxqkxi6wT4D6SLC8yu/or0/WeYFVnIKl7isZAtXJSfkHjDS/olktoGfeY+Um7oZxPER8B47YdMFdpUYAqf1rqszmlBu6pTrtyJUmP/DfnTI7J/nJfR0c4cKOMoh/iO1IhhY1PWsJznmCc0FlI8PhGcO15xzL/CJh9yQxyKx30Tom/s80fczC854PbAVNp6nD73xMTj/Qs2N1en8SwC47QdoJV47JR9LP7NDLPkBptXTfDrJR5DyhaezZe4y/JjBvIrto+3WCQzzGaXuE5/FzKTbX1kGhlh47UfMlVoU4E5oQlzF2hXKsWY2LDhrBfFhraGcfSEoZ05QPG4E4OKxyPUsCgeR7pG9CuIFztTx1l2PKsRv2K7WWM5TyazIQ4JR/e+0UZQId2YTluP0+eelnjs5t+nxzhtB2jd/3ZPWBXjqkFsrbJ5LWOvr3gMALvfsF5cGoLtSyzWvykTdHsfqe7XkCU9AsZrP2Sq0KYCc0IT5i7QrhSKUkra1TIdKcdJisdEA8XjTkQVjyejYZ3WHLMtFI9PhDbiQjUpHP+GOCQcFI+nxHTaepw+97QGdorHfdO2/wmlIUzZx2XdYYsY20U8BoB9juzhfRlcz2YzJIsV0jITWTpZQx+pso+1m/uNgPHaD5kqtKnAUDwGQLvqFYrHxAbF404MJx4fGIeGdVpzzLZQPD4R2okLxaRwvBlFJDwUj6fEdNp6nD73tAZ2iscnQCEem0pWkNaclf2QXqBNBYbiMQDaVa9QPCY2KB53YmjxeBwa1mnNMdtC8fhEaNfxmoSpN+TZj1gvr4T6MkusN1trXap9niFdLY7ZV0LtxcJRS8FjU83jN+RZipW4DNd4D8W5js+zz5Glq2Odxxlmsyss15sRFFgflk59o8yIk4/y3YkThA/PSI+2kyxu8bgVF5a8Ic9+wr1oJ8fsuHvduy3Ou0iR12wiwXy5xmZrWLiiycKbzZdYP2TIVVOQriMvjXEq0F+zOdu9ibb/hA/b9HitSyxWP2O7/X/sbe11zXiM0+faBvamLNE2vkf8jeIzZ1dYrn9EJtXlEu6r6bhYIft43GhN+29FAGX7+r7H6+YGyeBLvPSM03biUGRLjPE9TJWo9hNrTHNBF8PcPSHfF7GbJfO85ZiwzzM8rJeHDRfL37zHQy1bXYmzdltshN85Pe9Ixiwb3Wyq8NdzrLIXbNObQ/skC6we5bbZ5xke7sW2cIw1DPT5Hmuxvi3GbhKPa3Gam03Un1dzD4a4tX4Y+lNAhhjr4rdRu7liMU89xLJKnN0wT3Ozb1N8Nccq+9uxb+riJWFPAu3H3cLv1sWqVn2hB8YfU/0R5T20GlsU8XifP+GutGEX/+Onkfj/blwMLx43aFj7HNnD9/IcbnaJxeoH/Xv10hk85pjasbDoD4cPXTodrXnuqd7vd8jyN8XfhoXi8YkQruO94nl9LU2CqiPB/OaxLrxB2DW39ptLLP7jWyzbiMfF5lCme1imysAsBMP3v1QbBylHsrjD8xkLyP2Ix3/B6utPpfd1tX4uN28y25bBvkqn/j2eSmesHMk11s+KYxc3kHKxhfI67/FouEeT/Rw2tksM17rCMn021hq9WH6Dr6Xffob1//ddo3jc/prxGKfPNQ3se+ye7wwbiMHD9wByoNBknyHF42rDmaqPqYzhC72ZcdpODIp3Nc73MFWi2k+sMa0Jy9iVLG7xfvkOOiHHZ0wwx23H2E2qky3EWesHQ31tXW1t//sbgm42Vfjrd1iubgShayaUfhHHIMPRcjOg/t5jsRGZ6b5vkKqTbGnCvMc/d/+sxiprnfYr3GxeNONaQ/uJbXe24nEfbdR+rliJGT/jv1afaq+ji7Pd7dsmHv9pGYOFEk06W9CuGvLoCz0w/pjKFgv5vAePsUUQjz//5mu9benmlQB8NRL/342PGDYWTMOyjimGccVLZ/CYYzaIx/dPP5h1NMN4bJx7Jtf4j/f/TvHY+WKjd5xxaNXxytqLqnPeY5fdHgfDItMFOHzZ+K7MjqwLLsX5RHFF/M3RmJ3EY6EzSNkab8ifvj12SHV3XiVgkH73WmV/nPnEvXvfsDhsMQBNFrh9yrHHG/LNHdLj1+WyTpGahbPb4rH80qZ8jZYC22Nm7m4PYI9dmbGrZvMJNiQFcOJvDE793RzzZIZk8S2e8jflN5pdoYWJvpSRts/xdLswZLfK9lpea/+CzV8fjhNMS1t7XTMe4/S5+oG9CjJ1O3z7+B5xYqMEqTshW9GwiVqNcuM12T5N/r3sU6aatK8bLJPZaEsljNN2QiP4kJG+h6kS1X5ijWlWhMwrYeySM6M0E2ufMaH8jfpRTIiZki+RvhQiZuFTE7ybv0Myu8Ti9tdjjCjGWZqxZ2Rjlo1uNiV+7KvaZ59v8Nd0e/DnZbwsxjMA8Irt4205zpg/CCr0+B6rsU6+933+K26LCbu6AVo5Yf4Gm9/u8MVtEe9/QFYIiMUqxcPJkN0tNfet3kOVYaXeg9vqjur6zuNzB/oc6+K3kd9csYhjkvkc79TflTGWMk9rbd8wlq0wZuKVfXKmj7mLOEqIs7z6Qg9MIaYK+R68xpbSPmY1/yONtbX356mRSCKfo92PmMHFY6OGVcVP8gqxPXbbn6vsXHW+5KUzeMwxreLxrH7fwhxSN3eoaj8Lc09x/DweFI9dLjYBxxkD944nOD/VMQpBbd35CYOlZMTVsmjdQCl9MXYRj4vBQTuREL/oiBMyUYzT3bsQAJ3xkuF+xGPTpKf4omz499L2lHMLTr0e4Au2LNlk4Yx1g7Fgr2JfEQcPqx2Ldme3felLszRYifZqEhZMbe17zXiM0+dqBnYxyNRNFjv6Hq1vKc/pUnvPPJk1+veGOrrlZG2kfm+cthMKQQg0jk2kC/2Ix4HHNBs2HyRlJIuTJs8xoXg+re8onk28d3Hcavj4Jo094xuzbAQTj7XPIrSF9t8Fn+FaR7G391jZe/03EDK+lP6gZLYW8X714aUuEIv3II9dgjigGcP1cZoOMXbUXT88/Y11PbSR11xRiGO0NiTct/jOW9s3zDWPdeKjeA2D2FIXOz37Qg9MIqYK9h48xxZJPNaMtYYkDl+7t//O5G/Hy7DisUXDKuMnvW+rxFbFL3jpDB5zzCbxWDcWlbao6hk2HyRnJFM8drnYFBxnBJw6nlQTqJ66X57D+LVUtwS6aVm0sAylUTxuCqzF84mDstCJtQGGy3lPn37EY0NAWg7WTWKpaeJhsC/dYFFeq8VSxKbraO2uQTww3Z9or0Z7NLW17zXjMU6fqw7sYpaTzr/5+p7iPXUdoO2TWbN/ty0BHH+phHHaTihEkWY8y/JPiX7E48BjmpGm+uSCj5LGNr8xofQpzhuZNcVZ+uuMccyyEUY8Nj1rs02U78UxVu3tPTa+I8MYKn2YL8olVO2gFd/E64n3WIowpnswiIkqJnEoIr2NdT20kd9cURSP9femi3Pa2zcsG+Yd+6dB1L5YLPBZre9p4ijfvtAD04ipAr0H37FFEI8bx1rhHnzt3nmF4EQ2eBxMPHbVsEztbIrZfHSG1nNMNIrHels02HjTqtLynikeu11sEo4zPNWg7HCUSzBFqq++ZkPTTG4ad7UVnHCjeOwy2dJljjbveukVgJwY/YjHvoOfQYRrOq9WKBacsWuda2t2A2C3fduEtyHzxzhQGtra+5rxGKfPFdv4e2RFbTpjllEA32OskeZAw2TWFlgZN2JrnEQOzzhth0yFfsTjwGNa499b/HY5IRDGO98xoXw+c51imYZVFtJ1hEnYCMcsG2HEY//naB2r9vQenURtjQiizTA2Lju230NznOZCv+UqCnob66K3kedcEc22XdqK+O+t7RuWealOgBRqgP/ww+F3UtsVdlidy7cv9ME0Yqow78F7bCl/Z0msqPUjX7t38bfTIqp47K1hOV1En1jmpTO0nWOiQTw2xQz6OLJZbK8SNykeu1xsEo4zPG4dzzb4OkxcIAzuhcE27aQMQ0CgFY/FnaotIULtmhSPXehFPG7bvvsc2UOKVNhFubt4rBaRv8Ri9T1S246lxXUswWAtYHR6Zp2dWzaLLDG0tfc14zFOnyv4hGMda+OyIAD+vqe+mUuyWOE+/aXFbtvNk1lroFD0AcUmGrMdRsA4bYdMhV7E49BjmhEHH6QT3XzHBHVjvmSB1f2DZZf5qlau+QOb5iPcCMcsG2HE47YbsL0hz35Cmr6v9glxtbte3qPr+5GfX9rISnyexqQToBJrqhio3aZKOvovV1HQ11gXv40854pwmIfpfEVr+4bVvg73oFtBOMcq+9vRfjVZqmUc5dcX+mIqMVX39wD/scVldWrNhnzt3u13U2I48bjFBySBfZ7hIb3Hutw3IrB47DTHREDx2MUHuXzs8Ifi8YlgDhiUjeuM2XFy0e7G4+jA9cKwgrbDUDzum1GIx7stNuIESXN0F49x2Hzu5kpz/iss1z+WG4jU7t8WcKvPSPEYwFh9rmnXbdMyWX/x2LzrdoL58j0eMtsXcrfJrH1CWATdYvZFETj0X3OvDeO0HTIVRiEetx3TTDhlY2r8VIcxwbhL/XyJ9UOm7P4uZIYZJ8Ga64xwzLLRj3j8iu0mFSazmqNFrBr/PfoIZv+nnPTWnkepbWo/qjGsszA6QLmKgsmIx41t5DdXlO6tjXiMtvYN+8eJIiO4rFMq7hvxz1pGbH1lF8XjIHR+DwggHls+XtWymn3tnuKxC901rII9dttfpI/39SOweOw0x0RA8dhFGI4bU1E8PhGaAgZp8NXWY2npGI/G7yTKUjweBcOKx+KGY6qYe490k2ETrGxFwSu2mx+qHValQ9kk4dTFY+NkrXtgO06fq2wKdPMztk82kbaLeAwUAcv9aiFkvDsEE46TWbt/L5bKiULxH/XMjREyTtshU2FY8dhzTDPhVKs/rHgM4CB+3680z6HGin2Kx6aJWfwYLrp4XG6mpYwRy/dI01/wt803frFq1PfoKR7f3mD9+L7+/luJx9U1uwmjLuUqzPOgrhPwaYjH3dqoqb/6iscAWtg3GsRBpd6utHlbVXbg8L6L/9aVV6B43I2u7wHjFo/Le6J47EJ3DQuQNkiU/MMS6/QBm789xilb4TTHREDx2KUkGsXjdhebjOMMS3PAIGS4abPRxCUjLQY6lq2YDIOKx2VWlSkbM2TNY83l8wwP6feykKxb/nSqZSvOWTwuAg1xJ9xa7bGu4rHAcdm6LCRrRFwhO76p9mKjf1d3rzbtZj0yxmk7ZCoMKh77jmlGei5bUeNYOkESaHQbE/dRtuJUxeMqY8iUNdk9Vo3xHn0Esw/Y7f6lf//F+NTyGdtuJlghrA6ylqs4IfE4Wht5zhXRUTwW79Nq32gQB4s+eIjJinsqYkK57IBuVRfF4zB0fQ/ouWyFr9233Th3/AwhHjdrWILNmFYYx6p57DTHREDxmGUrwl9sMo4zLG47VQq1o2rBgecy58ZNAbhh3lgYUjxuDmjjiscVYokBIRAZaMO81uLxCDcfGqfP1fkEMfhQ28/X99ipvpar5xXqcjvUXnTeHCG5web1oyYTeZyM03bIVBhSPPYe04w4+O2QG+bZEMs+aWp9csM8Ew2CkUNbBI1VA75H703CtHVsPTdzbYzTDOVZyn0J+i9XUdDbWBe9jfxLYoURjwW09o3GzNLDfVxgkf7veha+uIfE29FOlfvhhnlh6Poeetkwr7ymr927+NthPjT4Mox4jAYNy2EOF23DPJc5JgKKxy5zUW6Y1+5iE3KcIXFdqlR9mVGXUgvGaBwQdc5TM1mQqJZBNYvHLvdQXE+XSUHx2MZw4rGDWFpOJrqLx411uG3ZW8YgRDe51dmiQhlAts1cMLW17zXjMU6fa/AJ4pdhKdvX0/c01inVf/1tO5l1+SpfLev7W4NPHg/jtB0yFYYTjzuMaUZ0O7XL/15NTER/4zMmNGel1MdRwaeafKRWMBnfmGUjqnjcKI4JmclOsWqP77HxHRnGUO0zO9iETmBuFJ018xHjmN8vvY110dvId67oIx772DeayxIcbTlZpnhczZX+KpT82nyHhc4f+/aFHphUTNX1PfiOLaV9mErK6cZif7tv3Ly6uEfjB59xMZh4DJuG1SzAV7+NJR7D7kuDicdotpmyJCLFY7eLTclxBsS9zlX1NaL25aY0NqUe7JFK8BAHTMGhaurQVL9xEY8hOPor3GxelMFArDGoF+MoHpvp3jfqu1+XWCdFTYOukIUZIvO4DJ71dmzNjtEGz+KmZqKjFm3/K2zUJTJi/SXpudssOVHb2vea8RinzzX7hCqAUOzDy/dUwaI+CNV8dPCYzOp2Lq+Rp1jMEly9/wHvy41Hxh2IjtN2yFQYTjzuMKbZKH2QZuwSs26kSYzfmFD6FG39wIYVXtqPXkK9VGmSP74xy0ZU8bhBdDLHy2b6e4+VUDO/eaxvUlbWclaEHG0/EmIq7X0L/UeyiUpM1I2dZfuVY1+7FT4x6W+s66GNvOaKfpnH7e0bwhzAMG8o/v3qL1h+fqH8XdF+l/h88W9ItKKOZ1/ogUnFVJ3fg+fYUs4bDTZf2reSgOFp95U96vxt1f/MmcnjYkjx2KxhNXxIMMZPCCsewzLHDCkeiz6oNvf0jD9bQPH4RGizSYL5y41ocFdY3j0dB8U9dtufy3qxtYBEqv333bHOzB67bSrvQO4iHqv3kD4f70/ccVO9b4rHLnTvG8LyG6cvagLlpOkSi9tfq2Brt8WjsslY97IVgg3Nl7gTalHu8yfcHXc41+7aW/SLZYrt7hBYV3Z3icX6N9lJiwPS/Abp9rW4ELK7YrdXNdBwEY8tbe11zXiM0+fafEIVfMht6+N7xIBR9JmQ30fXyWy5FNXyGyHT0b5EbjyM03ZCUQV9fpsXteUN+dMjsn+czwA3ZNkK7zHNilwTtxwtdNJtAAAgAElEQVS7ds9Ij+OWdvLjMyaUvxHjNkD2d/qNomaqj5R8nWY39JGNWTaiisfi2LP4Fk9lm79i+3grbwbmvHS/v/dYjXVijCTHVTWRz9SPJJsQ4zSxLepii/4exPlGNUaPoVxFQZ9jXfw28psrepWtaG3fQNUPTc8k+NnaBwpBkJy5fOhp0Rd6YFoxVff34DW2iOKx8rt9/ituTVqHr0ZinFu8YpvejGr8c2FY8dikYQn2kixw+1SMJ/K76UM8Ns4xg4rHSo3n0hZFm6J47H6xSTnOcLTbYVcoJVETIwy7VRaCxOIOz5rBUNoJUzoucb36Cp87i8cA9jmebhct7oHisQsh+kblrGZyezcux7TZ1SUWt/+J50fNkl3fmsfSV0bNoX6lLu//L1h9/anmN4YMA8jBhvbZVMHZccMNY1t7XTMe4/S5dp9Qta0y6WjtewD1K2/9EDOZ2+zYLGYry8KwfSMYzXONlHHaTij6FI+LWu791lccmkHFY98xrQmxjqfqf66/xjef68VJnzFBynRtHPOEcWv5Db7Wxnu6VRv+9zcE3WyqSTwWV7Doxpdv8fT8U+slzP29xzfkT98a71/74cDWj8oMzTY20dSGxRht2XRRd0T20f2OdX20Ufu5om/N43b2DdRESdsKPo1/lmJvYz/06As9MK2YKsR78BhbynnjOyxXstBWHtpMZsBXI2mMF0Yy/rkQw8aCaFi28SRZ4Pbpf+FRV9IvuHhsmGMGFo/lPZzq/mf1zeeG33WnDz9D8bgH2nU85aupJuU9z37EWsx0SRZYpfWdoaVz5hlSIeMmWayQZjn22g7TJKC9Ic9S+WuRYXdqisduhOkbSoZM0Z5OG128YrtZC9no8i712rpQXTbM2+fIHt7L2e/JAqv7X8osgRLp/pVnnC+x3mztA/s+R5bKuz+Lz6bctONuzYa29rpmPMbpc5t8grD0qbZUuo3vEX+j+MzZJRarH7DZiuGwp3hc+3quFyfKPjSBkhXAWG0nFD2Kx001Hk+UqPYTa0xzQfXtZfzVIE56jAn7PMPDeilNQJLFCve1MU8Zt6QM6wTz5VrxdQ7PNdCYZaObTblsfLTHbruRxwpxfPHcTK7P96jG+sbd7YHmfqSJ08q5Q5t7qM1Rzlk8PhC/jdrNFbtsmOdu30eUFSC1WLtcOaJZ5i5kpjZ9+GvVF3pgcjFVoPfQamyR5o2vSmx9heV6U58jSvhpJLq5hYuvGxvDi8cWDWu3xUbyE2J/NGx6GEE81s4xg4vHQN2mLrFYpcjyfzrqDH5QPCbR8Z5AkaCwb1hou8szKaFdjYfC106hZAVw6rZD8Tg2p20/GjyFxTC4fvScNqdvU+fxHsfG6dsVGQO0MxIb2tgUMAjlgaB4TDpSfDUxLZNu2kGc9AX7hgWKx97QrsZCESxMo2QFcOq2Q/E4NqdlP0Kde1OsNOiu7OchOp6WTek4j/c4Nk7frsgYoJ2R2NDGRkC5D44pFiwyn+PMBykek44IhcF1Ex5hs4O+d50lMuwbFigee0O7GglFVuJESlYAU7KdFst7Sx+iiMfSBi6mcjjFeGrLLBU/yP6MZ+19FcvrmoWitssFx8R07McFccMXXR8WaqsPsorrPETH07IpHefxHsfG6dsVGQO0MxIb2tgIKMu96MXhqqxHnFVqFI9JR8SC9+KOj5BrTg2w6yyRYd+wQPHYG9rVGKh22J3SCo/p2E5H8fjzr7DSbuCpbpTistRMzCj4P4b7ong8SYT6j/Pld0LdTLH+/VC7sp+H6HhyNlXjPN7j2Dh9uyJjgHZGYkMbGwNCTeX5Endl3WxxfxzdnmZhoHhMumPZHfxQSH6YXWeJDPuGBYrH3tCuBqSsgVr4WmHn4QlwMraze8JqnmA2u8R1+vsxiBPEY/XjqpSFLIuBjXsE6EoXGMtWUDyeFpbds7UfG/rkPETH07MplfN4j2Pj9O2KjAHaGYkNbWwc7PNH3AgbzapHsrjDc6SkTYrHJBCv2G5+kHYRHXrXWSLDvmGB4rE3tKshKWrOzzCb3yDdTusj3WnYzgdkq08Pwdp1ipcyVhPFY10GgOF3DeVHCrFXyjCneHxC7LHb/oL7YtVWYT+mneN74zxEx9O0KZHzeI9j4/TtiowB2hmJDW1sROy22NyvjqvShJJ4D1lVBSACFI8JORPYN0gMaFfEl+nbzh677PaQKVrL+hbEY1Md6rJMgViXzLbxoeHfKB4TEgTaFIkB7Yr0Ae2MxIY2RigeE3ImsG+QGNCuiC+Ttx1tuYryH0vx2FyHusgcl8XgonRF7XdlmRJlEwyKx4QEgTZFYkC7In1AOyOxoY0RiseEnAnsGyQGtCviy7Rtx1SuoqASj83Lw4u/ucAi/aP634UYrJTRMdZDpnhMSBBoUyQGtCvSB7QzEhvaGKF4TMiZwL5BYkC7Ir5M13Zs5SoKDMKw9m8SXK2fhczlYidlXTkL9W9B8ZiQQNCmSAxoV6QPaGckNrQxQvGYkDOBfYPEgHZFfJms7VjLVZR/1EE83uN1c4NE+v9FiQulZAVA8ZiQQNCmSAxoV6QPaGckNrQxQvGYkDOBfYPEgHZFfJmk7exfsLm5spSrKOhQtgKoNtMrSlSo/y1C8ZiQINCmSAxoV6QPaGckNrQxQvGYkDOBfYPEgHZFfJme7bzhJf0SibVcRUGbDfPmWGU75d+OpSuSG2xeP2oykQW8xeMiw5niMSEAbYrEgXZF+oB2RmJDGyMUjwk5E9g3SAxoV8SXqdnO/iXFdTJrKFdRUInHs/ktsp3mr4ts4uQGm1f13wth9xMsN3871kD+BMvNn/XzGMXjJnG4qKNM8ZgQgDZF4kC7In1AO5s6xX4XTSvbhoM2RigeE3ImsG+QGNCuiC+Tsp3970ivL1sE9YJ4rBWbPyBbfWrPTM5TLGYJrt7/gPdXiUFkBrB/xvoq0YjHwH67xtXMIFCXtZspHvdKKfbrMs7JkEzWpsiooV1NgDzFYqb7CDsdutlZc5mr0+cN+dMjsn8M8/RVvNa0sm046MsIxWNCzgT2DRID2hXxZTq206ZcRYEoHs8wm11hmT5jBwD7HE+3i+bzlaLwzLH8hUakLs+RYL5Msd3tAeyx2/6M1eISs3dzzBOKx71C8Xi0TNamyKihXU0AisdnLh6/Id98hflg779YCZZgvnrCWCMD+jJC8ZiQM4F9g8SAdkV8mY7tFOLszOEoNr8TNsxbfoOv54nmb69ws3mxlL8QykqYSlbU/k68B6CaEGnuNbnG+rfHg5BJ8bg/KB6PlsnaFBk1tKsJcPbi8ZljLP/VE8WHflOZs5FAGyMUjwk5E9g3SAxoV8SX6dhOR/F4leHjbovH1THbeJZgvlxjs9XnEYtYy06ISOdXM4fekGfpIdO4vP53yPK3asJE8bg/KB6PlsnaFBk1tKsJQPH4vBlaPJ4ItDFC8ZiQM4F9g8SAdkV8oe00U4jH5pIV58tk7Yfi8WiZrE2RUUO7mgAUj88bisdO0MYIxWNCzoSz6htFEHi1xlZN1hPqiGoFmSKAUDP99jmyh++F7L3DRliL1Q9OGYSnynTsqsge/QJp/obddoP18srhPRa/m2OVvWCb3hxKACQLrB63Ul2yfZ7h4X6FRSKWBlhgdf/Lsdasnn2e4WG9FEoLXGG53gi/2eN1c4NkluBq/Wwuc/C6wTJxyFIdCdOxnaEoylHYSlacL6O3n32OLBX8wXyJ9WaLXZN43GqsEetUPuHDNsVynhz//mfF77whz34U/J5wT5rzNR4XK2TKHNvXB46F0dtULIqYaZEi165UsK+UmPp7j02zXRX97rhyZbfFRogJksUK95utvQ6q6m9M7y14fKzxK7MrLNc/Hla31J7Rz7cc/OL7o39rsYLH9XeSePxPxz6gvLfaO1BjOd3tNcV/7kSpedzaNxTn0cer5WoqQ1zzMVvhQmd/Hu+/3rYJ5sv3eMhy4b5MdqkZn137GIA2cwf9s6n3KZ7zM6y3/1KuJ5Qv084BitVw3eLJsx0jSQnFY0LOhLPqG0UArBtAC4HNNPnVZfrtfsNamsi3rV16ukzHroqg6xrrx/fyJLec7F5j/awGgcXv3mG5upFrx5aTrz12z3f6c5YizVf/P3vv7yK5sfX/97+heNLJnG3U0SRObuLEgYJJHDi44KBhggccXHDQMHDBYFhoGAwLC4NgwBiWgWbhsvDQIB4eWMzQyfM1ZhF8cWCG5nIZFnE+QXeVTpXql0o/Wt16v0CBvaNuSX10zql3VZ1D60JvjOY5j50jE27TgO/wWXuB+XRWqZ6O7RwJlx8D47Yfa8y4pPSnH2lhE48bxxo24K/V1uYDzGd6Wl3LsibqkdD85pGKUv28ZgJPrA8cF6O2qT6RAtEb2ojmoEHx8Tx+975pJB6vHuy+Y/XRKCCXxSPdGOvqH8RI0ayVqOP8mDWT9dpMC/HY6Rcd+XeT86R4fEXfLb623NOXtMz/Mv9u9+8puzZ/V5Le0VNNDA7P/0Jp57984nG4b7DvmKry1Nr3EJF1wjzi9y8/ZXRt9Uv8XQoTjxu9Y0QUNnbw3Zv+zrsWFPxJ68UXxmvf30A3+eRkYySQDGEDEI8BGAHTejfEDGs9gFaz3jOqb08yrfCsZnOT9JYe5QxzSbvtu2oG3irqnTenY1cikfuC5vMLmiUp3W4Os/q7J8rEqplaswpe7/aS0tsPVJREZbGmf2bb/flytY6+2u+Zto+3h8FBfRVGldyyGrREVBYf6PZgVzL5lt9hWnFAVCWOp7NK9XRs5xg8y5UqpzIZMDTjtR++AsjiZ4wDvJhYow58k/RH2hQvROUnWv/z4fB3XOC5osXd5iAUv1Cx+fHgnwL9xm5Dy8PK5uvs98qfRfrAsTFem+oZKZzNtN+wpJ1czW5aDXgev3vfhIvHCb2av6KE5Ro8FtTFSyIqf5eipeI3yoI2t6IOPj+vu/y4ymE08Yz5uuQ6o08hP77Nt9BflC+/PORnC7oTqzHLgvK7w6rS5FvKPmlCK3su+nnyuXAhTXkHEpovMvM7oNyPJjwqq0r572bwr/J+9fxvQ3dNn92BXsXjJr5BrFCvTUBozX1rvRZEHsvz3IjfX/72/HckUn4T/RxX2YrG7xhR2NiB2+gNZexz5b1p74NYmV0T3tmuAbVpsrj1w8RQy7HqZGMkkEA8BmAiTOvdsG3z12eY9eTZkFTLlRhm0a5KtqdZJ+t07Ioncq4BmG4z7Dxj0sVWUhj/nSXLSqLMhCLDAKEalAm785QwsJVbGTGnYzsDogwALINiQEQjth8ZM9xCTy3+RMUaHtMsE0tM4FNFGSJFWPYOKqtBvOqzYn3g+BitTfUNE4jq8aikXX57EFx4fDmf371vwsXjg3C53GirGG3vKfsNahPfRMqOA7ZTqpv8uPp74wSn9GchubHNt/CmsaZYWD0X/Rqc55nyPec7YGtey5+Zyb+y+1Kuz53/VdfXbDFA3+JxuG8wicBEtebDurhsEJ2jfn9xzcZ8WFybJrBaxeOYd0y7V9/YwXNvyn3YRGBF5K+Ly1bRuSGTjZFAAvEYgIkwuXfjEEjVhK2q+ZSmX9aFQsO2HhFwrQNrmXDYVoSeN6djV1UiZ17JaRsIi/Nsq6eETdlXVxltKHglcZXgupqnnWJjtdOxnSFhAw6+EgXUGKf9+AQ1LgKr4kxcrGHihe/7bJ8bJPJwkUAf6Eb6wBEyTpsaACk8WMQq48TG+fzufdNIPLZNABt/A5EnOFZ3m87rJD8Wf99WkArzLXVBXbs/5bkJcdb2XJifFhMbvnfA53+Nv5slHsjPMkwwauc1yen6FY+b+AbxWdo5Uhz+itKv6rV763ls3O8v/Y6pdrb19m3iceQ75h07BHyuHCfw53j4XM3epDicpvRVzed21z9jsjESSCAeAzARJvduGOs7VU3T3mb/qDdlEAlAk1UyvuZHZ87p2FVVtsKaPBkHIeI8wzawQIyJrHNlhAVrzTLfQGmcnI7tgDEyTvvxC2rVQLNhzDDGGiZeGOOWZ3VgKNYt5aGXHjGYPwLjtKkBUJqFGX6gyDznVH73vmkiHtvfU0NpqqDFC4aVlp3kx1w4NdXDDsTlW6R45rI7U8mugHxPJ+od8Plf8zsgJ/Rc70VEA+R+xeNmvsG4oEHWT15RVmveJgRzg502/f3lNdvrhNvvQ7vP2HfMN3YI+txqhXr1m5iEYFZ7++1bwy5EcX3td8hONkYCCcRjACbC9N4NMYhngVkkYxdLyv+od5zeJ3lhAlxZ5PSQ3bMO0xCPx42rS/EBYzLHOyY3+X1fqMh/pSxjHZTZQEEOKBpt57XUKvSuYh4np2M7YIyM035Cao838ynuWGMZ8EuEz4if/HJtKXfj9oFjZJw2NQCdisen97v3TZOax/b80zAxJX435/M1+Yhu8mO9KVmSLuk+e89qzPrw+BZXHVqJENOYjws6T2NA8Tgo/5N5Xfg9jEk8lv+/Vi5lRhfL/6Y/avZusMnY318pDzXb16K+f6C1ayeX7bui3zFPnA/c8VNbIU+md1HkHXNa5r/Vxzq13yKeycZIIIF4DMBEmN67UZ/FVmbCaysvXNt6Stpt31O2Wqgdc5UD4vG4qVbV2BM1U7IXKvQ803adMYHHcLQWj821Cr3b0kfK6dgOGCPjtJ8Qf+H6m6axpm/x2LWlXKeZDxwj47SpAWglHp/+79434eKx6z01vOvRwlZX+fELFevvDb4qofniNT2I5mZGAnyLVsfVfbC8aNTisV5b2neELwoYlXhcW+2q2lBtZbJpNXzs709EZfFIN/Ok/nfzBa0e8kMzStN9DCQeB32uZayg7wJQnt2/a+9ql2XtJhsjgQTiMQATYZLvhlLXTRfe+EztjmSiU9sixpoh6AlI9kDr3x5RtuIk6FE83n2kVXpZS2Tni9eUZe/pt/UPcStPTNSaZYSsWBonp2M7YIyM037aiMcxsaZn8Ti0XEWEDxwj47SpAYgViM7kd++b8YnH1FF+TCQmvO6Xad13uWrVhviWRuIhu7+zEo/DxxbjEo/1usdaEz2+0v0zyf82lrlo+vsLdlta3y8pTQx/rze/OyXxWK97rIwL+ArvnD7Ld7t9vWOiCcdIIIF4DMBEmOS7IWZjr1a0LatmIPsAqm11snSwrZobXdFi9QvlhbY6AjWPj30JgfRVtoJ1lLesaHBuW2y8WljvYm3raj1+Tsd2wBgZp/3El62IizWh4nHE5FL5idY3+9Wk7nIVcT5wjIzTpgYgSiA6n9+9b8LF46HKVlAn+XGNsqD8IdOEZENuEupbdIExlJhG1oOJx7q41x3jEo9FTDvYq/g7IXgqZTlejLvqon//GodSOoqQrH3XyMtWqKuGxfu5t29hY+JvZC6RZlR0PEaYbIwEEojHAEyEab4bIiH+hrLi/2orT2V32mVOL4dgqyZzAQNviMfHvoRA2jbMs/y+AYOUuIZ5NlFIW0UQOqgbIadjO2CMjNN+AppXGmNGbKzxicchjbhMPu6FPmXf7gUgX7mKWB84QsZpUwMQIxCd0e/eN+Hi8UAN84iofX7spioboPu0Br4lup9DQL6ni4LHaJjXcd42NvFY/luaUSGb5YnnxHt4/HmImwP082ATF8rz761hXvzYwdwwT5y+pIvZBaXZ/9V3LYjPvlhS/nJ4hh354MnGSCCBeAzARJjmu8GEtne/VMFUF/CufqL1/TeGRNO/BblaLQbxeNyI39ImzpgbU7TfesZWZ/G/8SbFjhWMcnvfI/1hXJVwGpyO7YAxMk77YX7EIgyYY0ZsrPGJxwFChWHSrGqE5SlXQRTvA0fIOG1qAGIEojP63fumiXjsfU+V30jkCY5JJ3menmu0zI9lDuPflcV9UyPfEnJ/xlzKN4lnWNE5oHhs/03YFUYIzKMTj1m5k3ePP8jJiM/K9yV0tfqV7nkZBv38Rr+/XXCVp4hny38Ta6mT2HfMF9Ob3JtrHJDRY62RNttpuf6Zladpz2RjJJBAPAZgIkz13ZDbphbf0dd6giebDPyN0q8vmycNSkdfiMfjRiRTltUusv5ewwkEzyBA6UauDKCrBNe0bVOeZ1yZfLimq39S9trW5HH8nI7tgDEyWvuRPuFLWuZ/af/4F+XLLw0xIzbW+MXjagBqEmuqVYBV46Lqu9zlKvT7beoDx8dobapvYgSiM/rd+6aReGx8Tyu/oYpAbLJq/j2t9VI3vI66QYRslx9XAq25rrFhNWZT38Kb6uk1aolIWcVsKzlnyvfkdbDcaUjxWP6elmcnr69ZuaHxicfCRr6kxeIr0le/y0ZuX6f0dWJ6hnG/v/ztjedYFoooZTQ+m/++0TvmE4/Z5xpX4PMV+oZxgCw783dafK33cxHP/ZK+Tv+mNMZsy2RjJJBAPAZgIkz23ZAJgaHGlUxuZ5YVHzy4p3S7EZ2jS9pt39FSaRQD8XjcMPF4NqPZ/Iay7X4IVhYbujt0ik/SO3pSks3Q1QMzStIfaSMTy2faPt6qjTq0AXQ1uE5ovshouytpb1sZLQ7bPc2DMraiy5ZYngCnYztgjIzXfvigj8WNsqDNLa8Fyn1KbKwJEI/59cyuaJE9HXzKM22zm/3AXArdDbaUS+J94NgYr031TJRAdD6/e980E4+197QsKL9b7N/T5JpWT9r6QT6xxPIa5TzjRBa1zI95DnNFi7tNVfNauWaRn8T4Fv3+FnSXC9/I7cwguNuey+6JskO+p4iLg4rHev73c1XjfrelR1EzuslzojGKx3zHjGGiSU5AmexPfEDE78/Ed+XZ0gsV+c+H/Nq2UKSBLTnfsYDmua57k7HZtkJfGwco7yfLJ0zPvQWTjZFAAvEYgIkw3XeDJ8B6sqAGX+O2HmM3cSHapXS7+V969DZIOl9Ox65EIveKFkuRlGmHcVWBf/XA7unO3M1ZDKqffjXUUg45Vxey2ZksIT/FkhVEp2Q7YIyM2n54XUXlSGi+fEMrk0+JijUh4jGRsjqqdlxSuvp4EJS1STbnIVYztfGB42LUNtUnUQLR+fzufdNEPL5Y/ED/mCeGZ3pFN+tPxlWoZfGBbm2+Q3m/dVrmx8rElOng1xzjWw64fKPr/pw+VRPiBxaPfe+PcaLAwxjFY0Ug1v2AMnnhGENF/P7KzgdTHL551Bp8amKsvkq68TsWIB6H3Nvth1oj0sMVKQKx/n4qon2H/neyMRJIhrABiMcAjIDpvhs8wNZnX2Vi50xctrReLZjgeEWL1S+H2eyABklnzOnYFU/knrXVfFe0WK0PK39d59kSwJJ22zWtFkws4t3nPfWNyyKnjHcnT1JaZvXO9epJjlpoJ8Lp2A4YI+O3n2farleHVU78vXb4lMaxJlQ8JtqvusqUVcxJuqRMrnYiihd42vnAsTB+m+qJaIHoPH73vmkkHi9z+sxXn84Smi9WtN56hMSyoDxbMjEyofniNT0o73ftpPb5Mb1Qkf+i2sDsktLlW+2aW4jH4v4eXlf+1Oi/Qp7LJaXLjK1GPTC4eCwuL6cHxedbri+AUYrHfIKitnpdNM0LEDgjfv/6s92fc7/eWiYb+HtniKmN3rFA8dh4byHvLjFh3jD+lL9LtwtMJhsjgQTiMQATAe8G6IPTsasGidwpIOsRnu6KrtOxHTBGYD+ga2BToA8ai8eDXBU4N+C/QN/AxgDEYwAmAt4N0AenY1fnJR7LRiMnWrKC6JRsB4wR2A/oGtgU6AOIx2AI4L9A38DGAMRjACYC3g3QB6djV+ckHovt66dbsoLolGwHjBHYD+ga2BToA4jHYAjgv0DfwMYAxGMAJgLeDdAHp2NX5yIel7TbZvvaaCdcsoLolGwHjBHYD+ga2BToA4jHYAjgv0DfwMYAxGMAJgLeDdAHp2NXpy4e652gL+k6+/2kGzSeju2AMQL7AV0DmwJ9APEYDAH8F+gb2BiAeAzARMC7AfrgdOzq1MVj1tV7dkWL7MncLfqEOB3bAWME9gO6BjYF+gDiMRgC+C/QN7AxAPEYgImAdwP0AewKxALbAW2A/YCugU2BPoBdgSGAnYG+gY2BsxSPceDAgQMHDhw4cODAgQMHDhw4cODAgQNH+6N3Pbf3b+BfNsANAXCK4N0AfQC7ArHAdkAbYD+ga2BToA9gV2AIYGegb2BjAOIxABMB7wboA9gViAW2A9oA+wFdA5sCfQC7AkMAOwN9AxsDEI8BmAh4N0AfwK5ALLAd0AbYD+ga2BToA9gVGALYGegb2BiAeAzARMC7AfoAdgVige2ANsB+QNfApkAfwK7AEMDOQN/AxgDEYwAmAt4N0AewKxALbAe0AfYDugY2BfoAdgWGAHYG+gY2BiAeAzAR8G6APoBdgVhgO6ANsB/QNbAp0AewKzAEsDPQN7AxAPEYgImAdwP0AewKxALbAW2A/YCugU2BPoBdgSGAnYG+gY2BaYrHn3NaXsxoNnMdCc0Xr+khL6js/7IPl7Wki9mMZhdLyj/L/0tF9g3NZjO6WOb02fUBfVBklM5mNJt9Q1kR8u1/UJZe0Gw2p2W+6/3yQDhw+Crlp4yukwtKsz+anfi8pkXS5J04b2BXL/Qp+5aSIHsoabdd02pxVcWa+YJW6y1N0VvCdoio/J2y60uapRkVzj98pu36LS3Ty8p2kpSW9+9puxsqSxkXsB9OmB+Seab1iIiJZwRsSiUoTwoZU3n923kDu4oAuXZjYGdm4Me6Yyo2Fq4RTG9cB/HYeyQ0X24GMQCIx6BPpuLww/iL8uWXEQNlcR4SWsHk7Wq3oeU8CbCHFyrW39PcFmduHqmYmAY4eduhknb57d4mXIOS8hOtb67secr8lvIJCsiwH0aQH6rySYjHZmBTnMA8SY4TILrYgF01Bbl2DLAzE/BjXTINGwvVCKY5rpu4eOwKSM+0fbylNJnRbPYFLdZ/dnqd5ss6B/EYjJVpOPwQmGDTcKC8n4mcIVgcgwMAACAASURBVKFlTNuuQgc43OauaJE9HSYkeZy5pOvs98F2uoyBadsOMcHPNSj5D21XX8nVDHdyN9QLFfnPtDicnyzW9DzktY+AyduPJNQP7ShfzgfLaU8R2JQgPE8SY5cp+qBQYFfNQK4dB+xMB36sa87fxkJtZrrjOojHnpVi+22AM5pdrWjb868P8Rj0yfk7/DDUpLSBeCy2l8+Q0HKma1csPvjsoXyi1VViSSSGjTNjYrq2Q3V/YhOPxdbd5FvKPr3UP0b6s69otf1P75c9JiZtP5IGfkjuDJuerYQCm9oTnieJMUpCV6unsxskdwXsqgHItaOBnanAj3XPudtYsM1MeFwH8dgXkAasuQTxGPTJuTv8EMrikW7ESr9G4nE1w5jM5/QK74RkmnZl2qpkt4dyu6IrV3mBifrZadoOmctQWMRj/2oYsZp0euUGJms/kmZ+SOa+yQ2tn89sNNMRsKmmeRJWs4cAuwoFuXYbYGcV8GP9cM421sRmpjyug3js+0Gdf/tCRZ6pDWwCimSXRU7ZMj2sFElovljRevscJx6XBeUPb9RrmF1SunxL661l40VZUP7wWm53ldf9kNdrsziMv5qd4XWhfTWPX6jIf5lUYfGxcM4O388LFZsfD9tIEprf3FP2QwPBRcwwJt9StnlztgEhhsnZVVnQ5lb47yu6eXdPPzjjiSg7gBUNOpOzHSIqiw90K+L1/Ht6l32/j/tG8Thk8vjIE8xHZIr2I2nsh6jK585wJUxXTNqmovIkrGYPYdp21QDk2q2AnRHBj/XLedpYU5uZ9rgO4nGseOxsYJPQfJEZOqCXtHu6OxindiTX9NPr75qJx7uPtFJEY/24opv1J9Woa9uB1CNJ7+iJX7dNPGbfnVxn9Eme4hKPn+lpdc22V2rP7EwLi4+F83T4gcj3WNQlarJaT2w/OUySnPFsYgxTsys5yTe/oWz7HBBPhE/EigadqdlOtbqlyhGkPUU3YqlqIkM8ng7N/RBqOoYwZZuKypOwmj2ISdtVMMi12wI7I/ixnjlLG2tsM9Me10E8Di1boTgUVsskSWn5KFbNajMXcjXuAVkfZUZJ+iNtihciKmm3zdRVwEHicTVgTNJbepSrjEvabd9VK5GVFSbsusWAQ54jrkGr3WIK3lw4ry3Xt4nHWmHxu81BKOZNf86zsPhYOEuHH8rn/6HVf63YavwG4rFoaiV8ABJahanZ1ef8jv5rta4mB33xRP47VjToTM12iHaUr5bKTpvW4rHMK1C2Yko09kNKTcf/pqf1iuWdl5QuM8qLek3tqTFlm4rKk+Rq9teUP62VXYVJuqRMNvicNpO2q1CQa7cGdkbwYz1zljbW1GYmPq6DeBzYME9ZqSHrIH9Jy/wv7Ry+upgbVUnP65uDcFuvj6IU6A4Rj+U1mA1X1mJR7tE1U8Kujw9ia8GbC+emBj4W8dhZWJzdP2b9euMsHX40oeKx6GLP7BYJrcLk7SpYPN7/e1nk9LBaVHVKJ1y2Z/K2Q+3F4yrWTy+Jhf0wvHmtiHm2nWr7xRC3m2kPkmFTHH+eJP2X9bik9PbD5HcVwq58INfuAtiZCfixLpmGjYWKx9Mc10E8tjU4UuoSc5GYiazWunF/0nrxBam1UEz/j1OtJA4Rj6Wjs12DaVZE/j9bPWIDSvB+YauHTcI5kU08rrZYWgqLy+czzS0AQzANhx9KmHgsJzW43SKhVZi8XfniibCXix9o/dFStmiiZXsmbzvUUjxmZaimWIoA9sMILp8jVhq/k6uWy2JDd2KllXFRwHSATXF8eVI1PqntgiwLyu/EYBq7CmFXbpBrdwPszAT8WJdMw8Y8NjPxcd3ExeOQ45LS1Uc2e1DVLLQXyTas4vUucWfnNGmY571HLuJWg4dabWMbLHjf578eulC6HKhJPA6pyVjd/xQHwUMwDYcfSoh4bJnQQEKrMHm7ChWPk1c0f5XQbL6gO7kF7pm22c1kE9PJ2w61EY/FSq3pCn6wH0bwDghDSTWiyU9ECGBTHF+exFazGxeG8J2K095VCLtygVy7K2BnJuDHumQaNhYoHk90XAfx2Hpc0WKVsfonAldDOIaclTgIwcbayZ5z9hfbSDwui5wesntWr4dfJ3OAcvXJG8pcS+tl8P6C5vNq1Uoz8ThwlafYfhvdOAi4mIbDD8Vnk1WNbrUhJCGh1Zi8XYWKx1aRb7qJ6eRth2LF4xcq1t/LHgK1xrgTAfbDaNLLw4LMwSbmhziwKU6TxsIWZMm6ae8qhF3ZQK7dJbAzE/BjXTINGwsUjyc6rpu4eBwTkCLFY6Mw7Dlnf7EO8bik3fY9ZbzOSu3Qaw+zZnc1sfyXesMU/oLww1p+wvR8+HbJgMNaDgS0YRoOPxRPYJCrsAzlWZDQKkzeroLFY8duFZmYNigpdAZM3nYoRjzmwrG+M2pawH4YHYjHVS+N6cY22BSnA9FFriqdXkNPDuzKAnLtToGdmYAf65Jp2FioeDzNcR3E45MVj5/paXXNVhELUXdBq+yB1r89OuobP9N2/ZaW6aVBvNUCOBeP59/TevuvfTdc6+rjDsRj1zMC0UzD4YfiCgxixtCyvRcJrcLk7Sp4u7hrxcI0E9PJ2w41FY+5cHy+9dRCgf0wuhCPY/pinBmwKU4Xoku1JbxR6b0zA3ZlArl218DOTMCPdck0bCy0Yd40x3UQj4cSjzsuW1F1WLesGA4cBOzLXLxRhWS+8lcGbyEq+5bim56PeIGmOyAZA9Nw+KG4AkNAV3rlOL/A0ITJ25UvngTNPneR3J4ek7cdaiIeQzjWgf0wOhWPbb05zh/YFKdL0cXVJ+b8gV2ZQK7dNbAzE/BjXTING/PtTp72uA7iceMkO7JhnjQ0e1IuB5Fe8TjgGhqvIOEDU3aNppnf3eaw+tj0/a6GeXC6x2QaDj8UiMddMXm78saTkNlnS8OYM2fytkOh4nFJu6eqo3Nww9szB/bD8PghaWeusmAhixzOHNgUJ3T1lWuyYZqxTQd2ZQK5dtfAzkzAj3XJNGzMJ/xOe1wH8bixeMyEYWsSLgyGi6Wm/8cRAmuIeOxf/VytTK7+Rv4/W1kI00yKcdsQX32sFwo3XVvIM4PA3DfTcPihtJgRxFY6hcnblTeeVP4vWaxJb8FKRKzW6LRW/E3edihMPC4/ZXQN4bgG7Ifh80NeHxOSp50/sClO6ADakbdPNLbpwK4iQK7dGNiZCfixLpmGjflsZtrjOojHMQFJGoSpyzlfIcQNhiXmpmZzcjVviHjscXSyAYG28liKw4bGBMp9sediC97ys/RaVRZhW96f+burwfH5vWRjYRoOPxSIx10xebsKiSfSt5r8H5uMm5hoM3nboQDxmMfz+fe01ktUTRjYDyN4B4SlvqjM0c5vlUwTYFOc8AG0uYn2X5Qvv9xPetkG2BMBdhUBcu3GwM5MwI91yTRsLEAjmPC4DuJxVEBiRjG7okX2dEjEX6jIf6bF3CSqkjIITNIfaXMYBJbFB7rlNYe94jFzdElKt5viICCXtNu+0xrhcRGXXfd8QXd5IYXnstjQ3eKq7hytwZtfA199bFsVrT2zu82hXqN6zcl1Rp/O7CUbC9Nw+KFAPO6KydtVUDzhuzVSWj5uD7HhmbbZzaFckGVS74yZvO2QXzyudhFNzz58wH4YATsgdvntwddcUnr7ATmYAdgUJyBPYgtf+LiGdlt6XKaWHYrTA3YVAXLtxsDOTMCPdck0bCxEI5juuA7icWxAKgva3B4ciuGwbS0ti0e6ESuMleNLWmY/BTfMo91HWikiMTuSlG43/0uPploryqpkw6GvbHIFb7n6mAvOrpIaz/S0um78zEA3TMPhhwLxuCsmb1eh8aT8ROubK4vvvaR09bG+GvDMmbztkE88blYTcmpdwGE/jMBJrKq3RUD+N0FgU5ywPMk+rrHt0JwesKsIkGs3BnZmAn6sS6ZhY4EawUTHdRCPWwWkFyryTF3pO1/Q6iF3d0HfbWm9WsgEPkmXlOUFlSJQhojHhs+Zza5osfqF8uKFnDWEy4Lyh9eHFdKV4Ly8f09bXbx1Bm+2+liWm/DVY36hIv+FVosr9bszzzMDrZmGww8F4nFXTN6uGsWTZ9qu3yoxQ/r/QS52XEzedsgnHot4CvHYBOyHEeyHStpt1/UczJT/TRDYFKdBnlQbj1xSunxL6+3UN3nvgV1FgFy7MbAzE/BjXTING2uiEUxvXDdN8RiACYJ3A/QB7ArEAtsBbYD9gK6BTYE+gF2BIYCdgb6BjQGIxwBMBLwboA9gVyAW2A5oA+wHdA1sCvQB7AoMAewM9A1sDEA8BmAi4N0AfQC7ArHAdkAbYD+ga2BToA9gV2AIYGegb2BjAOIxABMB7wboA9gViAW2A9oA+wFdA5sCfQC7AkMAOwN9AxsDEI8BmAh4N0AfwK5ALLAd0AbYD+ga2BToA9gVGALYGegb2BiAeAzARMC7AfoAdgVige2ANsB+QNfApkAfwK7AEMDOQN/AxgDEYwAmAt4N0AewKxALbAe0AfYDugY2BfoAdgWGAHYG+gY2BiAeAzAR8G6APoBdgVhgO6ANsB/QNbAp0AewKzAEsDPQN7AxcJbiMQ4cOHDgwIEDBw4cOHDgwIEDBw4cOHDgaH/0ruf2/g38ywa4IQBOEbwboA9gVyAW2A5oA+wHdA1sCvQB7AoMAewM9A1sDEA8BmAi4N0AfQC7ArHAdkAbYD+ga2BToA9gV2AI4u3sT1ovvtivKpzfUr4rO70ucD7AlwGIxwBMBLwboA9gVyAW2A5oA+wHdA1sCvQB7AoMQbSdPa9pkcxoNvuSlvlf3V4UOCvgywDEYwAmAt4N0AewKxALbAe0AfYDugY2BfoAdgWGIM7OSnpe31AyS2i+3NCu86sC5wR8GYB4DMBEwLsB+gB2BWKB7YA2wH5A18CmQB/ArsAQxNnZoWRF8i1ln146vyZwXsCXAYjHAEwEvBugD2BXIBbYDmgD7Ad0DWwK9AHsCgwB7Az0DWwMTFM8/pzT8mK2LwzvPC4pXb6l9fa5/wv3UWSUzmY0u1hS/vnYF3OGiOc7+4ay4jwfcHfvRkLzxWt6yAsaqqXC53xJFzX7/0xF9s3+mtKMioGuBaggkQCxwHZAG/z2U8WIi2VOzshe/k7Z9eUhxrWt+/gHZekFzWYXlGZ/tPicYzLN+AqfBPoAdgWGoJmdlbTbvqf7ZUoJH+PNF7TK3tO216Z5DWJzMC9UbB4p//+7+LRziOH9AF8GIB4HHVd0s/40mFBmBOJxv0A83tPo3RiuPhbE4/GCRALEAtsBbehMPC4/0frmqsN87xwGntOMr/BJoA9gV2AIwu3smZ5W16porB9JSrebvhYJdS0ev1Cx/p7mnY3hzyGG9wN8GZi4eOxyMiXttmtaLQ4DiuSG1s9HlY8BaEV378YzbR9vKU1mNJt9QYv1n51ep/myIB6PFSQSIBbYDmhDN+IxH0RfUrr6iIZBRDTV+AqfBPoAdgWGIMzOXuhT9u0+5iUpLbOcCiZvlMWG7qT2cSJ1kIPGrk2AeGwDvgxAPPY5mfKJVlcJzWYJXa2ejrv6GIAWdPtusOTjakXbnl8MiMfjBYkEiAW2A9rQXjwWq5WG3UlzGkwzvsIngT6AXYEhCLKz3YaW88RTnukvypdf0mw2o2SxphEU73QD8Xgw4MsAxGOvkynpeX1Dyak4UAAsdP5uPK9pkQxT6gPi8XhBIgFige2ANrQTj0vaPd0ddtDMKLnO6BNWBzCmGV/hk0AfwK7AEITYWbld0VXAwh/5d6ew8xri8WDAlwGIxwFORgpXtgS6LCh/eE2LeVLVgl2sPI32XqjIM1qml+ycnykvXuT3KYMdT83jssgpU4reX9FitbYUvBdOcX//tXPnC1qtt5ErcPT7iv08MXA5OO6yoDxbyoGe+/7EdfxaawSQpEu6N10Lah7vafJuOP82zg5UW6zeo+biMVsZbZpdLwvKH96o12dtkMkFiA39tc0O7/olpct3exsU9pNmVNAzbderyh8kKS3v3c0nyiKnh3tu32HnxfmebkEiAWKB7YA2tBGPy+KRbg5+M0nv6MnoZ/1lL8z5oWfgGRx/xOd8Ravtf7QP+Q9tV185yqrtKF/Oa6WlyiKnh9XisNra1QC3RXztLA8cHvgk0AewKzAEIXbm1TQEcue1iD9dxiNfbNXGUSFxSjnmtMy1aFPTEVzjJUcM581157eU70ryjxP/v8Pn+fsJ7Z/Hn7RefGF51vJCjrK4Eb4MQDxuKx7vPtJKGQCENNrjibdeoP6afnr9XQPxmG+7NBzzG8pqjrESj+83b+k6MZ0bUftPaTqjHwnNF1mD7q1MPL5/z7qgq4d50OdrBJDQ/OZRqfEE8fhAF+JxlB2oq8Bs70SYeMw/65Kus9/Vd9D5zpreW5YULH6gf8hkZlYFdikev6ZHi+2ZbdVx3/Id/p7WhaHmWJTv6R4kEiAW2A5oQ7R4LLftOvyr63z+F03F40bxRwzITb0FxODSNlA+DPzZQL78lFnyPVPOFxlfO80Dhwc+CfQB7AoMQSPxuHE94y7jkSO27p4oW9hiiCNOKYd6DXyy2BRzF9mTpnfYYjjTF5Tn5xsnbhuKx+JZu0qmimc+TO8hAXwZgHjsFQqr2bT64KGqCTSbL+hOzIiVBeV3h5UdBucst4Jwh8XPURzIAYt4XA0G2CpIIiqLD3Sb6jNjgj8UJ5akt/QoBGbutBttVdEK8D+KFSYvVGx+PAw0mtQU1AKC8pnPtM1uDs+q7jSrrTb8HCLabelRrmrVZvMgHu+JKVuh2EmkHcgZ7hkl6Y+0KV5o37QyYzPPYeJxlSSY7K16nxW7p5J223fVSillO5dqi/L6yk+0/ufD/u+E/bya0zyx3YPrvtX3V21KaEgelJlv1fdsbg82PtBWMyQSIBbYDmhDlHjMfad38Ny1eNw8/hh3ohEpMdMoUov4LD5L3rcu4LJ8yjIYDo+vXeeBwwOfBPoAdgWGIMjOZMnB/W7crLaa105n8cgaW5mukqR0uxHXxsdEht0urrEri/lK3OXjpdpnmmI4X6yn/33AONFKSbv8thaDveVFjGPw/oEvAxCPfQKZo7B8JVKaBiBVEq1uJxAzRZ7EO0g8dn0WsRUuuvjExGPTtct7bjCbJYORaQsjX6ni2oLB4Y7YsLrFWsy/eibG2ToZ4LTgBvF4T0TDPOX5R9lBtfWmPtGhrZbyicc8STDVsJTXZ7bDamKH3z+3RYv9Svvx3YPlvo3JAdsGpu16cPoeJhIM0eQTiQSIBbYD2tBcPGYD06Bahh2LxzHxpzboPsBjjuH6aoN88ffGgabIm/j1tomvXeWBwwOfBPoAdgWGIMzOTLufr2ixuqfsIVd35ep0FY8ssbWKgZYYIkRW/futY1f3+FJZSax8Zj2G88V6dU0iYJxoQ2ou2ucadg8p33h4pkP344IvAxCPrQIZr9lmKHMg6/c4VlGYZoV8M0VsRtArHnsGInZxqhKPzU7HI8AGf0+bz2SO2PisLN8pf1vbM6l+N+U6IB7vCXg31LrEPMDH2oHPNpiI6hSP+U4AU5LABvq26zPaD/se23nSfmwTLqZ7tNii93p925nY7zBAoyMkEiAW2A5oQzPx+AP9rg+YPQ2DuhaP4+LP4bO0PEgOxtOUvrLGiCoemfsGhN17WHztIw8cHvgk0AewKzAEwXamrLqtH0m6pHujkNxNPDLHVrYzxyaI1uowywuwjF0DYo5RS9FiuBR4bZpPwDjRCFsIV5uQdZUJcf1bv8CXgYmLxyHHJaW3H+oOVDowQ20fSb0ejb9QfVU3yCceewciRMwpcofq6yIqRC37gMn8964BQVNBy9/pu/lgiF+r5flCPG72bii1pyLtwCv4s3Os4vEbysV2osZ1vEz3z9/rgK7zzlVd6j00mSU227h4f4dPGkwgkQCxwHZAG5qIx8l8Tq9E3Fp8e9h6alpBZD6/04Z51q8zxR/XwPuC0rdv9+cosUfkkSyfkTlOaD+LpvG1jzxweOCTQB/ArsAQNLOzknbb97XG8spR65vUUTwylpQSuoprbGNZPGMTj73jS359PF6zGH7/QdbxN+640e4nPLaZy1Uof3FYiV0bN9pE9AGALwMQjx2HvQM3OWa5OMLJCYfkH4hYayzXxOOQzyKqHCAfjHQtHpu+w4C16Z+JjsXjsqD8IaOMdRmHeGwg6N24osUqM3SojbSDkLpNRtthNnKoNTyLFI/LIqeH7J5WskmDWTy2vg/i+hwTOUGTPUS03/XwK2XZ66reM7/vhg0/+waJBIgFtgPa0EQ83h9i1RCvq+iKF8OIx+74I77DtFtnTsv8t8N3sUGkiBE81vBaz7PZvibx/YOl07z27ILiax954PDAJ4E+gF2BIYi3M8O4QwrI6k6TTuKRKbYGCb3VBKQSk23joqB4Y4rzIp4l9Gr+SorrIeJxmG5C9nIVysce7kvvd+Wrh9wj8GVg4uJxXXwpiw3dyQTesUJDq+/jPoSTdTXfkxdndkAQj+t/4RKPd1tam4IgOyAeG2glTEbaQYhd+MRj7X1zN+TZz7bziYT6ESkeu2acrff5TNt1xoQDwwHxGJwhsB3QhqbiMR/48Vr6bQaEzcXjpvGHqglWWXuY10L8d20lmG21krXj/HxBq9oW5abxFeIxADbi7arajWorxwaAoCv/pWoh2irfTuKRIbaysp1BB4+5vYnH+veaajHbPsOFq1wFR7z/XFD3lS7sF8RIAPHYJL6Un+QWBaujaCQeC2cSIspCPN4TKx7zpiz8ODQDWOe0Di1bYf2NPfc5Us5bPE5ofvOOthv3FiClOYI+eM4eaP3bo7NsRefisWxqqQ3OF68py97Tb+sf6jbe+DeyJUENZsgdIJEAscB2QBuaiMf1nWS8aZBtm2zX4nFM/GGfJ3bnKE2L9JVY4r8t97Tb0vp+aciRdHGqaXyNzQP7jU9NgU8CfRBtV84mlACodOq/+G4VU3xrFY8MsbWhrjKceHxFN+uPtHGKvU3EY3+5Cv63++fHheI/6qu7nc+vW80CMRJAPLaJL3I7wcy8LUA4y0arJ1C2onfxWNYB2gtwD3mhzco1qHkM8bjhNxyxbIUY9PJu8IbawlUn3ytarH6hvNCCtqfmcbdlK1gjQOPKL4uNB23t4kA8BuMEtgPa0EQ8Nvo6mS/owmng+dRMPI6LP0RVrNj7fL3LuvzcNKPCuFLJxGGbsiIk8wFq0/gK8RgAG3F2VQlH7t10AOzx2lnD8YO7aXebeOQqWxEx/uyxbIV496rdSqaJ2XDxuNoB5Ou5cEAR5w3/rd8rxGPQMxCPrQ6Kr0oxvOBRxcpDmoWgYd7h7qLEY/8zQcM8J63E40g7CHiXzKvMTTbCZnRrnxdwfW3F4yYN8wKSuOiGeQNuDUYiAWKB7YA2tBaPlXhhEmj855vzGlOOFRt/xD8t6WJ2QWn2f1VzIvHZvC7iyyGeNvH9fLedzJ16iK9omAcmSpxdHcaDbZpAg0nht7NmDbdtY+r28cjVMC+iCVyfDfPk/2O9EmoaQ6B4zCdgneUqDNeX3ND6+bNhJfKwIEYCiMcugcy5KkU4G8cLbHKEvlWWbMWzTzyuhGGbU2SJuuLouhaPbd/DCXheCjHicYDzZr8pxGMDrcTjWDvw2QZboesVj8kRnP0ro6qVYZHisfVdNCQnXoHXdt++elcGobpHkEiAWGA7oA3txWMiZUBY2xruEzuZj/aKx7Hx58Ah30sWGT0u52TeTfYVrdY/U1rz/f5+G/K7DflUWHztIw8cHvgk0AewKzAEfjurYoFfvHSMJVrFIyJzbA6JD+JvNPHbOnYN+EyjlmLZPSRXH+uLCkNyDbYosdGEEC/98Zv5/gcEvgxAPHYKZCwZrjkKtgLDuN2ROQklka4cWX2VC1/tHCAe88+6eaxtea/qqepOs2vxmJjzvaKb9SfNQfM6xKEzijHisW/wEvB8IR63a8YWZQfsdzO9S7yETIh4THwQzsUATxKhdKOPFY9NCRmvb8UmjTyTP7yhk7XTrikBkfcxTHLRzK5ch63UTI/ErjTvk8a+KHC7+AgJS0AGvD9pD7bY2DGd7BDwx8p+vvf4dCMeu5vnVb7WMOHPY5NXPI6NP+LfDxPfV3+nxdcXmn8QgsAlfZ3+jRKD/cr7MOarJpG8aXylHvLA4QnySUO+P4P6pK5i33R9ko1mg+19U837ZarWR58vaJW9p62xad6R8xbvuFLn2Nd7noTYGRdA09VHezkUGd8M9bZbxiPz7++rBWwZS/HrqeXNfHz5Pa31UlG8D0HQIjtebtDcI8A6QWsVngMoMkpnCV29fkuvZXPC40y/hvmySkdyHpaSjf3h2X1+lPhzevES4rFvcO5afcyT/fmC7qTo8Uzbx9tDklx3Ekrdu7vN4aV5pm12o3TfDjHsyhklNF9kMqlQOqXWBgs9iMeKMHtFi+zpEJBeqMh/psU8sQjmNiJrHsvByyWltx8qh7Tb0qOWiEE8NtBWPI61A76aKf2RNocAXxYf6JY3lAsUj3n5l0oMYElEktLtRryvJe2272ipNK6LF4/Vd5Hft56osWtk96z6D7N4rPqeG8q2hzn93RNl1ve+H7oTj9nzG6q+H8TjowLxGOJxG7oSj51lypQ+CsKvs5jxak7zRH/2phwrNv4I2KC1NtDlCx0s4qyMGQnNFz+zess8RvEJx6bxVX+OXeSBwwPxGOJxH4QPti1NNfmh+A/BscVYiMdjIMzOuJ82Ldp4pu16Vflr0+K0tvHI9vtbdZUXKjY/HsZFphgi7M9UZtQyXioLyu8WB91FF8gd9sx0huq7fP0VYspV8POZFjUbZlepjU7FYykiDzNehXjcDRCPvYNzXuPN4JTk6l7TC2Gb1XuhYv29IhRXScE1LX/4uoFhc4dq/rzVk+5i+hCPwu4dkgAAIABJREFUiagsaHObWpOeerdzF5HisTPxuqT09l/09GjYhgPxeE9r8Zii7aBqIqCf8yUts5/cDfMMNlJN0rABset9TVK63fwvPda2BDUQjy/+Tst/fGn4fFMCxldimZ7Tj7R5+tVe5sZ5L6b3vh+6sysumg+0JessxOPTBeLxkcTjM6E78ZjUwZmy6smdr60+Pu5tJqBhXlz8kReoDMj1wWMV7yzxgrTdLN4YFRFfiTrOA4cH4vGRxOMzp7Gol6S0zNQVecqioNrKzGOLsU3FY9AH4aJOfcGaMSawRWkqbeORw16dukqgmK2Xm9AXIunaQE2rcdkz+y55b573z9rMznSYcn9+f8crWUHUVDx2+QN14nwYQfxMxOMjE+5nWnxH79/Av6wPgUyZtTLMjpQF5Q+vD7N0IkFeUubcfv1CRZ6x1SaXlC4zyot/mx2Qx7DLIqdMWVlr6eZNRL2Jx8b7mkVuS4gVj4nUWVMRAKuZVRnU+EzpBASbwcRjIoq2g92W1quFTGjke2S0f5+NVKujlN9a+w71XTHVE24iHi8p/6ytHJ4vaLXeWlZalbTbrmklBgT6c/I1kCgLyrMlE6CFHxmuuUq3dmUr99MTEI+PCsRjiMdt6FQ8VhYK1FfUqvGMrd4VNhMiHhNFxB+GXPFk+He2u8M1CCuLnB6U79/H2ftajIqMr8bnFZsHDg/EY4jHfRBkV64yAZKqRrv6nkM8Bs1FnbLI6eF+qS1iuaR0+cZfQq5VPPKt1K3rKu6xFNV2GNc+tzZecpXK89hz7d77Fo89JbQGpDvxeE81qT1EOSuIx10wTfF41PiaYYFeEI7jyE65T07/3RgxZ77l0kXnkxIyKRtAPIV4fFQgHkM8bsN4Y1qzjvZgPEA8hnjcByF2ZVzY4vo7ZbwC8RiMOSbGsp+kPGaZhrEg3vtjP4uuxWNjQ/negHjcBRCPh8YrUlo6iYJ+mYD4N/p345SZgP3Y6Fw8dv6tZUWbazUCUX3FgTgnRjwuC8of3mg1Si8pXb6l9daS0tlWUZhW4jnEY6XGvaz55hNXX6jIf6mvbvc9swHoTzz2D6TlzhWerGlCjbJNeJbQfLGy/8YH6is7r2ixWpu3fjr8Rv1zbKtkXIknr23IVrP5/FXNXsPufWjGG9NOtw751OlPPD6WT2ri/93XeEyf1MivjpAQuzL+/iaMO9J89mWwA2+TYtM5tl2tDvHYuHs34npHkreMmfHGxEjKJ1pdXWAxnVxYeHxtqHvx2P235p31Pt+vjxXFOc8R4vELFfmvtQam5h1b6nWfa7yEeDw0clWd2QEMu3wfCORM/hmLf6N/N04ZiMduuhCPy0+0vuGDGH44arNZ66ddUvrTj7RoIh47a7HtA/TN+pO9WYfhqNUAtYnH7LvVLfUuocpVA95WO244xiwef/3DP8z1Ya31xN01zI2dvr2NcE2HXp/Plnjy69H6Nbj8ldPGDfZ9REYb06S4A/H41BizeNzcJzX1//ZrPJ5PivCrI6SReFyrZxyCy758TfgM/XwU0SLE5mziMftu5b5ir/f4ecuYGW1MjOVzTssLrGaXOcUIdkcPJx47+k3MZmrzQwW7/0jSW3q9eFX3O9b44/OdZn907vES4vHgsDpxSidRXjh83N2ozw+WJJ3IloEYxv9unDAQj93ElK1QkiStkcyjmO31dWDmjS1Yh/LdE2XKapoQ8bj6rCS9pUeZtKhNH9Qtp+y6lUSnpN02O6zstCQF/Flx4bxWd98mrvIarle0uNscEpwXKvKfzd89MOMVj2e1GK2s+DP1PpD1Klk9XO28Wpdtk9+Qkw36hAhrcGMZhPN7qRqQGt4Lq7+q6mkq+QnvSh4lbPTDWGNaNXA4/9Iz58Z4xeOmPinG/1uu8Zg+KcavjpAgu5KLi0L65ujY7IvZAc+BSG/Ap4pSlQ+7okX2VP1WLHcyT2JzAYiLP3od54DrHWneMmbGGhOj+ZzT8mLqZTwrP3vskhVEfZatUBdVVj7oktLlOxl3lOaHhly8atZ4Senth4P/qDeIDBGPqxJBfNxJWn1tbbHnBOIlxOMjUBmEeWZg7N2ozwf2wlpn38+HU3g3ThaIx24iGuYpSZIcVJkayfCZVi2Iu85TVgQHiMfys8y7QqqEhd+jq/Yp61bNxYKaeMyFc5NwZxFX5epHs1+TidkRVzKMWzw22IxMzPRnyiYWTImZtDXNDkx+w1naylQbzpB4Mts2Xo83UTbZmeXdPCKji2laU5xTELWAyrjF4wY+Kcr/W67xaD4p0q+OkDBfZVrte0WL1T1l3maTNvvylEI05jXVZxl9vbEvRV085uJP3QZtExXjz1vGzOhiYluE/5MrJp9p+/5/prHyXL4LB18wkon7rsVj8zst/JZlMaXcIadPLLjOU/2rXzyuPss4eSF/H+0eJxAvIR4fi92W1nqH0xPpRn0+VIXT1Rnu8+Rk3o1TBOKxmwDxWK1rxQfJTGS1NpIxBXn/eZXg6xeP5cDedg3yHtkgzFhT2YMiHr+wVTi2DuxmcVVer2mVrPLMjjfwHrN4bBZILTYlz7P9RtV5yuca/Ia8rmBfoieefPWw5bc3+isRDx07n4y7Ao7H2GKa/O20VR/gdBizeNzEJ8X5f0/sG9onxfrVERLsq8qCNrepdZt0ki7p3jhO9Ex6W322Kb5amko50cRjvgLOGE88tjbivGXMjC0mtof5DnFMZpwl3qmZo0TD8HQmHiu9aDQ/4VmsY83FfecxQd4rHpvGdMZ7VMXlKcRLiMcATAS8G6APmonHIYdeD8ocoFVMq3gDzpOJRoOGed575J9VJX/BO0qYeHyf/3rYpeLaFWEa/FUz0PZ7OP7Ae7zisWNgalhVEFQz3zSId608rr0H/nudpW8oF9uEXatUjOUyQur0jmvgjpgGuma84nETnxTr/z0rjwf2SdF+dYQ081Ul7bbvaw2alKMmJkXmLcb4yn4/az1t2+dcUHr/QZbZsu++MF3vaeQtY+YsYyIvM4emiUenmXgcNu7Tx0fexTpExh0Q/vOq0rHhDfP89zi1eAnxGICJgHcD9EF34vEVLVaZoXN8oHhYC6YhQpd74BQyCCuLnB6ye9YVnH+Wvg31ktLlG8pcya9MPL6g+fxCntdMPA7bMiaTjSPVeh+veOz4LsMqeuNn6Uhxlq2+d9Y8PthMktLy/sHwXtTvdfZqTnOxm6mpeBxUWkYM7sfRwAYxDXTNeMXjJj4p1v/7ah4P65Oi/eoIifdVL1Tkv1KWvT7U++UCMl+V1lA83m1pnWVMoFbtS2/4lKRLus/em5sSE1EVpxN6NX8lc55m4vFp5C1jBjER9E134nFC88Vrw3go1JfpY4OQiSXPBGlITC8Lyh8yylYLWUN5avES4jEAEwHvBuiDZuJxTMCKFY9DzmsqHu9XBPGkoX7otYdZs7uaWP5LfWu7VjfVPFD03QPb7hZyuGb3e2S84rHDTmtb2fTa+b6DbYGz1R629UUwlrayfb+j/IRzxXPIMY4GNohpoGvGKx438Umx/t9+jcP7pBZ+dYR05auUJneKH3bbV1nk9KCXSnTlLUqzu7rg81Br5mezOdsWatP1nkbeMmYQE0HfhNlYk4Z5OrHicch5EeLxbktr0+QdO6YWL4fwMxCPARgBeDdAHwTZ1VmIx8/0tLqubyOdL2iVPdD6t0fHCrFn2q7f0jK9NARxbXDFRbz597Te/svSpM11Dw0HYUeqIRfmk85NPGb34UtYbYN9y4qz2Syh+c072m5u3dveWovHTbdG9wNiGuiaIJs6N/HYMAA1XuOgPqmFXx0hnfoqvrLNt2pcaSjMjiSl5X1GD/l/0701vrrKZ+jCBre5K7pZf6TNoW6nefVxB+LxZGrfhoOYCPomzMbOQTy2+E7RxHSd09pVG/6M4yXEYwAmAt4N0AfjFY+7LVtRNdezrBgObI63L3PxRhWS+QoaKeIJUZmVvjDWqTLdg7j3cxhQj71sRbVVrrGgGiRCHbYtK0moecWZTEh5p2bT9j3T94paaCc0IEdMA10zXvG4iU+K9f+hg/YhfFILvzpCvHblbc6k/7le29Py2/HGdYtVfFmww1ZtVUjm11qVrRCiclX6wpSDma73NPKWMYOYCPpmvOJxx2UrZIkH226L0Mai5xcvIR4DMBHwboA+6F88jm2YJ+qzOs4zDsxdtfiafpYLvi3UUMqAPys2AKx/v6th3jjKC9g4nnhsshdq1pzK1Kii6TbapiIUL4FiEA2qeylpl9/Wbcv1vTJRHvf2bw5iGuia44nHXfqkWP8f0XStR58U7VdHiN+uRJwLa0YaKh6Lv7PWHg5qlKqdIrdkc/tiDfOkWPQX5YfVx/Xf0NUwb9x5y5hBTAR90794HN8wzx8zPE3uTDWEm36WizOJlxCPAZgIeDdAH/QvHrNBtbeDLh90+M+rVhP7xGO/gGn6LG/3W9PAzSQeK6uP9W1MpmsLeWbHH6j1Jx5bhBhJ1dXdLNTYao1ZVjbIJNYuvBoTO6voY09G6zZlSjxJXbmgCwdG8cv0DulfPi6BGTENdE1/4vGQPinW/7sEvSP4pFi/OkL8dlU9Z3uTOYHpNzf9dgGTAfIZs/jqFZRNNmESj/nqY73slunaTiNvGTOIiaBvhhCP/b7f4it850nf5hOPA3yn8bOmES8hHgMwEfBugD7oXzwmFhSv6Gb9SRsw8LpUWtCU55matrBVMV7x2COsKd11TYMwS9MYw8y5WTzmn2WrNagN9ORqZfN3V4O64wmB/YnHLEkylfqQz8Ym1JhEen6evjpM2JJF4JH2odmPa/WAsUGiSYCyJJ78s2x1tfX6bmKlg/G72QTGSIQaxDTQNf2JxwP7pCj/7ynZNLhPivSrIyTErrjQmq4+mhslEVl+W7cYa97GbcuBKoHWPGEh8iEuDJnFY2VSxFLn01xmY7x5y5hBTAR9M4h4zMZc85tHrcEcEe0+0io1+X52Xs138dW8PvHYN5HF8uEJxkuIxwA0xfjS2hKn8eB/N+wOzErkIAqcD4OIx0qgvqJF9nQIjC9U5D8fuuCaAiZfsZvS7eZQs6osaHPLa/f5xGMW8PnnUEm77TutER7/LPb98wXdsZpZvGu6MrCzicfKNXARwSauas/sbnNIwNRr9q9y6o8+xWO1XllG211Jyr2/mtM8cQg1sxnN5jeUHWpElsUHunU8s2pQm9B88XNVE3u3pUdRJ1IXf4zlI6oET/kcxda5UOTy2yKR1q7Z5rf5JIhir8+0fbw9TNDYGjcOT4j9yK2HzsNSxxwYOO88oU/xeFifFOP/LYLeEX1SlF8dIWGxjv9mpjqbz7Rdr6p8RxFVAno1yLxJzT/2hzr5UD13bju0r318tzg0c+KTII4xkJwk57HDtrJv/HnLmOleAzlvfw+aM4x4rPt+ES8132UQaJVJuNsPB//xQsXmR6V5nbfmMfNb1eeQGntMnzWBeAnxGICmQDyuQJIweYYRj8kg+KpHkt7RU22Wl9QaU8qR0Hz5hlaBDfOqmW7D9ycp3W7+lx5NDfqUVcmGY/49rQuDoGh6VmybVCU4u8TVZ3paXTd/ZgPRTDz2CYD6M+M1pfXf65pWHx/3NmkUal7RYnljPlf/vSS2zszsO5+0tV/eBNB02EUDk9+uxANmly6/7bJz34q4gelOPBaHZYcAYJx3ntBIPA45lGc0tE9q6v/tW3WP55Mi/OoICR+bPtM2s/zO/HkzMWWP7bfjq4v144oW2YbWRpFHXVlnOlfdBeYaA7HVx1Jwdm0LH3feMmbC7SyU8/b3oDlhNtZePDYJvmG+3xFn5z9Qtrqu+x2jzbr80CWlt/+ip0fzzo5zj5fd+xnDd/T+DfzLBrghAOpMVDwGkyfI53YhHhPRfuY2U1f6zhe0esjr25oU+IqdGc2SlJZZTkVpEl4dg5rdltarBUtK+IpFRy2+sqD84XX1/eIa7t9rA0Byi8d89bHctulbmftCRf4LrfgqI3n/AY+8R8Lidax4TFS3FzYbL2zSKNTMaZk/a6vKr2ixWtd/L42yyOlBsZFLSpeZeVWrY5BV/5wZJemS7tdbTbz1+e1q5YLcfucb3BnsNUmXlNW6TR+XEPuR4rErpimrMgwlBQDjvPOEIJ8ULR4TDe+Tmvh/d53HY/qkRn51hDQdm5ZFTg/3S00EuKR0+UZbjSxwi7FK/jO7pHT5ltbbZ3KXtjDYjnIuxzMGkqv4RH7kqyk63rxlzIxCPAZnzXDi8Z6yyClTVvqG7BQrabddM/8h4sW/zX7HGn9036nuCHHVED7neAnxGIBOgHgMpgl8LogFtgPa0Jl4THRS9VOPy3nnCfBJoA/GbVd7ccLaGAqcDBCPQd+M25eBIYB4DEAnQDwG0wQ+F8QC2wFt6FQ8NjYyAXXOO0+ATwJ9MGq7Kp9odXU52rELCAfiMeibUfsyMAiTFo9rS+FFgxixTcy1pTPj24kSmi9Whm08ROqW4k9VLaskpeUjW7pu2tZs3I4dvoV3P4sslru7OtPq25ZEsDgIofr9Kteubw3QC4S7EN9jXuljrPPCzz4MCpPFmp7FlihnF3jxLMTniWe53+pssodVbXsBNa95rDQhEsXdfVu2mgx6w2gnHvP6Z6wuZOOtE2Fbv8HpgEQCxALbAW3oVjz2/G2jvK/fHMq8jdMSV3mM/uuJMtGkM72lR3bt9VhtatjF7+088wT4JNAHo7arzzktL8a78AWEE2pnx/T3db3DFUvB2Bi1LwODMFnx2F7M+pLSn36khUU8LotHuuECr3Ko3Wz3CFHR0OxCCJ2ehkpqc4Cm4rGjDqdEF1XZwGf1YGmec0nX2f/Rs60wt6EDpvF3OAjE9VpbvLanSWAV93W4ZtlIyiGSC4FZ1jSsxOP7zVu7PegNghqJx6zgutLh8pTEY16AnXdLpvii7dYGL+DUQCIBYoHtgDYMJR43z/v6yqEcjWBmM5rNbyjTB+AyRv+dlv/gjbOqnNDd3EXPgc47T4BPAn0warv6nNPyAuV6zoEQOzuevydPQ169CSMYI6P2ZWAQpikeS6GRd6x9oSL/WV35qzs+JvIqqzbKgja3aX32jYhUsfeS0tsPVJREZbGmf2ZbKvnMnZL4l7TbZofr0Ryz/cZol98eVjZXQqWroDcRGURVFixmM5olKd1uDrOR5Sda3xxWyCSvaP7qgq2S4cEkMBGxrvJm3XmNAz99RbVPJDc1hVCFeOU33VUrdGoNdILFYz7Q0+3idMTjauCc0Hy5CRDSiWi3oaU4h62iKosN3YmVT9cZfUKWcPIgkQCxwHZAG7oVjy2No6Lyvn5yqGrQf0np8p1cmVsWH+g21Xc3HeDN3eR1vFCxvqNs+x+l1nOVDxMRPbOdcuaJ73PME+CTQB+M2q7EOExM1pQF5e8Nuy7B6PHa2TH9Pf1F+fIwgSl2eu8/jPK7heG7wRgZtS8DgzBB8ZitaDWs7FBm5BTH5z5PWWGqiLRMoDSKt+LfTaUZGtbgk4m4JjYLsdzSRVwp/7D/P2zgYxCuZddc07OoRN/6amITtrIa2gprPQgZRGf7KmaiqvMnf87sO0wBSz5P7bcJFI/5QK8u/p+IeMwHzqZBnPFZMBswnSM/01yOBJwWSCRALLAd0IZOxWNjXIrN+/rIoUSuZBisE7EVXZroLMVjy8S6+Hdjfii+k0+Kn3eeAJ8E+mDcdiXec7YKFPVtTxKvnR3N37OFbEaBuFpIF6YdgGMxbl8GhmCC4rFeosH277rjqxJ364paOSDgQqgQFS3nCRF0Nqdl3maet5rRqztzrcQD+f6NBQtTgGErt0331Ez0FN+lXZsUh7+i9KuLmrhsFIpdIrnx3yrx2BysLL95iHjMV9SYBnonIR7zWWJLGRLTs5A2ra/GElhWeIGTBIkEiAW2A9rQjXj8QkWe0dK4cjc27+shhzJ+j/KhldDNhWwpHpvPk99lq09ZP+Os8wT4JNAHo7crVk4gSZeU1WrfglPAZ2dH8/dyAZdtTEyGXdBgjIzel4HemZ54LBPWfZO0OiwBNya6rsZzplk7RyM15d/12sZNMJerUP7CtirXWCuYBYvGq6WbByfjtYngk64oq60YFr+R/kztIrm5dIfvtxHBThN4feLx/Qe5LdW+5XLs4vEbykXJDdc2IsOzkM/a9fsjSTgbkEiAWGA7oA2NxOOQI7mm1dMzPzky7+s+h5L/z9UUWArMLL+V4rEl55X/bujvYOS88wT4JNAHsCswBMErjwf295XW4Foo51vcB8YAfBmYnnjs6wJKlqQ24DyzICgGCTaHybuVilp2byhbN6g3ZStXoVyaubawWVR1dVf131PjmU1xbfIaKgH/Yvnf9Ef2jbZCR4i69QGd+G5VkLXVQ+5DPE7o1fyV/D1PVjx+Nae57AzfLEkIum6ZSNgmccCpgEQCxALbAW3oTDyeL2iVvWf1Hw9E531d51D+fMH6ub570Bs2Jykt7x8cne/PO0+ATwJ9ALsCQxBe83hYf+9fuEdUjdVtY3IwBuDLwOTE46DVDibH15t4TGoDFeW4osXqF9lExIyrXAXHVFvYJqoOLB7LaxNBRV1BXFuZ7CpPIVaqcDHcuLqa30eX4rH+G9q2ZI5cPFYOxzaj2rOwfYbtcK3oAqcAEgkQC2wHtKGbshUOpiAeE29+ZBDVH3IqlDTrvPME+CTQB7ArMAQhdja8v2f/L+hwlIkCRwe+DExOPA4SNocWj4mI6Jm267dV3b0gAdJfroL/7X41L3fK4tr0xHxo8Vive6wJ3UIQFp93+G93nWJ2T+K3q2337Es8vqKb9UfaOEX9sYvHCc1v3tF247Gv1oPCtrW+wbFBIgFige2ANkA8DvjcoHsgot2W1vdLShNDnFZqW553ngCfBPoAdgWGINjOBvX31FA89sU5cEzgy8DkxOPxla0wfH+R00P2RhWSDXXuqtlDR7kKjr4q17RKV7uPYcRj8cwPwrbY3iJWFitbF18MIrjySdq/m0Rz/T66LVshZmPLTxldJzMy128auXgskgfeVdck1teeBS85guA/BZBIgFhgO6ANEI8DPjdUPJa8UJH/SpkiLPD86bzzBPgk0AewKzAEze1sCH9P9UVg4GSBLwPTE49NDUUU+mqYF7Ny4oUKUZxe/17uvJ3lKgzXl9zQ+vmzQ1QdXjyWzzfNqJDN8sR3CxF3Tsv8z0NJC8fzVFYmm8p16PfRccM8+VmsK61DoDcPnpgdHqVhnvhOtrrd9AxdjXBcjX3A2YBEAsQC2wFt6F087qJhXkc5VOuGeTGDdl5STX7veecJ8EmgD2BXYAha2VmP/t5ePhKcGvBlYHrisbebJxP8lGRbnOeoxSMTd+4c3YMEbw1mY4dS1mTPW65C+bCDIPkFLda/OZ7DEcRjJmy/e/xBa3onriehq9WvdJ9eeLpvM5H8j0dHt+6+xWO++lhfHe4Th0Xd52OLx+SeqHDNMDuShLEOHEFzkEiAWGA7oA29i8fReV8POZQ3rrKcgsdVp3hc5Rm2FcD1HPW88wT4JNAHsCswBG47O6K/D4mlEJhPAvgyMEHxmCXYSl2fw79KsU93fPy872lda2L3TE+r63ri7lt5LJ2lpa6xYSWJXZAMoMgonSV09fotvbY1nTuKeCyC2pe0WNS7rcqmeV+n9HXiGwiK6/+KXmf/VJvtGe+jP/FYEYE1e5NB2vQb7Da0FA0Nji0e82vV7dT4LMQEjKWhgkw60BThHEAiAWKB7YA29C8ex+Z9feRQ1eB7fvOoNTUiot1HWqWGuOpZeSxjuyEfNk9yn3eeAJ8E+gB2BYbAZ2fH8/dstbLxu9miOCwqGjXwZWCC4jExwTah+eJnyosXIippt81owTuQ6sk2m2mbzW8o2x7kyLKg/G5x2MKhi8C+shXMYc4XdJcXMkkuiw3dLfZbSKT4GVWuwnTvM/VzFY4hHvNAZFiNIkV0vR5TyGfZVpkPIR7za9fEfsUOM9ruStrb4bt9vetXc5p7hfJw2ojH1cBVszvLwLSa4ODvGBHttvS4TCNWzYOxgkQCxALbAW3oXzymyLyvnxxKjasiZ1BzxdrA3Fe2gom0SqymFyrynw85Mc+hzjtPgE8CfQC7AkPgtbMj+ns1lnK945m2j7eHmssRi+LAoMCXgWmKx8Sbzc2045Kul9/T15Zkuyw+0C1vZKedm64+aisoAmoec4dqOviKl0YdS011ndlKWKuoehzxWBGI9dW4iuhtu24y/721xMVA4jF/5sq18JrW2pFc0+rjY1UH2n23QbQTj7kgz56/dWBa0u7pztzJV9zfU33aApweSCRALLAd0IZBxGOKyfv6yqFeqNj82CyuhjSJ5jvuaoe+0vm88wT4JNAHsCswBCF2djx/T2yHTGgsBWMDvgxMVjwmIiqLnDKxumE2oyRdUpYXVHpXahSUZ2pn0vniNT2wVcMVgQ3zyoLyh9fqyuckpeX9e7m6hIg6EI895RKI6GjiMZvFrG9bqYRcd71jQSXYmldX8/voWzwmJozrq6ZfqMiz/UpjaUuH2WDeRNBztyG0FY+Nv49vS2yR08NqwQTyS0qXGZvtBqcOEgkQC2wHtGEo8ZiIGuZ9/eZQeu46m13RYvWLOa4GNsyrx+p9Tny/3jYUxk87T4BPAn0AuwJDEL6A7nj+3qR3SP0l4p7BsMCXgUmLxzbOvZmXrB9sFVXPASEeB6xSnghw+KAPYFcgFtgOaAPsB3QNbAr0AewKDAHsDPQNbAxMUDwWKz5somJVMP48xdWJiKqibEXQKuVpAIcP+gB2BWKB7YA2wH5A18CmQB/ArsAQwM5A38DGwATFY1bg3SQOH6nD82BMRFSdxurqZsDhgz6AXYFYYDugDbAf0DWwKdAHsCswBLAz0DewMTBB8bhaWTybXdHiblMVhucdnvWO1WfBM22zG5qfu6i6e6JscXX+q6sbAocP+gDO+UFPAAAgAElEQVR2BWKB7YA2wH5A18CmQB/ArsAQwM5A38DGwATFYyIqP9H65sreaO4IHZ57Raw2lvf3LWWfzq9hWdX19VCA/zqjT+em/7cADh/0AewKxALbAW2A/YCugU2BPoBdgSGAnYG+gY2BaYrHRET0TNv1W1qml0w4dnSsPmlEnecZzeY3lG3PSBjniA6vs4Tmi4y2Z7dyvB1w+KAPYFcgFtgOaAPsB3QNbAr0AewKDAHsDPQNbAxMWDwGYFrg3QB9ALsCscB2QBtgP6BrYFOgD2BXYAhgZ6BvYGPgLMVjHDhw4MCBAwcOHDhw4MCBAwcOHDhw4MDR/uhdz+39G/iXDXBDAJwieDdAH8CuQCywHdAG2A/oGtgU6APYFRgC2BnoG9gYgHgMwETAuwH6AHYFYoHtgDbAfkDXwKZAH8CuwBDAzkDfwMYAxGMAJgLeDdAHsCsQC2wHtAH2A7oGNgX6AHYFhgB2BvoGNgYgHgMwEfBugD6AXYFYYDugDbAf0DWwKdAHsCswBLAz0DewMQDxGICJgHcD9AHsCsQC2wFtgP2AroFNgT6AXYEhgJ2BvoGNAYjHAEwEvBugD2BXIBbYDmgD7Ad0DWwK9AHsCgwB7Az0DWwMQDwGYCLg3QB9ALsCscB2QBtgP00p6Xl9Q8lsRrPZl7TM/zr2BY0O2BToA9gVGALYGegb2BiYpnj8OaflxYxmM99xSenyLa23z/1fuI8io3Q2o9nFkvLPx76YM0Q839k3lBXn+YCD3g35HGY0m31Bi/WfAZ/8H9quvpLvzcUyp/N8gg4m/H4ikQCxhNnOH5SlF9K/JIs1hUTkcruiK+HLJvheVs9tTst8d+yL6QW//XymIvvGk+clNF+8pmy9pc6f0ujiwp+0Xnyxv+flxnK/5283LhDPQB+E2NXnfEkX3nHpFS1Wv1BevAxw1dp1KX5M+IkLSrM/BrsW4KZxTExuaP1c+j+4fKLVVXI4b4qxoXpukxzjMhAjAcTjoOOKbtafKMC99sfoBiFnBsTjPYp4HCjUKEnFRAPrhN9PJBIglhjxOGywo05oTfG9nIII2I14zOJdekdPuw4zvbHFhec1LZIZzea3lFvv8/ztxgXiGeiD7sRjcQy3cwDi8enQPCaGLRJSJuMnGRsgHgsQI8HExWOXUFjSbrum1eKq2ewcACMlRjwOGfSqSQUC69RAIgFiiRKPQwYu2oTWaMQ70ClNBsrWuFQWlD+8psV8by/JdUafukr1RiUei5IVPrEA4jEAXdNIPE4zKmx/tNvS4zLdl54ZaFwK8fh0iJlQ9Y/ZtMn4icYGsAcxEkA89q0ylYPQhK5WT8ddfQxACxqJxxff0OLvX9Bs9hWttv9xnCAGpBc0n38B8XiCIJEAsTQTj1/Rd4trSkJi8WGFZTKf06vRiHegazoRjw+UxSPdzBOazS7pOvu9m1xvVOJxKBCPAeiazsRjIqLyd8quLwcbl0I8Ph0axcTvFvT3ZEazqxVtnUZ0KHeUvKL5q2SysQHsQYwEEI+9JQqqBiOhtRYBGCPNxOP/otVPXwUkpyKp+I5Wr68hHk8QJBIglmbi8Zx+WC33uxycgx22wnL1zxMU70AoXYrHSjM572A6EIjHJwfiGeiDTsVj7qu8f9seiMenQ6OY+MNr+ukq8S8SEpPxi5/o9YRjA9iDGAkgHgfUt/UGdG3b474By8rTaO+FijyjZXrJzvmZ8uJFfp8y2PEMQsoip0xsZZqJpgpr2hrr2omgv7//2rnzBa2im8fo9xX7eSLAHRKTsqA8W1KahNyfuI5f6V55JjNK0iXdm64FNY/3MDvb/HYoR+FKTmVS8Y6enIP0Jr+Hvk3dfpi+K/hdEPdqEgrYtnfjpJHwIWLbYMD7+bBa0Dzo/Wx/3pAgkQCxNBWPl5vN4b10+WkxoXVD66d7/3t5z+PKjGZJSsv799o71qB2rum7avHLkiN06ZN8ImBU3jIun9SteEzsGdsH041yLWNcaJ9/Ncv3iIx5mbXxVlO7cX3W6YF4BvqgW/HY87eh8aZ2Gvcr1TmNxWO5MtpcXz087vLvmdMy/0Tb7GYfe5KUlo9b2uljxd2W1iw+Wcd8koZjRf0+RhILBc1i4r/ot9VXngkAXu4oD4gNb7Q4c0np8q3B9oYY54l7NS+Cqkoumks5Cbvf51v+XCLOHl6oyH+pSqS21mD6BzESQDxuKx7vPtJKcZT8sDXae6FP2bdKoKoC6DX99Pq7BuLxCxXr75mz0o75DWVWp/0N3W/e0nViOveS0tXHZs6r/ETrmyvLs0hovsgaBFWWENy/rxIR7TA3uHmmp9W1+fmKa7l5pIKfBvF4D7ezl8NA2lpXjScVhSOwNv09YpOKhu9C6bg/0VjIIgaJpEOKONb3s6Td052aJCvX9D2tjQPu2POGB4kEiCXMdvjg8c9D7T1H3VY5obWm59j3svaOxYvHVTkEc46wyJ6qONulT3KJgFF5y/h8UrOBcsiOGFHb0TTYjMi1POJx8/wrJt/zxN/kmlZP/JxYu5nRLPmWsk/jiEuxIJ6BPgixqy7E40bxpjrL7tvZmDRMPGb+puYPmsZd/j2vaLG8UX3f1Yq2JRsrrh4s/snmTyPGiiH3ccT8vGlMfKnlDTpsMv759/jYUMsrhhnn1fMi+S/V6n1jfvAfLdd05RKx9uCyP5vtHR/ESDCEDZy4eFwViq87jL8oX355cA4LusuLvWMsC8rvDrNPhmS6mu1igZyfY3JmlkFw+Sk7DD4uKV2+k+JsWXyg29Q286s67SS9pUfhbHdPlEU1CWSCuJwR3v//YvPjwakmNF9uAgVpbbCufOZzNftsEBHk81XOIbXRhL6yCOLxHsXODkmDVajZUb6cH57lzhpYo34PKyXt8lvju9X8XRDXX0+E1CaAuk2IpIMJDDaRareh5XxfM13sLNhf04buDu+ZqUFTdS/6edW9jKWMDhIJEEuY7XAx69lbRmo/qD68m7b3Uq4wVX0F0TNtH29lvAquJynfc61eLluBpcTZsqDNrfB9X9Iy/0t8UHc+ySoCRuYtI/RJ3YvH9jJlUbmWUzxunn/FXIMx3yRXDPLbTZL+SBs5GH6hIv+5ajg4krgUC+IZ6INuxWOLn2ocb8R5bFeLfLdL2m0zdYeBVzzmwp7re5rEXe4vLym9/UBFSVQWa/pntqWSrS59NX9FCfsbdaxYv57YsckYY6GgcUwUk9K28b7QS65WtC1tsaHSSRS7o5J223fVSuTgclAdjvPE9dcm3LUmgLV3Tox/xe/vyCWixnl8EeEVLe42B5vlmomvue1xQIwEEI99QqF0Cq7AY1ptUTkGNYgIh2QSUtUVyX7x2PVZxGYCHcHYdO3ynhs4LrkqypAwKLNyoSIhF49NDWzYQMbyfI0Df5m8aLPlEI/3KHZWJajGgbd4lsrsv/63kb+HDZtIE/UumAQXovoqQz1RMgg8xveTJVQGgbhK9PX3zH1elTyFvkv9gkQCxNJcPN5VscZYikK8O4d3w/he+mrbskFFUD1JFouU95V9j2HrrrLqRF5Hhz7JIgLG5S3j9Endi8c2AScy1/KJx43yr5hrqO7fKGYYhQOLQOAUGXqoF30kEM9AH3QqHhtzx5h44z+v8u1+8ZgLe/UxW2zcZf7SeB6PjZ5xtXJ+7NhknLFQ0DwmiudgLkWxzxfEM/LEBss9VxOYgePrTsd5uggs0FY+6/lkTXS25RKR4zw2kVJ/V2w2Ow4QIwHEY6sj4zXiTNsHxGDNsZrWlGz7ZvnY1lSveOxx2PZgXTlN8+yoJ6gGf0+bz2QJQZPBivxtbc+k+t2MgzyIx6qdCRsz/K5qUmEJrLG/hxGbSEPx78LhftX3QFzTF5SmX9avzbS13PR+yns3Taio16SuHvHV3RTv0jgalSCRALFEicfWwQBpE1pkEe/8PkcO4r2Ju32FTFDMM/mtrnyScaAXmbeM1Cf1IR53mmt5xONG+VfUNTSJr/r1cbsJaBx9ks0B6yCegT7oRjzWapcrYm9kvPGex0Rdl3jMV18aY0ts3BXfYzvPN1a03Hfs2GSksVDQPCbaJqyJapPxFvHYmy95nzWn63GeuF9NvJXi8FeUfnVR+8x6uQvfGLfZOE8K6rZnJu91fJoEYiSYuHgccvAtMAwZQFxdR+vb/v3JgTjHLx4HDXCNDsjXJVcEzdABV8gApWl3YJYQWP7e3MQh9Fotz3eEjrorosRja6KkJxURg3QiCrc1l0jT4l1wii7f0NvsH6xhgvY53C4N76dMDlz2aRJqxGc1KhtzPJBIgFjixGN7XVp1QouiBa3g2GJdIUOBAybDQLMrn2Qa6EXmLWP1SUOJx9HxxSkeN8u/4q6B5VHGesgmPA3zbEA8BsBKI/E45NBrlcfGG+95bOxm82P3H2S/G+Pqy0AaN+bbn+XeXaHcd5MyAJ6x4shioSAmJlqFTH0yPjY2SBvzndfPOM9Y91j8jumKssPEfH0VP7c5cy4RN84LsdnxghgJIB47DnMzNv0zXGKjGOQKBxQykLHUWK4l5qGDIpOz71o8DgwojQYXHYvHZUH5Q0YZ64QK8dhA7TfSbfiASCoa26M43/N76LhEmlbvAq/bfEic+bb4Pw7PgyUrSk1V63ML3IIoxZzK7po0TRkDSCRALHHiMUvYlXdE+CpfORkb+67rWfa6qvPoPM+xQib4u02+qyOfZPJ3UXnLeH1SH+JxfTDYIr50Jh7HX4Oy7Xw2oyRd0v1D7mjE00QgKGm3fU9Z9qZaDQnxGIAanYnH8wWtsvf15uOx8ca3G9b62dWK4H2t4VmkeOyLuz5/VNU8ti9earADwzM2GWssFETFRMM4hKiKhdX9NxOPyyKnh+yeVqKOv++8vsZ5St1mIj4hcrH8b/qjZj+GHMzy/XHjPPH549g92hTESDBx8bg+gOIFzu0dWomJjSGHcEqu5nvy4swOEuJx/S9c4vFuS2uejBgOiMcGHCtoTSvdvFt6BE1/DwWPSNPqXajPMCv3W1sFqHfgtT03vUap76iSlLEnpzrxQYR3O7Zt+QLnTKx4bF6dy7uCO8rJSJ5pu87YwMZwWGOVe4WM/7sFJt/VkU9yiZmN8pbx+qQ+xOP6vZ62eGzvTp/QfPGaHkTDROdnUPVZ+a90L5tJNXlnTgPEM9AHjcTjGD8bG29Czgto/FkdPttvGndDxWOXEOdqdtZsbDLWWCiIi4mmHEL4M/7/XL/FYSKRie71w6UR9DnOEyvPxfhevd/aGNeYX5q+P3acN2HxWK4Md5ROA6MH4rFJKCw/yS041kDYaBAmnE2IKAvxeE+seMyb8/Hjihare8rWOa1Dy1ZYf+OGW3ZGQqx4XF+ZYEoqbPYY+Xvw830iTat3obrnfeKg1//Sm0kYBCrjc2uaVFTX1Dg5PbKdxgcRT/MLcPZEi8embai1CS2yxxzZWKUupmXZe/pt/YN7V4tzhYznuxXc8b6VT2otHlfXNFaf1L14bKpPeOri8f6+dtv3FtFX97+2z2ANt9iRpEu6z36lPH8THgNHLDAjnoE+OG/x+Ipu1h9p4xT/KDLu9iUex41NxhoLBXEx0RT3THlFs9iwXyX/QOvfHj1lK/oe5+l1j7W+GXoTZlMu2Yl4LK6pqXg8rlgaHyN9TT3BqQDx2LbKVA4OZ+b6Os6O79YvRtmKYGcXKR7L7SG2VTUNah5DPD6gCzWmpMJij7G/hzi9eKQbn0jTdmCt1PWqGlPt71Xbwm1rIFh7bnxbVJMa0E2adWnffSQ7jQ4i4lkiiZgs8eKxPtgxTWiRxZ+xBkDzBa0MW/idu1rY5LJzi24b8bgLn2R6blF5y3h9UvfisWl78zmIx4yyoPzhXlv5x7fnmt83ObifXdFitQ7YNj+uAW8oiGegD0YrHndQtkJMllQlcky1hWPjbk9lKyLHJmONhYLomKjbgVFANf8WstTT7IoWq18oLzTx11PzeIhxntIPQ1yPuFelrMSLpYGgW3SP6/UT2sh2XLG0/QQrduacOhCPrSUKXuhT9u1hJs3g0LwdV02ENI1Dw7zD3UWJx/5ngoZ5ToxJorbyLXhWtsXvQURU/k7Z9aVfpAn6HnJ0rxXX8A1lxf/JxlR6DeKLZU4vtRpg9ufm7aZrw9uQI7Y5YT/EBRFhU65kEZw78eIxaaJp6I4ACmosZBePWV5gXSET/j32zuwd+CRnw7wmeQuN1id1Lh5bns/pNszz3K4ctPNrcfUGsPvroMZBJwDiGeiD3sXjtg1aG8dDkx+rSg/U/FR03A0Vj5s1zGs9VhxZLBTEx0S+Gvff5sl4Z2xwjP9d4vFQ4zxxDWlGhWyWJ94zcQ9zWuZ/1ntnOJ5b3DgvxGYjmxMOQNsJ1jZNNcE4gHjsSrBlUDWtJqi2qFkdpiko+2Z52Ypnn3hcOcmALrmKY+taPLZ9DyfgeSnEiMcBQZv9phCPDVhWL/AA+dvG1JzJvaWn8e/RRKQhavEu8H/7ghbvftn7Bn7/4plc/UTre771yfPcvNdkSTy8yXxM5+j+GCKIgPOklXjM35Pf/qU1RDlgei+9K7TYCindD8qVVSEiUUDMs/qIDnySs9xHw7xlpD6pW/HYESNi40uH4nHUNXh/N9P2WdduNfu2Y/ndkxSPAXDTu3gcHW9859niodmPWWNkdNwNF4+t48+aoNhibDLSWCiIj4ni+Sd0tdrQptYwjiguNvCVyfrfDDnOqxYYvHv8QU6+q2PVhK5Wv9J9emHQaDwrthuO87yic8iOgCOBGAkgHjuFQt4AQx8ssm18xm1qzCkqzsFVF42vdg4Qj/ln3TzWu2fL+lK2LuxdicfEHOgV3aw/aQkIry0VuuIpRjz2idgBzxfisTnBkw0EvqXlD38z/I7uLT1Nf49mIg1R/Ltw+D6xpWnxHX2t25y8979R+vWl2UaMz02swrDUQJQz7vo1VUm0aYZWPpuRJBWNg8huS+v7pVZr7ooWq4zWW/McfLOSN13j90U1jnq9p0Mr8Zg1Pflu+V/VlkR+asSkTuV7tPMarJA5nMDqu31Pa30rJ68TaPCPrX2Sr/xAo7xlnD6pS/G4WoVr2lIZGV+6FI+jrqESBMx1eE1CR2CNceW7WZm3E/d5iGcGEM9a0794HBtvPHVIre+2zY/x8hTs82LjbhPx2DheYI3Y5CrPFmPFkcZCQZuYKBvHffcD/SDLZvFzIyakWd5UKyUx6DhP/G5f0mLxVc1u5b1/ndLXiekdtD23yHGenIQw3Xtlf/aVycejuXD4TNv1W1oq9c4Ptc7XW0t/gCOvvG6sCY13pXgfQDz2GYVr9TF3ivMF3cmaSc+0fbw9JJN1x6DUB7rbHBzgM22zG6VLqV885s43ofkik3XoymJDd6KmXS0h6EE8VoLtFS2yp4NDeKEi//nQybZJI5HImscyQbmk9PZDFVx2W3rUmsVAPDZgHSSwhNCYcPlmZRv8Ho1Fmj1x74I4mb3ntcSjKiVjXd0Q9H7+XNUC4/dvmHE330tJu20W8S71S3gQsTUo4YdmJwIMts+SduIxj6WWQalz0nVGSfojbeQgm8dtfRDbcIWMvECeI9xQJsSksqD8TnQlt9R/a+uTrCu2I/OWEfqkTsRjRfyzDEopMr50Kh7HXYM53ySisqDNrYhBvqZIXBBidqzkdwdbHMmkZiyIZwYQz1rTv3hM8fGG59wsJpbFB7rlgk+oH2N5fxVHYuIu/54Q8Vgbf/L7Tq5p9cRkuNixIo0zFgpaxURnzkHk6z8xS1K63Yh8oqTd9p0mGPISWsOP85z5orQH2707RPeocZ5NM+Fa0DhrAzcSDo1NMtVD9QcCiMdjBuKx1yh4oxDDDJHzxbikdPXREEBeqFh/rwjFVeJ9Tcsfvq47KGvy9kLF5kd7AqsHTCLqRzwmdTBidBB39BTcSCRSPLZ1fZWJ/L/o6VHvKksQjwVWO+Or8JsE1ojfw9pgwnTw3yvmXRBwMUZfXaUK58aZYMdzcw4wrdfkPq/Zu9QvoUGErzJIl5naVEMZ3Bj87KkNtkEQbcVjJeEPntTxvVs/0ubpV23LIO8s7zu0FS36ADwoRyBq7ZNczy0qbxmfT2oyUPYf6mC0TkR86Vg8jotxrhg8o/oA1WI3fAWifsxvKPvtsUFePV4Qz0AfhNhVa/GY4uNNtfPC4B+ynxr6MRafZAyNibv8e/zi8cXiB/qH8R5MO2Ijx4r7pzW6WChoEhPr8YXnHKYV4rbY4MgnkpRuN/9Lj/rOlWOM83i+qE9yKsK5aYeN67nFjvM8NmjNDY9LaIxUJ6WWlClNKdWJ5/oEwqmJx9Mi2AbafEfv38C/LOSGGonHpM3mGma0yoLyh9fK6ov6i6LzQkWesVk5kYD+2+ygPMlmWeSUKbOllq6nRNSbeGy8r5m1s66bWPGYaL9FYsV+D7WbrrHW0AQcRdC74bIz57YzV2Bt+HtEJxV7mr0L8iwmjtfvT9qabdtuwPv5sFqwCSPDgNN0Vfq9JCkts6bvUr+EBRHP1i4iUibqQhqfDQYG230RZjuuJNKzZdI1qbNd00qsVNHjVK2uYbx4vP+6gvKMb223dXhXr7GVT/Il31F5y7h8UpOBsv24osXq3vNbVDSKL52LxxHXQET7vOwX1d6t57gmHba05nEsSWl5//4guI+rFn8siGegD0LsqgvxmIgi4w3V3m8ZD2L8mBwv8NjcNO7y7wkQj5c5fVZWDic0X6zs5WNixorKYx5PLBS0E4995TwaxAYlvvB6ygdbOMo4j4njtfur4q5594x/F1PcOK+umYTkYcckLEb6SqQdkJPSIc0ZB2QCmlAbpikejxqDkwX94+2ge/qc/rsBxkiQXQV09Fb/TkskMNg+S+CTQBtgPyPjeU2L5LS3bSKegT6Ar+qLJk1Rzx/YGeibMBsL1bJYDXFlhT/E4zED8XhovCLleazeODkmUNNt9O8GOEm63e1hSTh876dhFaVvJUJ9lYBtdY5rsM3rlrHt341Xol/RYrV2bJk/T+CTQBtgP+Niv1LvtAdbY4hn9fgw8+7gQzwbN/BVfQHxmAM7A30TZmNiJbdth1WFeYW/Tzw27aby7LAwjRNtcdUhHis1ruXOo6Y7/Xy7IsYNxOOhkVt5zOJwZZSeFQ2gU6TzgngMQCOaDbZDuypruAavvoYMzoaEpkOvNWYbbPM6Z9p9xdbANnZJP1/gk0AbYD/jYr/tfkricdfxzN+Ez9RcCvFs/MBX9QXEYw7sDPRNM/G4WUPECpcY6+vjYIjLvPysKa7qdcpt4jEbb6r3FdtjxFSPffxAPB4cVnNH6XTOO5Mer1PrNGGrLc54G9/43w1wioTZFfN7MXXhrINXUXtS79irNWPg26FkEqE3yGJdjhXB2TzYrhrMGPy17XplfS+1KzPvFB2XaJ0m8EmgDbCfcbEXj0974cNR45mMD5eU3n6oPlNpwKctPEE8Owngq/oC4jEHdgb6JszGeM+OsB4/KjYxlvcSSOl2U60y5nFH3d3PNJ75DWVytW9Ju212GCdaJky5eFx+ovXN4fNrdZxt11uNURXNj8d0wwKnsQPx+AjYu9paZkBAT+jNdCJXkZwIp/BugNMj1K7qq6P2W4yy7Fd/UmEbvIqdHMYyQJbmH87SQUIU4FutDINt3kXYNDg2Xi+r7WU6R37mdEoWwSeBNsB+xsVePE5ofvNIRUlUFv9D709sW+bx4lkVr9TajwJLc1DEs5MAvqovIB5zYGegb4JtzLTad76gVZYFNCi2ibGe0q5yd7+p6abpHDZO5IsHa+IxE6CNYq/5euWuduM51WeaY/54gXh8LHZbWt8v1e1enppmoGtYd9XZFS3uNmf97E/m3QAnRbhdvVCx+dG+xTVJaXlvGXhHDbbN58mO5sElavTBNp9JtnQRNl2v3OrMakkqBNzPmQGfBNoA+xkZcuAmDn+9w7FxvHjm63diFskQz04D+Kq+gHjMgZ2BvmliY2XxgW6tJRsuKV2+sQjJFvHYuWDIcp6MVQ2a7yni8Uu12tka70zXKzQmRzUB7/2ME4jHAEwEvBugDxrblWniTDmuaJE9hW2b9WE6TyYFei1IG3yw/Yby9ff+rUaG7w2qq36iiUQs8EmgDbCfsaHWzW2+VfX4jDeeWUQyxLOTAL4KDAHsDPRNcxt7pu367aEsqylG6iWXiPwN82yYzhP/r8HOfiYe3+e/HqoFuHanG763fKLVVeK5B9+k8TiBeAzARMC7AfqgjV2VRU4P2b3WMdcwu9tosF3SbvuesuxNlazw8/StVElKy/sHR9dbNth+Nae5EAkaDrblCjFXXXWZbJx206lQ4JNAG2A/oGvGF8+eabt+oIwJ1P+vvfN3ceTY+r7+jY433czZRoomcfIkThwo2MSBgxduIJjMwQUHgoULhgsLguGCwTA0DJgFMyAMD4bLgHiT5TIIXh6MWQTm8mIG8XIZjDhvIHX3qapTv6ulbs33Ax14PZK6q6vOqfrWqXMU8Rj+bBTAVoFTgH4G+iarj+23tL6rqV42OfyZgKxE50aKx7sNreqabhezY55l/jmWcoJFPNerjX2ztRWPP6Pp9FX7uSjxuI14dvm/Jv3TuE5pQTwG4IWAsQH6oFi/UooCTeQ8xeJi+5m26w9s0iBc2ueseefF1EF6bnTbZIdh3K/tO2zXuItOhQKbBHJA/wGlObs/229pffe9I0rLPJ4PfzZ8YKvAKUA/A31Tro+phc3lPMWyeLzfrunOeeJH+xwvdqdcVzRf/miekGrFY92nWlI7Sfdr+w7x0moZDByIxwC8EDA2QB+U7Vd8h5jt1loX20/0uHxriMbVbEG39Qdar7+3L9Jdx42VCQJfKFc0vf6JNg/v3Ed9sxfbsUe1xglsEsgB/QeU5qz+bPeRloZofIySuvsnrW8duV3hzwYNbBU4BehnoG9K97Gu+CyPvrWJxzw1FruqGS1ua08iV7gAACAASURBVLpb/5NuraKzK32G5XTQZEKT6Te02vw3LZypK3LF43HlbId4DMALAWMD9IG/X3VFA4J2VtujPmwX2lIwryticEXz5UrLmWX7nM4hcrlWFt78XtlCuVmE8+r0UjEg43e74kFjmiD0DWwSyAH9B5TmfP6MF66b09I4UhtaGAz+bIjAVoFTgH4G+iakj7VpjfiJGyuST7WIx7uHo4hb0XS+FNIzhaW7OKSY0k74SKeDWlGZbQSLOfyF321y/sfW6hkBEI8BeCFgbIA+8PerbrEaVHU9eLHdTDjseaiCivooH2BHm9qJhF6dnkgVroUjua4CQ0GTqZcBbBLIAf0HlOZs/qz5O2vu4SY3YoRgC382GGCrwClAPwN9E9THGp8RVCw1XDxuROnqbU2fxEVfSJE6zjNtm6Kxko/mJ4aYcG1uHLsK5l1e2iaIxwC8EDA2QB+E9Kt2oekqytMgVWgXxWPfDnMXHdV9zr8ANwVnabFNarSWPpGR7rd5LsdE4qUtyGGTQA7oP6A0Z/Nn3lMyTVV27rvgz8YCbBU4BehnoG+C+lgrnLqKzDU0vu0zmq/+ffw3aX0XcPqm9Uvd57xBRJLgLInHSvSx7vul+22ey3FKaaQCM8RjAF4IGBugD8ImEmxhOruhR7HgAFF3dFcr3iMurKUJB6PdJbZETImFD5jg3C6sLYtt/l22fFnisWRLYaK2jcZVOCEH2CSQA/oPKM3Z/JkkMnc/yCKD1YUz/Nk4gK0CpwD9DPRNWB/jQutbWj7azugw36b4MEmM7fyZfOqHpX4SI4A1v9bQCs5CXQJFPObfpfs9+X7lZxPaaGQbrC9QPA7NGwYAwxYVYjMwAyRmbOiLCitBOWXBJRPqRLqiCBOhCvyedpsVLefHI7bTb2jFq9+K/ayLuppMr6luc1/pFXy1BTlb1E7n/2BVdvnnuCDtGhddNJgSrWUZF10baL+929D9YmbZ0b5coo6/BdvYsJxnYPyUn8DCB750zubP+KJ0Xnf5+/dbWt/MW+HYSJcBfzYK/P2q8Vu8aJQLrGWBCfoZ6JvgeRfbZD3UpfmR+Sc6FHldztu6NderT2yTUZ7HdxucVzSvH1vxdr99oJvG304mms9jIu10Tjfrbfs7/HOKX7WuO9iGrOLbLOsO3gbKbz/R5v7dsS5BSHT2sIB4fJK7AqMH4rEMFs4vnnAnsqfdplZFXelShOAj1ur0LLpY+p5/3R/zTarjU1n4G1dF0+t7JgS4x0U3mWGTFeu4sFQKbkVu1w795QHxGOQA8RiU5nz+TI0uNnzSvKZ/rb49FCHSI4bhzwYPRD1wCtDPQN9Ezbt2j1Qroq50qULwAds8nkcXS9/zQKvF1OzfipAt+WnLBq+07mg3erng7Fh37D7Scmb77dc0W340T+4MHIjHJ7krcLG8dPEYvHiinch+S+s7rcrtZELVbEG3SvQWwyXQKLvXE5pUM1rc/nyM3LKntthv13S31CK6Zgu6dVS5l8dFF63VHj3yCErmb7+m2aJWd+VfAP2Ix+ClMAjxGFwU5/VnWsSy7pMcqS3gz4ZNeVEPABP0M9A38fOuZ9quP9BtcxpFWat9sPgJVxDIE21WS7Zx+5pmix9otXkiZ2qL/ZbWd++1U6l8vchwrjtY9HGbq9gTtCL8djVbUM2ioMcExOOT3BW4WEYkbEA8Bn1wCieSxdOK5hWiUIcIxGOQA8RjUJph+7PjohVR7qMDoh44BehnoG+G7SOJmg1QaHz9AfH4JHcFLpYRCRsQj0EfDH0icTiGO/zx+RKBeAxygHgMSjNsf3bM84++OTog6oFTgH4G+mbYPpKOaSVeo3/3CMRj4S/MI1hXNF+uzLB2om5hO6tpq4fS28Lhux8yQ+iNwhtEnbF35YyZsGdqjp014fTij2uh/U27HB3KfkvretHlMqtmtLhvjr/pR+v0Qh0emjaTqkuKuWQYf64POUyra1r9dn84wuesUqkfW2/a8iBE7LdrqvlRiumclsYxP0rKeawUE2mrcvryce5oLeXrKUCeeMwSzvOKpdHHGR1jCYySoU8k/lwv6BWEx0GSKx4n2VjD71Y0nS+PR97AmAi1PaYfqmg6f093xpHB8j4Q/W1cDNufHeeHEI9HR5aopxRdekfr3Z6Kr2XBRYB+Bvpm2D6SjjoRNkf6BOKx8v88xR/0hNpETDx+T/fLt2o+lzavyQ096kbUk7xb/UyseHyMTphUdLV8tORT0UVVJh4v7yzJvV/T2/p/6MnWRq2z8dAIxELetjanm2Ux1hTzqOYremqFZodIbuSI68Tj24cfLEVGhATmseIxS5CuVK0epXjMx4VWFTS1kIo0lsAoGfpE4iAeuzbSwLnIEo9TbKyzcIVe7RkMnZD+4y4mpvv6kj6Q0N9GyLD92XF+6AyYAEMkXdR7osdmbVl9TfWnZt5ceC0LLgL0M9A3w/aRdBSPXfoXyAXiMf9fuwdaTCvSI2n32we6OUbZqotU6hYOb6Y0rSZUzb6jh+0zqZWYeVQUkRLBolRi5p/RFihWWIVmZvDbism2SaYhqrJF0+QQafzu4RiVs/9Eq+tjlHH1hqZvXrH24c4jdLA2Aqm5uO8qPUuRZk20dPM7PpFcSpyuCvHV7B3dN+3Pq4LqwnaMeMzbyxDUxyce77f3dC32Y7K3S8pYAqNk6BOJg3jcVZzfb/83/Yyov0GQLB4n2VhWpXk6p5sm6nS/pfXN3PChYPh4+0+7SV/RdF6zSKgn2tTXwjsv6APR30bJsP1ZMz9sNh6eabv+JyL8RkCaqPdM29U3x4hOdtqBiIqvZcFFgH4G+mbYPpK6E+rN5sV+S+ufhRPlIBmIx+2/N0Kkxdi1i5AmUvdIu7CVI2+7qBce+dYYb+27Dp/oqjiGHE1rjbcmNruie6kRVLioysVjQbjmEcHGc7K2k1JNGOgicHtXqoBtLP5N0VmJRDYb5/j3vJ2ZeCwt3Nr2tLxnr3jMNgbEheHIxGMWIS+OC7FdEscSGCWDn0hw2zWZ9DK2QBpp4nGajW03JsXPdN8Z5sPAEPD2n6bviPOg5vQVtwelfCD621gZtj/jVd5tQRZgiKSIet36UQomKryWBRcB+hnom2H7SKJubsf8JFI9FQXicfvPx50KY9etQYpiJbawtRnIphMzobT9LZuAGEoX2WIa78awS/cl/T+2aJIWWm2KCDnKtxGjgwfosd3UhVMn9s5mn5u/JQniLpFc/H+deCwv2oT3xe7XLR4/d1Hg1n40JvGYR05ZUpJI7ZI6lsAoGf5EQj1yPlvU4fnZQa/Ei8epNraxq0LkaINxGgcMHV//aecltnzE5ifK+ED0t9EyfH/Gj5fPaFHrNVLAEIkW9XhUp2hDCq9lwUWAfgb6Zvg+ktS0drMF1UZ9C5ADxOPjv7ZRIq5FhjTZd0a2EPlSJ4j5kIOQ01Uof2GLyhVzBbNFk5jqwhUtnbBIcwq7X9EP9V+1yGjq2l8RqO0iuZy6w1dptln0aY4yQDy+XX84Hm11pRwZi3j8Pa2bY0yuo7VCuySPJTBKRjGRAIMkVjxOtrGtz3Nt2Op1AMDQCY48luoYiJTxgehv4wX+DPRBlKh3+0ublsl+7L/wWhZcBOhnoG/gIwHE4+ZfQyJn2wUBOybWLBwcBSza727/hlftbqLhvqd6FZGTxZauQv3hw86g7Tilcs+uKuNEPtEzPsKnEUmZgN04mlcLWv9mtmuTu1SPfG5+Wz5So/99X+LxZzSdvmrf5+jF42MOb2t6jwahXZLHEhglmEiAVOLE4wwb20bJuOxN4zOQ1mQshOc8bnzZjBa3d7Sy5jwv4wPR38YL/Bnog3BRr6I30zft+jBW1MP8+2WDfgb6Bj4SQDzW/i3sYoJns3BwGVAxMoUV/FGuK5ovf/Qcq3alq+A0kS08wtgmqp5aPG4islneJR4pbUQmO9JwNKIzF8PF6Gr+HKXFY+2yHXEdi3isXI6jt0a7ZIwlMEowkQCpxInHGTbW9h3ihSrNYyGk/3TF7vT+M6flnX7kv4QPJPS3EQN/BvogXNTT7YMtLUDhtSy4CNDPQN/ARwKIx9q/hV3CojRWPCYioifarH6gxex1hCH3p6vgf2sWpmsch27MTy0ek5b3WL/XRvhufu/4387CN4Kob0SE9ygeT7+h1ea/PRHhYxGPK5pe/0SbB09fyxaPc/N+g3ODiQRIJVo8TrWxUWKeUFUcDJJg27Pb0Op2ccx77tqEKOEDCf1txMCfgT6IE/Wu6Hr1kR6cQUKF17LgIkA/A30DHwkgHhMRz0scPYlPSlthst+u6a7+XhWShb/vomhcx3YZelSuFKV7uMvTi8dNdPDVkjb7rljeIbJYO9JpvW8iUySXRHP9OUqLx43Yz1KSiEL3SMTjZkHNK81LRQ+MdskYS2CUYCIBUokTjzNsLE+JBKN0McTbnmfarj9QrQjJfJ5QwgcS+tuIgT8DfRAu6nWnHPafanpbTUjOi154LQsuAvQz0DfwkQDi8fFf5TzAASQVzHPxTNumSIseHcwXMc50FRwesfunQ1Q9g3jcCqVfUb39n7ZYXpMbiecyfj6+H6ujOi7WDm0spevQn6N8wbw2pxOrXmsXr23icXPv5y6Y1/QBFukutaerYF7sWAKjBBMJkEqceJxhY61pjMCYybI9PHVY66vK+ED0t/ECfwb6IFzU43P/LkWhK+CnyFoWXAToZ6Bv4CMBxOPmn5tIEcdkXzSW7cLW9jlTDPRWKRUrdfNoK1+6CuXLjoLxZzRf/ctR3fsc4jG7t59+NIv7tVHdf6fV7VeW+25gIvlv944KrycQj53vyiMOt+9+KOIxuTctXFFXsWMJjBJMJEAqyeKx08ZKvqqxu478shD8Roe7/zSnl+ybzuZcrJAPRH8bLfBnoA/SRD0eFaqfNi28lgUXAfoZ6Bv4SADxuP33ZufNUhilXTxoiwGW286MBub5iZmQ2S4aLHmNW6PcLZbthj2AbU2zSUVX73+g90oROrldTiceN86loqv5X+hLY8HWFM37L5p9+ZrcFVub+/+C3td/6wrvWZ+jT/GY3bvRn7oFrXl/PMJpQOIxsUmA3mfFdkkcS2CUYCIBUkkXj8lhYyVfxWyrWGiPidFY6IwGX/9p/Zb4zrtTYZ2/K+UD0d/GCvwZ6INUUY+vGWz52YusZcFFgH4G+gY+EkA8Zv+nE2grms7/QevtMZppt6H7xUyOclIKo1Q0nde02e3pkFvvHzQ/5ieeLT8y48oWDtM53ay3rWHdbx/oZn6liotJ6Sr4gzWL7IlFtFTb5ZTisXpvupNponfsOaCVr2oXd7bcTfw5ehaP+cJU6zPdfV7RvH489osn2ty/o1lV0ZvpG6oGJh7zd6H0QUu7JI0lMEowkQCpZInHVhtr8VXMj6p+t7G9iZuz4Gx4+w9bwCp+SJmf8blCOR+I/jZO4M9AH6SLesQCiri9KLyWBRcB+hnoG/hIAPFY+X972j3eyBW5JxOaVG9p+ajJru3C4X/R4q+fC5+raHp9T1sj6IUtLKRr+g2tGkMcVblbis5lO4pWUfVM4rEiEOv3xu87IGc0F6KtOahPJR6r96PcO8+1qF3V7IY+rr6lV4MTj7nozd6TrV1SxhIYJZhIgFTyxGOy2FiHr9p9pOXM5nf1TV4wdEL6T7fAlS59flbSBxL62wiBPwN9kCXq8bVQu7YpvJYFFwH6Gegb+EgA8Vj4i/12TXfL+TF9wHGSv6hZ1ApDWTjwiJJDtMlytbEvDvZbWt+9P0a/NMZ2Rovbn4/Ry9pvJIvHbNFjFVXPJR6z6DEhd1L7vc58xw2ulBD6c5xAPHY9235L65pXfL+i+c0DbffNMw9PPFaE/iYK3LVwpsixBEYJJhIglWzxWLSxnqKkgt+tZguq2QkgMA5CbY/phw7v/NaYn5X3gehv4wL+DPRBnqhHLCq0OaFZeC0LLgL0M9A38JHgBYrHhfEtHAZCIx57o3dHTSMehwjNLw8YfNAH6FcgFfQdkAP6DygN+hToA/QrcArQz0DfoI8BiMe5jEI8fiGialtgzxZd/bKBwQd9gH4FUkHfATmg/4DSoE+BPkC/AqcA/Qz0DfoYgHicyxjE4xciqr6M6Op0YPBBH6BfgVTQd0AO6D+gNOhToA/Qr8ApQD8DfYM+BiAe5zJ48fiJNvU1TS9dVN09Uj2/uvzo6gxg8EEfoF+BVNB3QA7oP6A06FOgD9CvwClAPwN9gz4GIB7nMlTxmFWhPxTi+5rqT5eXvL6rfn4sRPO2pk+XG1ydBQw+6AP0K5AK+g7IAf0HlAZ9CvQB+hU4BehnoG/QxwDE41yGKh63FVUnNJleU7250Jjjpv0nFU3nNW12UI5twOCDPkC/Aqmg74Ac0H9AadCnQB+gX4FTgH4G+gZ9DEA8BuCFgLEB+gD9CqSCvgNyQP8BpUGfAn2AfgVOAfoZ6Bv0MXCR4jEuXLhw4cKFCxcuXLhw4cKFCxcuXLhw4cq/etdze/8F/mMneCAAxgjGBugD9CuQCvoOyAH9B5QGfQr0AfoVOAXoZ6Bv0MfAxYnHAAAAAAAAAAAAAAAAAMYBxGMAAAAAAAAAAAAAAAAABhCPAQAAAAAAAAAAAAAAABhAPAYAAAAAAAAAAAAAAABgAPEYAAAAAAAAAAAAAAAAgAHEYwAAAAAAAAAAAAAAAAAGEI8BAAAAAAAAAAAAAAAAGEA8BgAAAAAAAAAAAAAAAGAA8RgAAAAAAAAAAAAAAACAwcDE4z9ovficJpMJTSYVTRcPtDv3LQEAAAAAAAAAAAAAAMALZFji8dOK5tWEJpMJVW9r+rQ/9w0BAAAAAAAAAAAAAADAy2RA4vF/aLP84hB1PH1H6x2UYwAAAAAAAAAAAAAAADgXwxGPm6jj6muqPz2f+24AAAAAAAAAAAAAAADgRTMc8RgAAAAAAAAAAAAAAADAYIB4DAAAAAAAAAAAAAAAAMDgLOLxn+sFvZocCuNFX7Oatue46RD+XNPi1eE+Xy3W9Kfyv5pnntJivTvbLQLQB5fXv3e0XkwPNufVgtZ/+j8BQC84/EoRdr/TdkQ1BgZpa1ix38nVkjbRzbmj7fZczzI+WzfIPjB0+rYjF8s5x2Y5MGZOxfjs6Tj5g9aLz2ky+ZwW6z+E//9M2/UHul3MqFJ0hCuaL2tabZ4CfuOJNqualvMr9vmKpvP3VN+taZswbdp/qultFaFl7Le0vvueFrPXqhYyndOy/pk2lrnbfrOkq0lF08UD9Tvaf6N69sre37c1zQL1nWq2oFvHM/XKbkOruhb6S9PWH2i99aVU/ZO29VdxmlY1o8VtTXfrLY1nFp7Knnabn6lezmmqv/fVxt1P94+0vKqC2rT3+c1uQ6v6Pc2nlfYeQ/tuRjsMhBctHh+Ma2McvqGV1zB4gHgMXiiX17+xAAADoTfR54k29+9oVn1F9XY8HXx4tmZPT6trtuD4gpab/wR/drf5iRazNzSrf+v1Lu2Mz9YNrw+4yZtrsmLSk4qm1/dJogXE41iGMDbLMbYxM17GZ0+JelgP98qedut3NLWJo7tHqhXBV7pe02z50S7U7D7SUhdsDVExsp32v1L99nWglrGn3aZWBSpRfHxLy0dJCPeJ66UoJx77n6kH9lta36ginv2qaDqvHQJhgnjM++O7X9J8+yh4osflW1OYD21bHqBxNvF4T7vHG5q57mN6TbVzYyqzHQbCCxaP/02r+WdlDRXEY/BCubz+Pc4FALhAehF9+CQX4nEWQkRENV9R0IyiXVi9gngcweD6gJNmEZ8419w90OIoIFSzG3pMXVRAPI5jEGOzHOMaM2NmfPa0l/VwnzQ2sfqa6k+aeMsF2gDB7m39qxDxyWy256re1vQpKNjwE62umaDt0TLaCOUgsVVoB6JOcJu+o3VvYlQP4rHrmQqy397TtU+cFwVC26ZBjnjs6o9jxyeYMuHUEikfoxv2M78JEI7b/mEbb/ntMBQGn/NYHdxXdL36VGRgdbusBXflIB4DcCGMcQEALhKIx4OGzyXm82OEaHVNq6eAmcogBCrYuj7pRICU+eszfaq/Piw2Bh8NeGEMYmwC0D+9rId7ozmJUdHV8lGzp9opoGpGi5qnl9jTbrNS01AIvlqJwp5c0Xy56iIB91ta1wsmIgWcNJIioZ3iMRPzJ4fj7LWS1uCJNqulEpUsb1h3bdWfGBUuHrvnr8+0XddKeo7gTfgU2KZsK9iJ6UgsKQbETYPYefUTbVY/qClJQueOI0I91TCnJW/joPHE2vVc7aMEiVzRfPkjS2Oi913JNpVoh+EwbPFYGdyeIyZRNLuKhXd5IB4DcCFAUAEDAeLxgGEpBV4t6OFfzeRQnjwaDEKggq3rj26umTR/bSPsRhANeGkMYmwC0Dc9rYd7ot2ME0UkHkHtiFxVooD18c3TBNnE9CZths/XP9N2/Q859YRLPGZH9F2RzWpwnWUe13xXb5G8pcTjI1z36W0+okWWVzN69+DPOay2t9Q3EufVSrT8ZzRf/TvloQYK3whJHU/sO5JqiuTCN6UcGzG87xr3WaIdhsNwxWNlMGXkeTslEI8BuBAgqICBAPF4uPBF3nxFT3zeEjLJHYRABVsHgMEgxiYAoKMTdsWoVDZX8kWt8ihAdV7FxFCnD/cIWnqaiskVXa9+odvmux3icacX+IRELnTbtIVGKO0r+riweMznIz3NTZWUIJEbs/yzZh9LnVdzcfLC/E3gRogS2auPDfb/zpNyK3BTShmP2vsv0Q4DYqDisborZM3z1hqlg9Hcbx/opj0a8ppmi9qojrnfrunudqHlLQmtviodX7ii+c3DQdiOEY+lCvdSBcfJa5otvvdU4uTGNkeclirLHitAuirLGpPsptAIO4qhh+grdM7n1WJNf2oJ7M0jO3SsQHtr3GtYexG171LvC0EVM+VjLIfPShVZQ3fNjg7E+TfMOAl/t9+u6c7oQ657I+H9Sf3APUaCNkfEqsGh70ugNca+Hbp/02r+xv03rcFuvksXVPa02/6uTbwO1ZyNfhAyZshmiw7tUYsVV4WJiWQzPFWY9fvXqwuH3LuTAv2JNVLmOA+9x1ibpdxkpD0I+XyYX+nayKzGLVeududks39/xDvodVyG2RpxbAW/j1D4hL9Z5En/JuDKA9guwOL9YpL994rHWq43a5ROjE/lk+yIBfIx2szeB9hCdlbTVhxbx+Op3qrWmeNanM/ZjsYKvy704axq3FY7ktFmPY/1jhxfJX/28B7vTB8UMjb5As93jJb9rSk2PNFmdSc/l/CeueAVLo4dxpd9zJSdV6TZIB/sHl8taP2nFtFppCcgyp/f2MfBwefp46YhZDMu0baUnFtR7Hr4dOsYK629KRCdabOHTORxC1UOoUj7/mr2HT1sn8m0tfkEzYcaW9DLkf8exWPj+0rYKrUAbXx0JxsHIfcXxCnE40g/WITA+bCPkuM+6/dTU6kUaocBMUDx+Jm2q286h+pS+bl4/PDRTJKvGMon2tTXnoqarmqX7s9Xsxt6/OMhTDxe/ULL2V+YYXmm7cN3nkTcrgqM+eLxfvsLvfNWlrVUkVQmNL+ysHvpO6S8fXyR/Av92uT4ay8+2EKTljui1fdbeng3cyctt+1Ghnx2ckXz+pFN/PlRBFcem8YpOf6mXYjoR8xCE7ELeRf5+1t+8FQplvM2uicwIVWDUyrNsk0m1wS0MfyOv+kmV4294ROYb2n18YZmb9lkL6QSs7W/azbOZVOswt9bWq5+cLepK0dmQDXqbsIbSYH+VGSch95jks1qbjPFHnDy/EpQwQ/FlsWIx6nvoM9x6bM1AX4+8IiiFx5lzAtkhEw0o8Vjn1/MsP/OxZouHGf4Rf2zoRNyQXwLE4/f08rZFzLnCNZxHThurHbF5x8SbV6QeBzbZv2OdSLK81VG9J90aSlFgsZm+GJQF3Hbfw+Yc5tzAB4B5RKCYjZcSs0rcmyQD1U8fvjVLCam2JDs+Y3Pj7ym2fKOlinicY5tKTK3Cnm+4zMqc/JTrGNcsDFXQgRt21ITECNOHDjnIn+u6d1X+gZvafGYj11He7e2vw/hqq+0FVKkdAFbFbPxJ7Kn3eaflg2eRPFYSdHawztK8YNFMP1QCt04+4KWmycjN3Z4wFQaNh8eTpl2GBIDE4/1SbcneX9rlF7Tl7P/MpxxN5lgRUe8l2SwQsSeiqZ//ZbmXvG4uRrDsncLF97JJFG2eGwkjndc0uKROdsvv/2rv0KsUYmycz7VlzP6Uv88G2xRFWjFiUnoBHcibFyEV+A1DLEzqqa5NX8Uj7yDHNO/heeKrYYrGD/XJCr8ncUfq+qMum3ixBd5tr+RjsLxMXW8msleVDVn84hKenvEV/IVRZmY+0+p0lygP+WP89B7TLVZRFn2gIiy/UrSewwXj3PeQX/j0mVrYuxgfmGg7hl1e81zm1meLVI8dvvFTPtvFTsCheNknxomhEkT9yDxOOiSFgOZ4zpiPmUeXwydDyYcQQ4RjxParM+xnuerEu1B0NikwM0Py6IxdPPZ6COBonXUhkuJeUWuDfLBCyb9F82+1NuOtUX2/CZsc1+5gsXjTNtSYG6VtR7udR3jo/MX+YXUeBuoNikmxWS8qFRYPA5Ok1Wy7XRKicda8Thxk6qAreJjqHhagEjxWDo1mLLmcnLaebGKYAv3W1rfCZHi1tMg3Id+SfO/OETwnmpDmDbhmbbrH4UTHz+Gn+6LbodhMSjxWI2iChAEdEdqiYxVF8EVTedLJUR/v11TrYTyawNIWQxUNJ3/Q6uyaCbE94rHjYHQFhrGUdTdhlbasamySbTNxPHq8S+zqqvhpIwJjZYyxKgiqb9bffFii+jh9yqlJREq6WrOwewL/F3qR9d5W+uLOv33hd9WJiW+Y1rHRUH1hqZvKsvfWBZYvA+Jx/f0d6jtqBvvz1dd2JwoWSdc2kTewAq6IwAAGNZJREFU6N/Gd0c6L+9k9jBpqqZTemP7m/Y7+HPp4nEziVb7gZhSxRizfBLBj0y9ptniJ223VOuDyuRamDhN57Rkx1sNW2ZMzrWJhNFfzKqx0SJFdn/KH+fx9xhrs3LtAWX7FeUI8+wd3eu+b7eh+7Yv6G3sm+RmvoPexqXd1qi23bxnY2xkTdL5ONYFsYiiF84op0C/mGv/LWKHMh9zTMpzfKpfCJPFt3DxWJ/v+Sq6545r/kySfSctvZrWd5SK3npbPtHm/h0T8yMjWILF48g2622sZ/oqJcJsRot7PQ2E2p52kcEWgRiw+SGmrNAX8yxFkXBfRh8JEK3jNlwKzCuybZAP/R5tJzELzG+8frk2UkSFiccF5gwF5up56+Ee1zE+WvuVvwbmvk3fwIuqTxSdF72keMw3OXx6Cd98KR35GC4eh172UwH5toprMeXz58aL2+qVcirDQ64fzELt7588p23k986DMQKu4gKytlb69Jv75Ih4srFEOwyL4YjHeoG8EMFCMUr+iAb396qTjm4AJVRZNIwS/44J21HTvtt6FFGPACpo/NlE1H3MnUdKaBMS5T3Yjj5oz6BMKvjixTEx4DmkXAnH+TMpziywL4gVM7kBcx8H41FY3BC7I3SO3z/7Gy1tR768YoprAqH2QaV/Ku/PJt7y8WG+I6ugwwUuV9VgZxECF57J7NOK5tUrmr3/u/XYrBwFwd83H5tsYeCMnuGf523CPx87jrWJiU38UmypQ5xwVqNm3xF7n7n9KXucx95jis3KtQf5fiW8qIqERzwuaWuLjkubrVE3Zex2kPe7jOOB7L2I7RN6NDJYPLb7xWz7L4gdinBsS1dFRHk+Vf13+ZSEnC82TDy2348ioBQd1548mB78/jIjd16QeJzSZj2N9VxfFVE8S8QrDHExUH4XYmSiskGQUnWdbeyJtiV2wyV/XpFvg3xo92iLssye34T6ZS1yPEg8zl9D5M/Vc9fD/a1jvLTPnnmsn787oY+MQzxW56bOOdoR9ei/LeVICuXF48l0TjdiPZNcW9V3buEc8diV3i7nljL9YBasb0y/pnlQqkftnerit1CTytgwiMmj7oW/0yv6y/zLgChu3TYXaIeBMRDxWCuQF2AIiUg1StbOwl6at7CFNKEIFXtsEyM9FQd3SKEVHInCqqrGokbJ+CK9rdVpg96D/gzcoPPFSwnHZnFmObmOQitl6r8j/r7gtJ5WNK8qulp+pE/1V8Kkjy0mUo2K7fhQ6PtzHD/yCzq+95qeE6jrl/pivenfX9Byszn2Cf0+pErE2jHsWGGSiFSHY2uTpqhZaBEZ/p2u6Avbb7uO2psk53kq0J/C8ExaS9yjrQ9n24Ncv6La48Okqo4oIJha2EPH/g7Kj8vjnUu2hrexb+LoLGAVQmTEbFDhPJ94XMAvWsebKnY8/MaFY8eGMlGeTyUin9232aAw8djVZpZ+mz2u9cXtnJZ1aDGaGH+ZQJB4nNBm1M9Yz/ZVikh7LEQbcyQ0RBhy2hK5b8cUvYt6Xs89hYnHafOKYJJ9ftg95s9vQnNKa1HEIeJxiTVE9twqdz1MZ1vHFBE/FdE/pX6LxlnEY01T8Pno5lPZeVtt9CAeWzWJXFsVIx4LqQuNKz8FUN/5erP9YBZCSiwtUlw6DZJ2soDriCX7uPROtRMf5BOwT9kOp2EA4rF2zCjGoTCjZJ2ERe26SMnnI4y9UKXVzBtpWfAGOJLOqZXaMYuMkmFtqdyvrfCA8xm40Y2Y0Fg4VHiuqa61/EHcmfH7j9yZ6hxvSNtzp8PbtXNc+lHZboH1n66NxIioGINyqK5a1zXVWkVlm3jsnNBHi8eh1Zn174idHDa/ozuM479fLWmzb96J1n7tmG1+U8gPFSpM7re0vquprmutoq09Glu9jhXtrY49dPEWMnEKaOPUY4IF+pONoHEedY9pNivfHuT5lcNN8EmhNCF1bUqki8fh76DkuGR3LtmagDyLHex9JEUoRB6jc/1OqHic5BcD7b+ykXE8bhw6H8vwqQ32Ra1dWA4Sj502Qf67En7elSv8sFloWyh6Cm3lEiIeJ7TZgdJjvYSvUjdqzcXfrXuzLUgYcmx+eEXcjMWhQ7SO33DJnVe4CLVBPvhv24SBAn0mZk1mWw/Z0gCVWEPkzq2y18NEp1/H6PeSuNkdIBwTDV08ThOO0+41lHIF8/bbNd0pKf/0cZxvq8Ltb654LPVTLR1dqeLNTjL9YBaaaOqaT9pOp0VgbB5yG514vVr8k35TxGNXak0uYNsCJPtvh1NwZvFY272NzVUSYpSsE2b5frrJx9EoxDhb4bcOhqqiN9M36vdG3xv1YPxjFysWxxdxnEieQEVGEEpJ5m2Xbdc+0nFHTShcDqRZKEkpEhpDIS2mHGJK1yxrutMm6HaDKInHofk5Q8Xj2EI8NofswzKZbaMgHmnPx3ZrkKV/a8bEZzSduvrkYVGkisShzxNS6VrPtUcUXFnZOnFKP1IVtdAr0J+IKH2cR91jms3KtgeZfuV4Z7Tb1O5q05OJ5Qhg4GIs6x2UHJe8OYS2T41uSRDp4goJNpevcJ5HPA64z2T771wkeVKIlSg+YxPCWC7doOhzIlLazDnxltu2jJ8PK7hl5inPOEkRQoh4nNBmB0qP9UK+avdI9dxXZV7POXwkcL5tE2u7f+eLTf5cOfN4m2jN/l1boIaJxynzCtYWyTbIR4hoVKDPxKzJrEKzvK4qYlty51a56+GGHtcxUe0RyF7JMerOKzvcgnnPtH34Lk04JhqFeHzAlXYl31aFn/zoQzxuvppvZNjS5hUkxw9mwTUA3xjJS/lFRKZ960E89q3XvBrXKdrhBJxVPFYL5CUkCh+FePyOPr++p98eBIcUm4umT/E4KLLp/OKx2mea63gUo66prj/Qevt/5O8rIh6HTBJcDsSM0DmIEdxJ6rvzbjHFulg9HmWv6/oQzfrJl7bC068GKx6TMJltJiCuiasUBbGj9eItXa8e6cG2sbL/RKtr0xEfosoO7X23/u14bM/2PHvabX6mWtllFy4lnU3oBHoo4nF6f8oa51H3mCseJ9qDIuLxkd2GVvV7j4isHwH096Ui76DYuOTNcU7x2BXF4b7E91xEPM60//oiqXpLy4efWK5tR6RFkcrlbLEoHu8PjD7X28x5Pz7xONfPhwppvG0HIB4ntFlL0bFe0lc90WZVa4XIhPGppxII9WPseL+Y+9oqiufN47tNLClVR3hdivx5BVG+DfJxevHY65eTxeMM25I7tyolHveyjkloDy964eEAnSFinR23IUCULB7vt7S+YWuFWOGYaETiMam1NJR2KmCruKCYeNI535bqQQg9FMozSPSDWdhOYUu47E0guv0uIh6v6T8xp/7Fk6InbocTcD7xuMTOS6R47BdoJcU/NCqD5LQVv2/p931AnsaLSFvhuy/boAhcNPEIJSNqR/67YaWtIDIjdJp3YDmyOatp207C5LzU3b3J1d3NvzuDeJxdWdiHNplt+oB4ZO74nO1ilwu0z/T79v/S3hqVzyN+pMq1wt95HUBztFOO8OzsVknxuMcdzdz+lDvOS96jxWYVTVuR4Fesd3tMKSFGxCsTZU9fKPYOSo3LDrd43EcRFMvzhvgQfgRNWqgUEI+z7b9YBFQ7FWY7ZlcgbQURsT7eiBHuImx9icfl/DznuFFY38oLN+PUS4I9C6Fv8bjoWO/JVzWppURR31YIOsJHNGM8SMTNzWnYpc9p5ghpGy75gky+DfIRKx4n9pnRpK3IF4/T1sMN5dcxblLerVa7xFn4lX8sNAVWyj0lrIkUraSi6bxOy487JvHYOrZKbHTx1AIpfbGMeGyevPfVvSpIjB/MIqaOQ2TaIYmItVIMMbn0Zftx4nY4AecRj5XIvYqm1/dpofJBRqlkwTzX4FYNQXRO2AspmOeekHCjzQ1ryCI5YkDxXcukgnlCsaMSxS70/19d0+rpd/Wol/4M1TWt/vgX+3v9h0PzCjsqXfcmHqcXwUuh6Z/VfEVPynHZ9i+UCe8f/O+Nb/MVPfE5EZ4XNXa8atESYjGm3EVe6aIZjKz+VGCcR91jos0qWjAv3a/42G8f6KYVrEI3Esq+g7Lj0r8R219Fad4uocKPWt3e+Ey2eFzA/ltFS973Lekrcnyq5Tmq+YqeHOIbUX/icVE/b/8g7TY/dRuFbbsFLjAigw5aehePy471k/gqLaIvaV5EZGx+uETc4GPT3rGli9b/L3HDJXdeUcIG+QjLdZrfZ0IL5qnv8fQF81Ln6gUK5un3WGQd4ycqylc7HVjNbugxWHAN3dhnfSXY/seJx+rpr7z0BkMomBc85q0nmkqIx9rYjU2XSqXEYyJ1jlU66jcClx/M/epg4VXWC2JObPTWxyOCRvxprNLaYWicQTzOKJCnE2SU1MWbPX+fel/dpE5dMFqFbmV3MFRcUydTdsOhJckv2aH44t8lYijPZ4vQmJD9iKv2DLZKlFYnHJjrSE8pYIsadfUFMVqMi4EuoV3d7ZYXB2yX/uFHmlfS3zVt8gW9r//mEFPCJjr6EfTTiMeBY4eIFCea2r/bSKf39HB/TZXkQJpnuPob1e+/cDgZywIgKOecfoTTInI5JwrSgqzAxImPd+fRNy5aRjrirP5UYpzH3GOqzcq1B7l+hU8w3OKzLAS7+lLhd1B0XAZsxPqOADL7Hic0x2z2dijHE3UbnS0eF7D/rohX7gvFcZLjU5U7VISw+4f3VvGNqEfxOHdc80WGc24rLxAUYVH0D9wuR0aunkA8LjrWM30Vj4Z1BkbYNoSjIvX45seP9OAQcdVCpw7fwzYNrXaKi9b3PyduuOTOK0rYIB+BhbKy5zeaX7bZMy6sGuPGZk8LrCGy5+q562FOyXVMAMGpxrRNz+jgNN5GtrlE4Pg0iBCPFd+bm9agz2jG0uKx+v7s6YzSxWNdtI0qXLfb0H17si9XPNbTV6RFQju/P9cPZt8A3wR1aUxsXs7nPqGbbr7Nriy4TXC1I9cxtGfNbYeBcWLxWD8KmZC3hxNolNTBWdF0vqQVO76y366pVo75ahM6ZbKnf/6ZtuvaOG4eJq6R5iAOeVNrXtxot6GVkhfVU8AmGtOILuo1c7ZPtFkt1Xya+qLIyDepJV7fb2ld8+MRuvOPjTyeCEWgnmiz+kE49q8acLMv8KJkWkTQRBV7lL47eU2zRa19dqUdS7XnijwY9KaQojQZ0nNr2iZMfEIqFFnbbWglHU1JSTsSLR6TNnaOeYFXPNWD2W7pkYNNmx2L3bmiJdr+bnMy/ugRs8DA4XiymTKAt6s2sdVsEZFpj8qlreBtxMb77c/qMTjd5sQ64mKRx+njPPweU21WAXuQ5Vd0Xzqn5UpLoaI/gzVthW6nSr+DkuPSbmuUaJLJa5otftDGlu7LIjdF+CQ2VXS2brxKfj0y8jjV/jvTJWiLZGEym+5TNdo+8BnNZkcbaRGj+hOPc8e1al+N+VzzTrh95c9o2ATelk+0uX/HxnPkMddTiMdFx3qmr9LEl/lypR331m1szNg0ae3Pqy9o9sUrsi/CtQAaYx6hvWennera6NVsRl9MJhS/4VIw8jjZBvkIFI9LzG+UfqM/j+yXw+xpgTlDiXoSueth/l3F1jEBtPbLJW75/VUI6lxCsx3G3NBRE8Ag1Nbmp1ZQ6TOasZR4LK2fdFtWSjwmIzCjXZ/WP5tpQXYbWolpp/LFY8MflH4/uX4wGz1gVF9P+H5f9y/6mlm3m6U1suOvaDmq9eKC9nV7qXYYFicWj0OqV/ouuUiO2yjpkzXXJXU83enLn7v6+3v61lKMwD5xC/ludonRLLxdE1JaaAK2+xIcJZ9kz770tpO5ExyY81gR7kIv3YBrebBcl7E404T26H7ECDjuq0xgrFFMmtATep1KPNajN6PbPA7/kdDQyIuQ6JHQS21X1QnFtEehiZMwabJfCRPX3P5UZJyH3mOqzSLKtweZfkWPfop6j1JxIXaPhd9BuXHpsjURtn0Su7D0pV1w4YhSkgr9tbY+YVM19AoWj4n8C9kcn2pr42Pft4gE/YnH+vMmjOus+VTofDBhgXQS8bjsWM/zVTHzflfBPGlsSg+uieKuCL+I5/LZKVXomiRsuOTOK0rYIB+h4jEVmN9Ersmi7GmmbSkwV89fD/OmKrWOCYHNvW19xxiDqX0xfJ4fN48Is7XGmA66XH3CzI/ewvMLJ+XaDxeP4y6p7xUUj4kibYV2idHKiXnXlbm88NxZ7yjTD+bqS8bzxY8nuXi35fNRKWpiiGhH2zw3sx3yx2o5Xoh4TET0RJv62jMheE2zd79Yjrg80/bhO6sIVs1u6PGPB2slW3e+Jvd3twbFmig/f3Dvt7/QO58RtRUcUCY0Hx0LSdszZFaVV64rmt/8TKv3roV+QF+wPet+Sw/vhGJU+j3Uj56FXWeI/JFYnmMk+vFx8XnmdPNwT++liV6v4jFRsIAcWtDCRWuc7QKPKx9hh30B4Hdkh2iVh9V3lkV0YHsYubj63XVP68cC2f2p1DgPvccUm3Uk2x7k+ZWw9yjnyhM3MVrhofA7KDYufbYmRMhMKDoTWyjP9Xn+fOJksvn/oYVkM+1/SKE2Je2ENDHO8Kn8UZRFs70f9CseU+a43tNuU6untSyfl48i+8ZeYp2QE4nHJcc6EWX6qrCNDXHB6RybEtrmh89O7B6plgooxtopLVo9fsOlwLwi2wb5iBCPiQrMb3z27DXN/v4dzcXicx57mmNbiojHIc93fEbrerih4DrGi1CYUv+LJNFVtnsha+Jq9h09RJ2eDrG1+iZq6OXoE0ZBWsYgxWNb3yssHhMJkeS+S4rejb0/4TaU+bi2qZz9jjL8YAnxmCjT34XNqfoTjhsKzHNz2gHicYJxb69U8fjAfrumO+MI1RXNl7VxfNz6eSWNBDMk1sl5YLL/3YZW9XttgLym2eJ7utOPPlrbNaeY3hNtVrVxNKOaLej2bm2fRBgTGq3gl/cZQsVjImtqgOmclvWH9ggYN8TypOZYAV15l833CMdWQj5bzWhx+0E9sufiaUXzKuRIYkiOKukoeUXT+Xuq23fHd87Y7/YuHh/Zb2l9971x5M/bv6I4TjBdCxOxCryOZwEgHsW8ovnytuvnvhxM4nh39cHSE6dn2q4/mGMpth/rFFnglBrnofcYa7PMe82xB6l+5YBst/1+TTiCqx+zLfYOSo3LMFsj+/mYd6p9X0y1ZRFue9XvMI8JN88V4xcz7H+IeBx0HDjHpx7hk2NHP+hdPHY9T+i43m1oVZv+Th8/NkybIKV9iuBU4nHBsd6R46ss77EZH472tI9Nma5fhtoJyXb770uFz/9TNlxKzStybJCPSPGYDr+VN7+R+g07Nm0dT4H2NMW2FBOPj3eRuR4mosLrmJDfsvedro9HXtZI5tJrlhBbm6qT2PqER3Qfkng8ndOyvnP0vR7E45Yn2qzuBD/RjMs6wCani8fGpgGP0i8iGqb6wVL6EpFskw+/HzQvF8djrL/MR7Sb0zktg21CYju8XPEYXCRRhUUAAODMwGYBMDD48XeXGMH/LncxA0ApeEHNE1ZJD8rFjjFTnL4KTAEHncCWXhvlpdHYJVc/PbbrmQUp4ALvCAwHiMcgHwgxAIAxAZsFwMAIFd9yonsA6Inkgpo5hG64YMyEERbFnR5BDbJpxllmfZSXQnsyzNleR98blYccnBa8IzAcIB6DfCDEAADGBGwWAMNByQPqy/HPc9FCCAPnR82PWuB4fhBavnxXChCMmUC04n/TOS2149BGKpNTRpkD6qKPE4qGvjhC2qrJsY9NkOGCdwSGBcRjkA+EGADAmIDNAuDMsFyJSn5BOUJKLIaUUrwQgBJYcnnK+cBLwSOI+fWa3ta/GhsuGDMJsAhy/yW3O+iZpoAroo/dNH2Z58/V2f9K9dsv0opjg9OAdwQGBsRjkA+EGADAmIDNAuDMSIWBruh69UkQYyTRDMINOCO8eE0bqfoNrVILzQb/rF4UrKLp9b1QqAdjJo097R5vtCJy0nUFMedsNAVcEX1s5w9aLz6nyeRzWqz/OPfNAAAuCIjHIB8IMQCAMQGbBcCZaY5iHiM2ZwuqrZWmtUrk1YwW96errg2Awf4Tra6vWlF2tqhp3bNwTES0397T9bTqxkFtq/COMZPFbkOr+ntatOlIWDvefjjJuwYuGnH0VGlixsUh1zHEdQBAeSAeAwAAAAAAAAAAAAAAADCAeAwAAAAAAAAAAAAAAADAAOIxAAAAAAAAAAAAAAAAAAOIxwAAAAAAAAAAAAAAAAAMIB4DAAAAAAAAAAAAAAAAMIB4DAAAAAAAAAAAAAAAAMAA4jEAAAAAAAAAAAAAAAAAA4jHAAAAAAAAAAAAAAAAAAwgHgMAAAAAAAAAAAAAAAAwgHgMAAAAAAAAAAAAAAAAwADiMQAAAAAAAAAAAAAAAAADiMcAAAAAAAAAAAAAAAAADP4/h1VkaeC+9vkAAAAASUVORK5CYII="/>
          <p:cNvSpPr>
            <a:spLocks noChangeAspect="1" noChangeArrowheads="1"/>
          </p:cNvSpPr>
          <p:nvPr/>
        </p:nvSpPr>
        <p:spPr bwMode="auto">
          <a:xfrm>
            <a:off x="143608" y="-2074985"/>
            <a:ext cx="281354" cy="2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sp>
        <p:nvSpPr>
          <p:cNvPr id="4" name="AutoShape 3" descr="data:image/png;base64,iVBORw0KGgoAAAANSUhEUgAAAJ4AAABlCAYAAAC80FqhAAAWNUlEQVR4nO1deXAUxRd+CYLhkFO0CgR/KAJVIuAuNwIJEbmWO4DcgRAE1AABjCBmDXKIQEG4j9IqAhSieEEp4lEEFQVFEREoKoIICXc4wpFAkv5+f8RuZnbu3Zmc+1V1EXZ7ul93f/v6dffrN4RCQv369REWFlZY1QVRzEGFUUl2djaICLVr1y6M6oIoASgU4g0cOBBEBCJCs2bNCqPKIIo5HCfe1q1bBenq168PokLhehDFHI6yIDc3F0SE/v37gzEGIsIHH3zgZJVBlBA4rn5CQkJARFi2bBmICIwxABD/BlE24RjxGGNgjKF8+fIgIsydOxdEhOeffx6TJk1CRkZGkHxlGI4Qr2PHjsKuk9p09erVk31erVo1J6oPogTAEeJJV7Bc8wHA5cuXUblyZVVSBlG24MjIM8ZQt25dEBGysrLEZzExMSAihIWFITY2Fj/++KMT1QdRAuCoyiEiVKlSRfyfMYbJkycLbXfp0iWZRgyi7MB24kmnUSLCsWPHFHkYY6hRo0Zwyi3DsH3Eu3TpIsi0fv16TW3WvHlzke/OnTtBrVfGYAvxypUrByJCaGgovvvuO1y8eBENGjQQxEpMTFQ88/DDD4OIEBERYYcIQZQwBEw8xhgaNmyomGJ5qlWrluazO3fuBBGJvT6exo0bJ8oOonTCFuIBwJYtWwRxhgwZopnPF9xzpXXr1gCA9957L2jzlQHYPsJr1qwR064aQkNDNbUjTy1atLBbrCCKGWwhXlxcHKZPn44nnnjC8FRCSrD58+djxYoV2LZtGw4cOID8/Hw7xCnRYIzho48+wr1794paFEdhC/GkZKpXrx5Onz6tmZcxhmeffVb2zNKlS+0Qo1Tg9u3bZWKLyRYb78aNG/jnn39ARDhz5ozsO+m/as/yafmJJ55AWFhYqe9wI/zwww+CeN27d8fNmzeLWiRH4NcoT506VXROZGQkDh8+XFCYRIu9/PLLgnC3b9/WJF9mZqbCxivL2LRpk6I/SuPq3q9R3rNnD4gIDzzwgO4i4eGHHwYAXLlyRbOsEydOiPwNGjQAUDa3Ubjf4qJFi8SPrzT/EP1u1cSJE0FEGDBgAIACsly5cgV9+vQRHVaxYkUAwNmzZ2XP5ubmyvbuatSooTsdL1u2zF8xiz14u8PCwlCuXDnRL1euXAERIScnp4gldAZ+E48xhg8//FCQR8/TJC0tTfYcn6J9CQkUTL3x8fHIysrCwoULS+2vXu2HRkSYPn06GGMICQlBpUqVMH78+FI55dq+qlUjyZEjR8TfnHjcaM7OzkbPnj01p2uuQUsb1PqrdevWimmWiPDFF18Eide5c2f88ssvqt999dVXorM2btwoPj9w4ID4+/Lly5okS0xMlLlJMcbQvn37Uku8sWPHira73W6MGzdO1tZz586JvJGRkWWTeLzRUqJo7deNHj1a1oF79+4Vf1+/fh1EhKeeegoXLlxQPJudnY39+/ejR48eop5du3aZbpC/yMzMdLwOKZYuXSrrywoVKqBy5cqKaAt8EQcAEyZMwCOPPFIqCGhZlVStWhXff/+9QltVr15dXvB/BjJQoAk59DpNTQv+8ccfhs8FCl4XH2COGzduOG5j5uXliTrS09NlJxZ8X3PJkiWlbnvFco9evXpVNhCbN29GdHS06JSVK1cKO457pnz66aeG5fIzXKcQHx8PIlIsaLjcUgLk5+ejQoUKICI0atRIyNauXTvbB126qvVtPxGJbRapnFIZSqoHt18jTUTo3bu34nNpqArpPt7mzZtVzx4ZY9i3b59Cq/DOtOsOblpaGohIDG6NGjUAAB6PR1Evl8XXyWHv3r2CiHYhKytL7F+ePHkSRAWnFRw1atRAixYthEw5OTm4ePEi0tPTxf0V35mhpMAy8WbNmqU6MByMMcybN0+QDgDWrl2L9PR0dQGI0LBhQ0UZeqtks6hduzYqVqwoI8zZs2dlZX/55ZeiTiPwExt/0bhxY1SoUAEtW7YEAFSpUkXhrTNr1izZM5UqVRI/Fl8zpHXr1rh165ZY/Zck+K3x6tSpg9TUVFNeFEuWLMHvv/+uWZZWWr9+PYgIa9as8UdMJCUlienKF0OHDsWhQ4cslde4cWOEhoaCMYa3334bAwcORGpqqunniQj9+vXTbK8v7t69K74LCQnBpk2bZN8zxuD1ekFEOHHihKW2mIGjdrU/D3E7z6xGmjNnjumV6ZQpU2RlP/vss/6IKMA1nlonWu1YLcKUK1fO9PN3794V/3/mmWf80uyMMWGzEhEWL15sqR2+yM7ORlpamqw/zp8/L8q/c+dOQOWrwRLx8vPz0aNHD6xfvx6PP/646kpQDQkJCUhJSdHNI51e33jjjYB/bXfv3hWD/OCDD9qycKlWrRpCQkKQnZ0tZL53757psgNdlR46dEh21NitWze/ypHC1/R46KGHULVqVRARmjRp4tiq3lKJvqssLbvNF6+88goWLVpkqny19PTTTyvy5ubmapazatUqU1OZXTBbtq/tSkRYt26dqWcbN24sbL3z58/j9OnTSE1Nxa5du7Bt2zaMGDECQ4YMsUzq0NBQ1KlTBwBw+PBhVKhQAeXKlcP169cB3J/uExISDNtmBZZGw3dn3Syio6MxY8YMU3nv3LmDrKwsZGVlITMzU2YTAcBDDz2kWHlKG83Pj+fNmwegQEtnZmbi1KlTjtksVvvk1q1b6N+/v9BeZsBNBqP077//mpaD/xD4ObvaLgJjTDiEuN1uAAX3a3w9k/jWmdk+VrT61q1bqF69Onr27ClzRZeeXFjdzxo0aBBGjx5tOr8v7ty5I2vk4sWLkZ6erhi0BQsWgIgwdepUv+uyCj4AgHqnjxw5Eq1atRL/53n4FM29e4wgfU5tH4+I/IoxbZb406ZNk41BWFgYdu7ciaNHj2L27Nni8wULFpir1/eDNm3aiHuyPD366KPC2fPIkSOWDc5evXph8ODBpvObweuvv66wl4gIvXr1AlB4Pn1EhClTpqh+x48OeTpz5gwuXLiApk2baq62reLixYsgKnBBs9rmS5cuWTITjDBq1CgQEZYvX26YV1Hr7t27hTB5eXmyWCf+2kwejwdRUVGm8+uBMYb8/HwQKW+jERE8Ho8t9ZgF11xEhJ07dyrkGTRokPhbmlavXh1w3XwPsHz58orvOFFOnTqFunXr4rHHHkOfPn2QnJyMY8eO4eOPP7bd9mWM4cUXXzRVpiyHryOAWsFfffUVRo8eLS5dm4HH48HAgQNN59fCjBkzdIk/YcIERxcRehgyZAiICJ07dxafERH+/vtvx+rs1KkTiAhdunRR/X7z5s269mDlypVtl4kfPRpBMwcXbvv27eIzf6cvj8eD/v37m87PGJMt5aXp3Xff1ZXF6TNfPfCjueTkZAD3dwG0zBK+YrSKzMxM4YCxevVqzTL0SAk4c8577dq1wIgHAAMGDBADHhMT47cwHo8H/fr1M7/i+a/ODh06oG/fvmjYsCHcbrci8pRWef4a2nZg2LBhouOl07Besgrf50eMGKGZb8yYMQG1xyq4c0VMTAzWrl2rPUZmCuOH6USETp06WRbG4/GYPkvkKzT+t78gIty4ccPv5wOp15dMjDH89ddfeOeddzB58mQsXLgQv/32m9iotdpOHk2fp0aNGqleqOILsJ9//jmgNlmB3g9MelXT0s+N3y6zSj6Px6PqzaIFIkKlSpVkn+ldBuJy+aZvv/3WkpyBQkvuiIgIhIaGYtWqVcjPz5dtgezbt8/v+qZPny5zNPB1tuCLsEcffdTvOuwC37PcsWMHABPEu3r1KoYOHQrgfoAdq+rb4/FYWm3yy+ErVqzAr7/+qpt35MiRICI0b94cv/76Kz777DM0bdoUTZo0sSSjHSAiTJw4UfGZWuLHeHbZWD/99JMoe+nSpSIMXFHZu2qQmiGGUvl2GPdlswKrxAOAXbt2yerl5FeTb+bMmZZlcgKxsbEguv8SGe5vl5eXB+C+MV+zZk1ZiF47Ub16dRARatasaekUo7BAVOCnqUs8Ph0cPHgQCxcuFHc8rf5K/SEer4cxhm+++QZEhLp16yryEBHCw8Mtl+0UunfvrtBsRYXi6JksrmvqZeLE27NnT0CV+Us8Kc6dO6c6bXAP5uHDhwdUvt24du1asRz4okZcXJwx8QB7wijYQTzuFKqGTz75RCZncMCLL0JCQgredWKU8ebNm8WCeDyYDaBOLKm3bhDFF0QFHjR0+vRp/O9//8OUKVM043TwlWwgJxd2nKGa2Xzl/oJBFB9w3vD7IwBARMrg10SEkydPigerVauGxx9/vMiJBwDffPMNkpKScPr0adXtiGCMveKJZs2aycaLiAhNmzYVGaSBeKQpkI1OO4nH0bt3bwXBVq5cCSLC1atXba0riMDAXy/2119/ic+IH6tw+B4cX7p0KeCKPR6P8JOzC0SEqlWrAijYL+M+hPHx8bbWUxSwMrOUhIVUSEiIcKXnIABi598pOKHx2rZtq9DKTtyGAu4P7oYNGzB+/HhER0dbTmPGjMGbb76Jb7/91hRZrly5gh07dmDdunWYP38+vF4v3nrrLXz44YcKja5W3okTJ5CSkoJ58+ZhxowZSEhIgNfrxcaNG4VTb2FBNSQbcP9FJ3ZoNzU4QTygYMX9999/O/6rd7vdjqX4+HisXr0aXq/XUkpMTBRknDNnTkAyTJo0ydH+U4OYY2vXrq3wILALThGvMNCmTRtHied2u+FyuTBixAhLxJsxYwZcLhdcLpcoI1A5nnvuuULrV5l1zg+u7XajKcnEc5p00tSmTRtDDef1eh2XozAizSv2HXjgnZCQEAwYMABbtmwRh9z+Ikg886lTp06CYHPmzMG7774rbLwxY8bYpt2M0v79+x3tV9UNr7y8PNSqVStgT1kOTrySsALzhd7gtGzZEoMGDcKAAQPQr18/9O7dGz179kS3bt3QtWtXREZGokOHDpYHXW0j/5133jF8TkrIdu3aITw8HC+99BLi4uIwceJEDB48GF27djVNXB4xwQmossmXINxZwN+omZx40rghJQV6A9OuXTtTZcydO1dhmxkNuhQpKSmmiDJ8+HDZlOz1enHr1i1VmT777DNTZToF02qMiGQXk62AE68kvqXGDuKp2WwJCQmGA873VI3I8dxzz6nagjxp4d69e4ZlOxZ9wWzGl156yW/vD068wo4zbAcCJd7ly5d1V6ZGmsZIO7722msAoEo4nq5du6YpnxGx7bj/qwbLQXuefPJJy5Vw4p0/f97ys0WNQIjHGENaWprutoge8Y4fP65bvzR66ObNmzXrmD9/vq6cGzdu1KxD761MgcAS8Xi8kmbNmpl+Jjc3VxyZFUdXbCMEqvEuXbqkS7w33nhDk3hG2o6Dz0BadaxatcpQzsjISFnZLpdLdjndblheqkoD6Jg5jM/MzBQaT/qGn5ICp2w8tdSzZ0+43W6MHTvWsG6p7SY1ffwhHS+DMYaWLVvC7Xbj9u3b5jvJD/i9RyINF9atWzdNlXzy5ElBvKNHj/otaFHBDuKtW7fONPl4SkpKwgsvvOCX0c/jy0j/X9wQsOPa888/r7vfd+jQIUE8o6uKxRF2EA8oCMdrlXy+adKkSYiIiIDL5VKUXxzJpQdbPSZv3rypsOP27NkjiLd79247qysUGG03REREaKbw8HC0b99e5B08eHDA5PP6bJkkJyeXONIBNhNPDTt27BDE4/dNSxKMiGc1uVwuzJw50xYC+qZly5bphui1imIX9d0KUlJSBPHMGrrFCXYTT0rAqVOn6u6/BaIRfd8ABBREgrhw4QLOnTsnUkZGBjIyMnDmzBmcOnUKFy5cKJSYM44Tb8WKFYJ4PC5xSYJTxPNNUVFRiqk0UFJKTZtWrVpZlsnJl7Y4Try5c+cK4pVEt3QnNJ3ed9wZNzw8HLGxsQGRLzExEVu3bsX27dv9llf65k074TjxEhISBPGio6Odrs526A2K2VUtYwxff/01OnToIHPe1Eq5ubmCiFJHT5fLJVzorRAwKSnJb+LpBXYMBI4TLz4+XhCvb9++JW4FZgfxOHjb09LSAtKa3FkjPz8fO3fuNNR6iYmJMq1qxZ/PX8cQIzhOvFdffVUQryQ6g9pJvOzsbHHbSnpKoJYiIiJ0p2RfGJEvJycHN27cQHJyMuLj4zFt2jS89tprmDlzJmbPnq3bTifgOPEmTJgQJB6UxLh+/bquZ4iRVpKuPI3Oar1eLz7//HPd2abUES8mJqbMEy8pKUmhgbxeL/Lz83XLNyKfL5H27t2ruxjxt51OwHHijRo1qswSz0gTSW0vq9Ot2+1WOGncu3dPty5/2+kEHCfe0KFDyyzxOLTIMGvWLEONZqQRORhjuHr1qmZdP/74Y9maaqOioso88aR3LqRJa1PX5XKJO64vvviiIfmkmlVrqtW7KZiamlr6iNe3b98yTzxASQo9t3e3243jx4+bkoGTb9KkSZra7q233lLVdvn5+ejYsaNu2fw19nbDceL16tUrSDzIPZF9vX2NtIyZCz88de3aVaH1+CsOgAI7MDY2VkFcrfJSU1Nt7U8Ox4knJV1pI55Tafbs2TINOXfuXCxevNgUUexMTgY1DxLPAIVNumHDhmlOmV6v8+EreOrRo4ej/RokngGsHjEFkmJjY3VJx1NMTIxjMrVt2xZ//PEH/vzzT0f7NUg8A/B4JU5PaWYI57tAiY6OFmUESsTZs2dj1KhRqkR0AkHimUCfPn0c0TBRUVGy1WZeXh4++OAD0yT0er14//33cffuXRw5csQSAYcPHy7CW3AZ1J6Ni4tzpE+DxDPAtm3bZFqFawCrXjaMMXTv3l1WVkJCgiL0b0ZGhmLwfffgtOrOzMxUBAlq1aqVqWulycnJqgR1CkHiGUBLY1jFtGnTVMvhzgIc3GPFN+AihxrpGGM4c+aMroZLT0+33E4nxytIPAPYRby4uDjVci5fvizLl5OTozrlbdiwQbd8tWd8P9PC7du3VWWT3s21G44SjzEWJN5/MEs8AOjcubMqgdTAGMOgQYMU5UpNBJ603hncrVs3VdI6iaDGM0BREA9Q12ALFy5U5MvOzlbk48dcXbt2VXynFqNQywRwEkHiGaAoiMcYw4oVKwzr1TpKk06RRmX4BmjU0652Ikg8AxSVxtOqe/LkyeL75cuXK75PTk6WlbF//35FnpdfflksUtTq2LVrl+X2WUWQeAZwmnh68efOnj2rW7eaXaa26tWy3/httkDb5g+CxDOAXcRTM+DdbuNQr2o+e1FRUWjXrp3uFCuFmou9y+VC3759FbbkzJkzLbfNHxQ68ZxcotsNxpgmYX7//XfT5eTk5KgOPCewEfm0yC9NEyZM0C1r0aJFmjL4aszCuIJaqP54vXr1KlHE49Aa7Pbt2+PgwYOaz2VkZIiwYmoDbjbATkxMjC7pzG59GJHXKadPNThGPP6rKemOoBwpKSm6m7RWznIXLFhguX698sy+PFDvVpuWfegUCuWNwn369Cmx77lQw9mzZzF27FhERkaibdu2uqTr2LEjevTogSNHjgRcr++0Hx4e7teZcZcuXWQ/lsjIyIBls4r/A1vS1+HogNMmAAAAAElFTkSuQmCC"/>
          <p:cNvSpPr>
            <a:spLocks noChangeAspect="1" noChangeArrowheads="1"/>
          </p:cNvSpPr>
          <p:nvPr/>
        </p:nvSpPr>
        <p:spPr bwMode="auto">
          <a:xfrm>
            <a:off x="146538" y="1909397"/>
            <a:ext cx="1389185" cy="8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sp>
        <p:nvSpPr>
          <p:cNvPr id="5" name="AutoShape 5" descr="data:image/png;base64,iVBORw0KGgoAAAANSUhEUgAABY8AAAHDCAYAAABs2eVyAAAgAElEQVR4nOy9v2ssx7b3Pf9Gx0qVOdvRREqc3MSJgwmUOHBw4AYDyhwYHAwIDhgubBgQBoN5Rb8IjMGIdzBcDBdBc3nAHMTA4cEY0Q8Hc5+NGA4HsRm+bzDT3VXVVdXV1VX9Y+b7gQ7srekf1atWrfr2qlUzEEIIIYQQQgghhBBCCCEKs6FvgBBCCCGEEEIIIYQQQsj4oHhMCCGEEEIIIYQQQgghpAbFY0IIIYQQQgghhBBCCCE1KB4TQgghhBBCCCGEEEIIqUHxmBBCCCGEEEIIIYQQQkgNiseEEEIIIYQQQgghhBBCalA8JoQQQgghhBBCCCGEEFKD4jEhhBBCCCGEEEIIIYSQGhSPCSGEEEIIIYQQQgghhNSgeEwIIYQQQgghhBBCCCGkBsVjQgghhBBCCCGEEEIIITUoHhNCCCGEEEIIIYQQQgipQfGYEEIIIYQQQgghhBBCSA2Kx4QQQgghhBBCCCGEEEJqUDwmhBBCCCGEEEIIIYQQUoPiMSGEEEIIIYQQQgghhJAaFI8JIYQQQgghhBBCCCGE1KB4TAghhBBCCCGEEEIIIaQGxWNCCCGEEEIIIYQQQgghNSgeE0IIIYQQQgghhBBCCKlB8ZgQQgghhBBCCCGEEEJIDYrHhBBCCCGEEEIIIYQQQmpQPCaEEEIIIYQQQgghhBBSg+IxIYQQQgghhBBCCCGEkBoUjwkhhBBCCCGEEEIIIYTU6F88zlMsZjPMgh1zrLJdpJvdIVvNe7xeFz4iT79Q7vUCi/SPoW+sO68bLBPxub5Amn+Mcql9nuEhfY/lPBGul2C+fI/0IUO+j3LZKOy3a1yJz7B6QhfL3ed/x993Y2wA0fZPxOYByP7nlJ4LwP53pNeXVR9LvkT68uZ5rmesr5Iw53LmhN/NBBivL4oF7W3anOP722OX3WIeMAbR8wfSxUXv8fn5+aBzxcW+ptq/Q8XOU31+Mg6a+hjt6zQJOXenjfQJxWMrFI+H5w0v6ZdIpOeKIB7vc2R3S2GiYzjmN0i3r2GvHYUPyFafyvee3GDz6jHZKdsmnmjfDYrH00IVFT7FKvswgnO14VTfzcgZvS+KBe1t2pzj+/sTm+UnZfyRXKd4iaK19iwen60POlcoHjcz1ecn44Di8XlC8XiqUDy2QvF4aPYvKa4T9Z0HDtr3L9jcXLWwuSvcbF4w6pyTWrb2DLPZJa7T39vdt5TVOdbJEsXjaSGKCh42Ge1cbTjVdzNiJuGLYkF7mzbn9/6klU/zr7DJY60G6VE8PmsfdK5QPG5mqs9PxgHF4/OE4vFUoXhsheLxoOx+w3pxqXnnIYN2XWazw9HL0nhf9njd3Byf6QKfL/9STeKu1ti2Udc+ZlhdRBLtg3Gq4vFpUokKCeY3j51KwYQ8Fxk5k/BFhBBp5VNyjfVzzNVaPYrH9EFnCMVjQuJC8fg8of+ZKiPbMG9sAijF46HY57/iViscBw7atRm6V1jePR2FqDfk2XdKDeTDEW8ZZlfEbMzPsH7+byFb5jOst/9yP9UkJkscgKZDJSokizs8d6oZGfJcZPRMwhcRQqq4qo9VWhSPSUwoHhMSF4rH5wn9z1SheGyF4nH/vCF/+haLmqAbQzz+F7brz5Rz6zd10ZfPaCnE9oS0XPRqje1efs5kuYFzHtAkJkscgAg5eSbhiwgh/ULxmMSE4jEhcaF4fJ7Q/0yVExaP35BnPyG9X+mFyGSB1X2Khyy3ZEXYxeN9nuFhLW+ylixWuH/IWi6ffsV284D71UIpn3CF5fq+4R4LfNouRBuFYo/ddoP10qX2cKigXd7QxS4I64Xmq/XzyGofi/dZ3Z8kKLfZOG8SkyUOQIScPJPwRYSQfqF4TGJC8ZiQuFA8Pk/of6bKaYrHu2ekTiLkMdN0mWKrXfJsEo9fsE1vJNG4Lry61Xmzl2cQRelv8WTdcKRl2wVro0CYamEn7zB/p5aMCBS0S5ufNAurH7MVLtT7W6TIu99JOKRnEoTw/e9Iry/L99kkemuf1fARRe4nx3ez22IjfVi5xGL1AzZbTZ/YbbFJ7/UfDpIFVvcP+t9Vd+s4AO2xe74TPpRcYrH+rZZlXmH7qJOa70ksheIs1IsfMj7BcvMnmgMmfcC1zzM81D4IXWKx+t7jQ5CpDQ7nSzdbS/vJ7PMMD+l7TQmYw0eyNufCPkf28D1Wiu/0+3jnQ0/vpqUtVR+JmsfN+goF3V8dPjCa3n8be2p6/6ZzOfuiYP1Oh4cvCHo/A/uCzj66I4P3g65+sO3kt0O/G7StjgkJSlKFz3hRXlPnN+ZLrEs/bxMedDG8+3GxyvARjj7o8f8d1kaH7qPVjQhtLryPWkx4fI/pLy3nFuFiEqCrfeme2aF/B3xXvuPqgVCxc4/+Tcdui43aBskCq/vCtuT5cdGvzYS1sdYMPt6FfT/d+1iTfbW1Pw8xOriN+TD0XDt0nBly7j6GGLmLffRgwwE5PfFYEsncD339Wl3geYnPF//muMHap1hlH0w3qnQGh8O6Y3WLtgvaRoHQiMfJ4haP29+EDl8cgcRjKYvkeFyskBlOrZ1AWP6+f8SN8tTAwPZvdTqJxy9/19uXGgTtc2R36iTTdFxicfurQRR0GYDaCMd77Lapts61fJg2aXMVpAS0wWLbwdDho5bzxnLmWt81v7C4xaMt4NjneLpVg1CTj7tBag1eXMraNPnKEPT1bsSVBE221KY8TfN5w33YfHV4dvO53H1RqH4ntUIHXxDyfgbyBcF8dFeG6geh/KB7oN+93w3TVu733TBelDT7jUMb/H0c4nH25zA2Opo+WqCKx6/Nc51kgdunpol6wJgEQBj70j2zpX8HfVfdxtUDoWLnPv2byBvyzVcOiVz/4yjshbYxX04h7gPC9TGdfe2xy/9xtMOYwltoG+vC0HPt0HFmyLn7UPPlUPZB8bgDXcXjN7ykXzoKu+rR5LA8j/ktMt1X9d0TVg4DlPP5nNsudBsFQhSPkwVWqe6LZHFEzDy2nFs/gRjT0kVRrNBkF0ubA9o+bHQRjz/Dcvmp9jdyUCPsxu58mDKmmwegff6Im7K/NQjHrT7q6AaXPXbZbTWYNAj1qrBftVObwbDNRy19Xe8Kh8FQPYwrLV7xvL5u52+SL5G+6ILSlvdl9JUh6O/diJki1omB6s9sGSvi39b+zuPDpuWdtR5vlPfm7otC9TvfdlB9Qcj7GcIXhPTR3em/H4T0gy6Bfrh+129b+dx308o893EjWfw7/r0c20OKx5Utu/qg/m10XH30gCwef5PeC7GX7bDFpCH7IhDOvnTPbOrfId9V93H1QKjYuV//1roNkmusvvm8/G+9sBfaxrox7bgPCNvHVPv67SD8lSt/YwlvoW2sK0PPtUPHmSHn7kPEyCHtg+JxBzqKx1ox8ArL9Fl48aZMIl1nsQWeV1jePVUTxd0Wj7UlHqbz6juz/CXT9AXURUCztF3wNgpEnuJau+Q8onisPbep5rGSudv49wMgicO6+5JrPDttnOdU40/XT2Sb2uf/jV9K21ZElVmC+XJdXy6zz5E9qMtAdIGRfQByH3yg+ahzheX6R2TlF3ZdbW5dNpChfIiWEEvVRT+yQiout9F9dTYGmLoA8grL9UZaWqqr964LJOWNJg3LqXZbbKRlQwY/I9n37PCR6VFYPlh7ziaRvAs9vhtrwC9QW71h/thnnZiofUC3tFjXN3WTU+mdGfq5Ztnddfp7/f27+KIg/c7QDj6+INj99O0LQvvoAPTaD8L6QadAP2S/67Otav3kEotVKvQTQzsZP+6ptndsi43i61PdXh0dEhz2L9jcVH05WdzhWb2/Jh/Ut42OrY8CMM6b1HeoK2Nh8kVB+2IM+2rq34HfVbBxNVTs3LN/gxpbtnmHOuEmtI0FYMpxX/A+ZvApkcXjsDYWgqHn2qHjzIBz9wHmy2Htg+JxB0KUrciRPaRI0/dYzi8MYqdeCLS/TLmz3mxe3L8GqxlHqghiGSC1GcraDKY2ZStCtlFsYorHuk3wDKKqsdRH5A1anFGWLmlLjCjv1CXo8RKPDeJPiZwh3SjwSf1F197mAajd4KPagyUTRrWHWp/Ub1zY+HzeS9WPbWlcYqMGEQa7VZ/LWv5BDbjVd6lkUlrL3jRlaSrvxnhfSvZItElyn+9GfHaTvxHa+t0c88Rmd7ali4of0Qko0mVFwaXe78WMPfv7l8dOrQ928kUh+l29Hfx9Qaj76dsXhPbRIeixHwT1g0Dz+wvb7/prK6WfWDPxXNoJqH3ktrSFPL53sT05ocN4zUYf1KevHmMfBXTzJvM7rNtErR2C98UY9tXUv8O+q3DjaqjYuW//pmx2brGJ+jvUzGOD21gIphv3he9jOi1GbPcYwltgGwvC0HPt0HFmKP+jtk3fMXII+6B43IFAG+a5XEmzDK0+sOrFY2vGprYchZhxpBNlbTWNdAKnLoMpfNu5tVFsYorH8pdY0SEvVj+XX1z3+RPujJsLjkQ8ljLcLPYk/Z1DJrmPeNwk2EkiictX+6baofoBqPXgo7RN00Ar2069T7ptTCGLS/I1Ww6GTe0uPZ9hiZD0TPbSJgeUD2bSPcg+qZPvcLXvtn/rTb/vpnovpj5b9JEEV+ufcF9cW2d3towWn03exN9I11Pef9ea+U6+KES/Q1BfEOR++vYFwX10GPrqB2H9IND4/oL2O/UZIraVZEdNE1mXdoLDCirpxtw+ilpRllfbhCMHHzSMrx5PH63Hg033ptiE0g7B+2IU+2rTv7u+q5DjaqDYuW//1ukd1oWb8P4+DNOM+xChjylCXW21dAThLbCNhWHouXboOWco/wMMGiMHsQ+Kxx2ILR4fd4Ku7ax4PMolEAU68bjpfnS/sWRqOAS8dRG3SUDr0nZt2yg2ccVjv3pA7u+uL6Tgx+oUFftrqsPpIx4Ht5EmJ1kfgHwGnyYxuDVSNoPhfNZl7e0Gw2ZxVgwMmtrRwTYKpEFU9E3qhzLLLsANuNt3X/T9boR/172X8h18hvX2z/qOzAK2CYlznT3js8rXk/tUgvnyffud1AscxePu/S6wLwhwP/3bW1v6CmT76Aeh/SDQ1D6h+92B+G3l5Zet2U1Ndcg1SH2nbTymikANE2wnH9SPr25PX31Ujged3qFxIh43JglnX6Hb1t1fdBtXw8TO/fq3dpt/H34il2uUhZsY/j4UU4z7Avex2obbuv4VWngLbWOhGHquHXPO2cX/9H3vMeyD4nEHAovHRXkGkxCqHk7icVNw2vQM6hc0n0MXSHq2Xec2ik1s8RjA7jesHXaX1R9jEI/b1TKWA8+GoMdDPA4yaJalVe6VmqLNA9Dnq2/lJSJOG6cpg8HFCln3hxDOqZ/82bMS2wyGLpPLpvOJ/95msmrZqNGyMWiyWOE+fXAQk5V307sP0tH3uxHbQBUXhX+7WCH7KP6tbXmieh7dGNLRH2pr7Ld9/8XtOYrHnftdaF/Q9X6A/u3N5bHa+OhQ9NEPIvhBa3tH6He9tJWvX7ZNylqUedH+pk08ppY4ctj8yskH9WGjjgzSR0VbdxXVRP9l2vchRF+MZV89+9Ng42qI2Lnp+UP7Nx+bkJNm5DlKDH8fiinGfQH7mLZcZB/icWgbC8XQc+3QcWYo/+NyrZD3HsM+KB53IIR4rNvExu1wq3ncVTzWF+3ufq9t2i5kG8WmB/EYAHbPSK3tcYVl+hPWzhvs9YiuhnaLwyo2txaP2wZRr9huHpCm32PlJOA7ZMzWDpeaZMo5QgmU1qXFTUFWm8EwxGDT9ny686o+wnUH5yss1/eG7JmA5S+C0fe7gWBLqq1UdlS0jTGTRJx0NtWV9jrqX+jd339qn/A6i8fo2O8i+IJO9wMMYm/VzQfw0QGJ3g9i+EFbe8fod320ldxP3GNDW7zgMyES78NVPFb9kmkfE/VSjj4ouo3WLjiiPiq+Q9f3YXrvoftiLPvq25+GGldDxM5Nzx/av/msmrH5qhj+PiCTi/sC9rHS336C+dz2jkILb6FtLBRDz7VDx5mh/I/LtULeewz7oHjcga7iccOAOl9inaZIHzL88VSv53se4nHoNopNT+IxgKJkx/1qoV9qL00cYt+LK/qNDdsdFgG8tXjs2l/fkGffybu7tg5SypvU2H6Cd/N3Qrs01TGLJB5Lg4zSzkGXqg8pHjcHTfs8Qyr1K/ORLL7Fk1Rzso+grC1DiHmGJYylHQnZJqJtCZmz9mXQpg1iu/bPNu8/wXyZyjt8F7QRjzv1uxi+oMv9AMPYW0gfHZLY/SCGH3TNYgnb7+K2la9f9m0nyxnL0m4uYqUaA7vUai4v5OiDYttowRj7qPgOXePj0OKxycZi2dcw/rT7uBoidm56/tD+zccmYojHfcWlU4v7AvaxjxlWlwvcPm3x5JwpPNRcqG/xeIi5dh/isY//cblWyHuPYR8UjzvQUTzWLZFOFlilWW1HRd1mcP2Ix7qyFSEESMe2C95GselTPG5Al+EbpLxBB7TLetoelslJFPFYWS6qO4qPGOkDNtuXlgPQsU5SbQdl2xKYWOKxWCjfUi+y81L1sWYeKxRLpNbLhvcvvitmHh/QL2Es7UiqOapbpij8P21tzy5ZDa4csx8a3r92E6BW4nGXfhfDF3S5H6B/ewvto0MSux/0nXkcs9/FbKuxZB6Lz9gsHvvXVIRn6ZwYNgqMt4+K79B1Zd6YM49d7Gtof+o7roaInZueP7R/O7PM48nFfQH72P5/kP/jzeGc55h5PMRcO7Z47Ot/XK7FzOOQnJB4rMvANNfb8hePm5xrk+DsI0i74NJ2MdooNuMRj+VawcdgbGAhy39jJ2WjQJNzjiEeKyL8oUbbT8hMO5y3GoCUZS7SxxLbEpgYNY+LU+uWjIlBninzqW/BKETtt5aD2G6LTZoq2f6qX5p6zeOAgUBpS8X7EexIEh7FNjueT7BDvd8aQKQ3vn+NL2slHqNDv4vkC7zvB+jd3oL76MBE7Qcx/KB7TdDg/S5aW42l5rF72QpZOE4wv3msJU3YL9XCB0W1UYy4j/qUrYhZ81h81lj2NTJ/6jyuhoidm+43tH8bY83jyGPepOK+GH0stHjcFC9NoebxEHPtmOJxF//T972Poeax70evMJyQeKwTZU1imn6pv5t4rDpr9dS6jQwsO8U6d4wmXNouRhvFJq54vM8zPKSpVAdIP3jq6kL132Gt9+S6S/ARp43zgovHyk68ugzDGk1Osr5jq3i9KuNvBptA016Il1cRmPuGJhtA9BPGXeqHHMhb2FOoXaeVjSvF9pTejbG9CvoQm4eqQSvY0iJFXtqgJoAR3kuy3OA1T7FoeEfSB8PGdg6MFCxq2qCteOzd72L5Av/76dfeYvjo0MTsBzH8oP39xe138dqqnV+uX6MuFHjsYi71PYtYKY0vHsIx0NIHxbTRMfdRj4m1ZBNiu4bui7Hsa8T+1Dquhomd+/VvXd+hOj4PHPc6MaW4L0YfC5z4Iuk0uvOFtrFQDD3Xjjnn7OJ/XK4VL0YOYx+hbTguJy4eG4xNV7qh8WXK59UvdXvDS/plvf6Uali68gempWm7J6zmF5gv3yM91iLWB7y+4nHXNopNZPFYk02szcLVlvvoWVxRke6pRd2+AuVDh/9S8TYDWvuMCvkdtR2AgFqWtamvSe3h4LxbBI9qzbGPpo0tJPoXKOW2dqk1pfg8sU9I7ekSXFuW9bQ6Vx+7YA8lHivLFf94PNqgTuAUa+W9x9PjMdix+S3Jph19iuSHxPsQ34PL+xfF1RDisW+/QzRf4H0/g2VVhPLR4YnZD4L6QQDtMhO79jvL84RuK6mfuNx3UzupbdHc9vuXFNdGMbr4I3kZbLK4w7PzLu4CLX1QPBsdcx9V5hmNS44Vm1DmS8H7Ygz76tWfhhxXA8XOPfs3+Z00f9xV53nqPDa8vw/PdOI+9Xwh+lgb8bg5e9rFF4a2sTAMPdfuUzwG3P2Py7XC3nt4+whvwzE5IfHYsGNossDtU350hPbC4fWXZSskf4nF6udqA4LdFhttvSmdI9bVPT7c6+pxW4rS+/wJd8srzd/pBgGXtovRRrHxEY9b2JE2U1zcXGKP3fZnze6kumzxrhs+tkH58uUVvKj24LtUvM0gJV/T/jV0j902VWzRZwBCTfzXX1dpj+Qa62eTtauDWkP7i5PXq78ifV9cxxb8DyBQ1mpNfYWNcYlTffNN2T8o77ppwi5du8F3Ge9Lvac2pVzaMJx4LG6U8pflF4eMEe2Xb7HNqt2q7T5csevZFW42L+aJxP4Fm5tqjJL7leKjmkQE6f1r+oWHeOzX74BovsD7fvq0txg+OgIx+0FQPwg0v7+Q/a7PtmrTT9R2Mq24U+JjW9srq1W0woPSVm71Ew14l86J2+7j6qPqvMmW5a3ahMYPBu+Lge2r9syx/WnIcTVU7Ny3f5PfoTW2rL1DjXAT3MYiMJm4Dwjfx1qumrSJjLXrmXxhYBsLwtBz7b7FYzj6H5drhb730PYRw4bjcULisZri7nHUljfbxGPHwzCwy18t2hymr4JuNY/Dt1FsIovHpmxxr/fap3isOC7f4EX6QqyZzEmTJVPGvf9SmoNQv8ZmK979G/LsJ029tsPf17MAHQYg1yUwtQzzKyzXG2GX6j122w3W0kcdly/1+jIw41mqbmonXRscy72oH8s0g13Nz82XWNdWT7whz36U27QxI+14rk31sQ37HFm66imoH1A81nwEND1nfWVF2yyQY79f/aD00VdsNz8oH9U051b7k/H9p/K5dP7VyRfVnsaj3xnuPYgv8L2fAZfkBfHRMYjZD8L6QadVHyH7XZ9tVesnl1isUqmuons7GdqitqnzK7abtSbJQRUe1L0dbKKQA619UKx2H3Mf1c+bksUKaZZX19Qk3OiFgdB9MaR96Z65B38abFwNFTv379+0saUYDxrfoU64CW9j4ZlQ3Kc7X6c+1nbVpMYe9jmyh/fH611gPm+uVx3WxkIw9Fx7APHYuXzFACt1A9tHDBuOxQmJx6h/PbQdyedY/ruS1VvbGEcTBCX/hsXnrtewDSoOu2BqOrP5C75j2wVvo9jEFo/Rrk1mM0t2TX/isey0utTbUr4Q10QMXfurA3zL5TFt27vR6boMQIDbEph6VoF/n1TQlKsZz1J1EQ/fZOwTPh9nzBuZtfr41VUosDKkeAz3kinqygqn2lxt+4DtnfmMc6aJjosvamorl37n2w6OvsDrfnq2t+A+OhJR+0FIP+j44S5Yv+uzrTzu25qhDLRq+/k3SNfXWl+g2/S53aHGmh4+KFa7j7aPyrUb54vPHd+jbbwO2Rdbns9iX/pn7sOfhhpXQ8XOQ/g3nzaw2X5oG4vAZOI+IGwfc7Evw4ru2pFgfvMTsnsXuw9tY10Zeq49hHgMuM3dh5iThbaPGDYch9MSjwFterh6JItv8ZS/aQJLdYmzRjy+WCH70HwNN+FCt1TA7KQXt79aJqYt2i5oG8WmB/EYAHbPSHUlQgztEuy6XqhLRbvU21K/TqoBiUmwE5/Lo7ZS/itum/rQbIbD1/9HPKVLS3F61wEIjktgTKVK2vZJFXVgaMoGGFKgtJevkfvELR63tgD6Fdv0xm2AlUroGO7r6dvGANfeT0MwsHgs2pK1//vWf24xNgV6Z83ncvFFTW3g0u/UdgjtC3zuZ4CsiqA+Ohax+0EoP+jav0P2O0sbRGgrV3tpHi8KHPzG/Abp9n+E8T+2eOzjg+K1+zj7qGrrf2+cYLuN1yFjkuP5OtqX+Zn78KchxtVQsfNQ/s1FvEkwX/6ATSlO2oS90DYWminFfUC4PuZoX43z+OIDfwu7D25jXRh6rj2UeAyHufuYk61a2EcUGw7P6YnHAA6p4qmynDQ5bDonpoA3ZgAZxOOPxTUeaun+yWKFe+Omdrb7rZ+rPF/6k7QEUE/btgvVRrHpSTwGYF7CcYXl+h4PWdNA2ZN4rG501/V9qEvgagOGZvmbFJC0H9AOz5Eje7hXbHCGw3Kp7+XNIa2bA7Vxom12cDX1yyss16my/McNaTLbOHkbWqDE8R2lHfqEePktNun3+vrhy/eWzUBN96WeS+O/ojH0uxE++lhLCYkfh3w+/B36QKqp538Ym36RlnVa2W2xSXX9vc37b/JFetr1Ox1hfUH7+xnI3oL56Fj01A86+8G2/Ttgv6seooe2svWTluNFeTsaX58ssLov2uBjj+Ix0N4HRW730fVRva3v8wypZBeH+2ttEyFjkvJ8fvbV9Mz6awV+V53G1VCx87D+bZ9neEjfK6KnaF/iczqIqaFtLBgTjPuAAH2sbeKLOo8/9IXqvbUX3oLbmBdDz7UHFI8b5+7DzsnC2kccGw7JyMRjQgg5VcSMcZfgwjNQIIQItO13Y7wf+oJpw/dHzgXaOhkbtEkSG9oYsXFa9kHxmBBC+kDM4nfaZOO0BhtCBqF1vxvj/dAXTBu+P3Iu0NZJXFqv3JFWa/ZdepFMEdoYsXHu9kHxmBBCoiNvHOdWakRcZtNlU0RCzhWffjfG+6EvmDZ8f+RcoHhM4rLfrnFVLudu2jNA2bS50x4x5FygjREb524fFI8JISQqr9g+3gqbRrh8dVR3Pp7+l0pC+sWn343xfugLpg3fHzknKB6TyCj7vhxqEf+o7A20x277i1I31LbHCSECtDFi48ztg+IxIYSEJk+xUDaaKIver57MG7qZfhdtZ3RCTgjffjfG+6EvmDZ8f+QsoXhMYqNunuVyJJjfPLbczJ6cL7QxYuO87YPiMSGEhOZjhtVFffBIFnd4Nu5SLO6QLB5XuNm8TP5LJSHR8ep3Y7wf+oJpw/dHzhWKx6QP3pA/fSus6LAdl1jc/noSog3pE9oYsXG+9kHxmBBCgvOK5/W1UONogVWaNQwcdcEhWayQZjnFBkKc8Ol3Y7wf+oJpw/dHzhWKx6RH9jmyh1RZGlldQ7wAACAASURBVF753Pv0J2UpOSEtoY0RG2doHxSPCSGEEEIIIYQQQgghhNSgeEwIIYQQQgghhBBCCCGkBsVjQgghhBBCCCGEEEIIITUoHhNCCCGEEEIIIYQQQgipQfGYEEIIIYQQQgghhBBCSA2Kx4QQQgghhBBCCCGEEEJqUDwmhBBCCCGEEEIIIYQQUoPiMSGEEEIIIYQQQgghhJAaA4rHO2SrOWaz2eFYpMg1f/UxW+Gi+Bun4xKL1fdIHzLk+94fqpndFps0RbpeYl679wTz5Xuk6U/I8jf3c37MsLpo00bCMV9inaZ4yHKMsbmCs9tik36P1eJSbzebLXatTviK7SbFenklny9ZYHX/gM32Ncx975+xvkowm11gkf7h/rvgzztmPiJPvzg+X8t2IoQQQgghhBBCCCE1TlA8FoXRG6ShxLuO7PMM6WqBpMX9J4tbPLrcfxfxWBKuU2x3pyohv2Kb3mgEe3+72eePuJknPbTrK57X10fbcRVFwz/v+KF4TAghhBBCCCGEEBKS0xaPZzPMkmusn4cUxlqIeNrjCjebF3tWcBDxuBCs7/B8cgLyB2SrT8Paze4Jq0bhWGjX6xQvXs36hnzzlWA/LqJohOedBBSPCSGEEEIIIYQQQkIyLfH4YoXso/2s+zzDw/0Ki0TMrLxFNoggKmaMigLtCvfa0hSv2G4ecF/LUG4QkCXx+AukeUMjFey22KTvsZRE0ARX6+cTKmGxx+vmRmrPZLHCvVKuQZsZbrQbVZy9wnL9o/A+99htN0opi0+w3PzZ8t51Hx6aRNEYzzsVKB4TQgghhBBCCCGEhOTkxOOC/UuK66SLcNcVNWN0htl8iTun2sJ77LY/y3VqkxtsXg2/9BWPC9QsWtu1pkZZK/ggjM9vHi21sNV3prcb2bYswv7+BZsbQUC+WmPr2qz7HE+3ujInDaJohOedDhSPCSGEEEIIIYQQQkJysuIx8C9s15+V579YZWgpqXbjdYOllP38FTZtNsEDFFHXkhHcVTzGHrvsVhAR51hlp7GN2n67xlUrUVzOKk6WG8jFHGS7qv+7gvQOP8N6+6+G678hz75TssHdxePwzzslKB4TQgghhBBCCCGEhOSExWNl+b7h/HGQBUb/erLKM5gyVzuLx1DE7lMR3vxswG5zf2Kz/KRFpq5oC01Zw0qm8myGWbLA7dN/4X5x4XCOGM87JSgeE0IIIYQQQgghhITkbMRjfebxH0hLUa7KttXWTZ5dYrH6Hg8uZSckITbBfPUE7zxesQyBKZN0DOKx+HuHjNcqQ7b5WlI2bZvSD55YbU5sa6fMXtkOrZm90ntMMF9+d6yjLNppeFE0nHgs9umjHe622KyXQlb7JRarH7DZ6lrBVPP70PdSpW6z5kkcxeM9ds93Qv++xGL9m3Bu8Tlc2rvt3xNCCCGEEEIIIYRMgxMWj8WMT1OGqCoev2g2KFOPpjqy6oZlLqUKbLwhz/4LW9tGZgHKVsj37FO2wqW9dX/bVCqhzXnDINmcKlbnKRYt7dFZ/C7eY602do/icSdxXhGPX/6O9Pqy3odqontTqY7qSBa3eNQKz4CbeNwkHKvPQfGYEEIIIYQQQggh58vJisfSpmbzW2Ra8VUU5S7x+eLfNBuUGQRkYzax8lw9ZMp2FY/3+SNuROHO2F4N5xFEUqsgLG3q1pDB65J5HRS7sC3Zo2spFNes7H2O//5vXWZ7TPG4ZQ1nK6Ltf4bl8lNt/5GvodlYsukwloFpFo9lW9cJx+pzUDwmhBBCCCGEEELI+XJy4nG95MSnWGUfDH8tinJiduMKqZj5uc+R3S1lgcsoAsrn7GWjPi/xeI/d9hekmvIc1+nvzaU5tKd0FHrF7N2GTGdnQToU0gZ3ddvxEo87Z4ZHFI8bnrflyeQ+PZthNrvCMn0uBdp9/t/4pcwcVrOAj3+/3kiZ9vs8w8Na7X9fIn1RN6C0i8duwrH6HBSPCSGEEEIIIYQQcr5MSzxue8xvkBqXuAN18dhWkmKPXXYrCFgGwVMSCnsSkqRrdjmaSnI0IWaxmgRhoUTGuznmyeG6V+tnjWDdd8mKD8hWVbZscp3iRbopUZxs8WFgtOJx0/O2RRWPGz5E7H+Xy1rMv8ImVwXh8o8VoVmX/W8Wj92FY/U5KB4TQgghhBBCCCHkfDlt8ThZYJVmFjFUEY+byiJI5RYMItFkxeMrLO+eOgjHB6pMYZMg/Cc2y0+O//4T7ov215X36LVkhfJxoDGzderiscvztkXp0w3vTKoF7ZT1/IaX9MuqtEzt/HrxuJ1wrD4HxWNCCCGEEEIIIYScL6ctHjdmNMricXNZhEL4DCset3lGrWDpLR4nmC/fI01/sW/I1wqhjXSCcFn/9zOst3/KG6wpomqzEB0KNav1CjebF831TkU8dn3etrj16QNyWzrXBhfrR9ey0evicXvhWH0OiseEEEIIIYQQQgg5X6YlHjttmPeK7eYB96uFtPmdfkm+KMq5CJQOItHg4rFJnHxDnqVYLaoyAcniFo/Wsh4+CGUpZp9hvf2X/t8uVsg+in+rCoFiyQr1PGHvVxZSbQLjKYjHbZ63LXKftreP+LdtPg6IH3DU38ni8eerbz03gqR4TAghhBBCCCGEEAKcpHhcoCxx19bMbSvKOYhEUmkLN1GsH/G4eITfsBYE5HBZpwJldqj6/JUgXGR5GzfEE9vRNSu1Ne2F1GlvmBdTOAbaCcK+z2QTqJVsZl2mfa1OctM1KB4TQgghhBBCCCHkfDlh8RiKkKsrSxFBPJYyI1sIjEYcsl3bipOqgJxcY/0cMgPZULqifB+CkC++I+H9xi9Z8Yb86dvWQqqXeCyWWmhrwwDCiMd+z9uONiKq7zPZ+oNOPE7wbv5O+IjkUluZ4jEhhBBCCCGEEEIIcOrisVT6QPf7GOKxWIphFmCjtwjiMYD9S4rrRBDZjHWhfdCXrigFYalNdOUphP8XZCM3lVds05tqs7g22dd5ikVbexR/45VF3VU87vC8rehDPG6TeXwUyPe/I70WPpY0lq+geEwIIYQQQgghhBACnLx4rIhJvYjHUDb16po5G0c8rpf1MNWF9qTMKC6eXxCEJQFVFJqPbSpkIzdvYtiS3TPS5ZWQdb3A7VPu/n7Etnb8MCDasN/zdBCPuz5vK9qIqCFqHqvXEPuKUqJi94TVPNH/W6fnAMJvaEgIIYQQQgghhBAyDk5cPB4i8xgAPiBbfSoIdl2yZ2OJxwDUjMzZJa7T3wMJi0LbL1LkpeinEQoFsT1ZbvBaZurq6lT7s88flQ3UfLKtRfHS5f5EG/T9kOAnToZ53ja0EV2VDzuuGdnShxm1/eUN8+Tr77HLboXsa5uttxS2pfI4FI8JIYQQQgghhBByOpy2eDxIzePjpYOVhZCF6KDisfY+m5b0uyOVqfjj8Sj6VWUsKsQaye/x9HjMRO5c8qO8E2WjuBmSxR2evZ5T/iDRmEksZbzqnt2FtnYa8nnb0C5jV9ws0a0WsZItX7MPm3gMuH/UkX1T0zuWn4PiMSGEEEIIIYQQQk6HExaPX/G8vhbKMuiyROOJx8Ab8s1XQqZj25IBb8izFCtxY7sI4nG9fEXTkv4WCBvk/WX5xeE9ajNMRUH2E8znFx1KPGhuQ8nA7SqkyoK7pX7w/gWbG6FkhFe9Y6CtnYZ+Xndalnuo1SK2fWDRCOI1+2gSj6GI+aZSLUpWtG3lgLr5JMVjQgghhBBCCCGEnBAnKB6/YrtJsRbrvBpFopji8eFeZAG7EMmWWKcP2GxVafQNefYT0vQ9lmK5gfJ3N0hrv0FH8Ri1DG23LFAXlLIhFkFYzt4MeA+tN0tzQSxdcSiBsFilyErhc4/ddqPYYJeSIC3sNMrzutK2f6ilJA5i/HK9wVa4532e4WG9VD7E6ARdB/HYsXxFzR7nS6w32+qjyj5H9lD00wvM56Y6zIQQQgghhBBCCCHTZVrise9hzByMLR4DwBvyp2+ljMn2xyUWq58lQU1ppG7isU7ECyU6WmvUiregCNjeWbrSSYXN+HyPOVZZPQ+7Vu6j4ei2GaGrncZ7Xjc8+4eaod/Yn6+xftZ9gnARjwG38hXqBwLTkWB+8xOye5frEkIIIYQQQgghhEyLkxePk8W3eDIuhe9DPC5+usVGzZ5sPK6wXP8oZLQa6CweAzVBzXtzNxVBhLPWMBbFugjXDi6m7rHbpvoMcVVcXKZm4d8JVzuN+bwu+PaPN+TZdw5tOUOyuMWjLvsegLt4DLfyFbtnpMoKhrpw/Ih83+K6hBBCCCGEEEIIIRPiJMXjZLHCfZriIWuqL9yjeFzyiu3mwVKaYol1miIVl8g3EUQ8Rk1Qs9Z6dUbIhjW849rfeW8sp55SLccRQUzd58ge7mtlUg7C/72DDbrgaKd9PK+Vjv1jnyN7SHG/WijZ065t2UbEdStfUZSSke8pwXz5XrgfiseEEEIIIYQQQgg5TQYUjwkhhBBCCCGEEEIIIYSMFYrHhBBCCCGEEEIIIYQQQmpQPCaEEEIIIYQQQgghhBBSg+IxIYQQQgghhBBCCCGEkBoUjwkhhBBCCCGEEEIIIYTUoHhMCCGEEEIIIYQQQgghpAbFY0IIIYQQQgghhBBCCCE1KB4TQgghhBBCCCGEEEIIqUHxmBBCCCGEEEIIIYQQQkgNiseEEEIIIYQQQgghhBBCalA8JoQQQgghhBBCCCGEEFKD4jEhhBBCCCGEEEIIIYSQGhSPCSGEEEIIIYQQQgghhNSgeEwIIYQQQgghhBBCCCGkBsVjQgghhBBCCCGEEEIIITUoHhNCCCGEEEIIIYQQQgipQfGYEEIIIYQQQgghhBBCSI1exePZjFo1ITrYN0gMaFfEF9oO6QLth4SGNkViQLsifUA7I7GhjZE+bKB38ZgHDx48ePDgwYMHDx48ePDgwYMHDx48eHQ/ouu50a8gXqyHByJkirBvkBjQrogvtB3SBdoPCQ1tisSAdkX6gHZGYkMbIxSPCTkT2DdIDGhXxBfaDukC7YeEhjZFYkC7In1AOyOxoY0RiseEnAnsGyQGtCviC22HdIH2Q0JDmyIxoF2RPqCdkdjQxgjFY0LOBPYNEgPaFfGFtkO6QPshoaFNkRjQrkgf0M5IbGhjhOIxIWcC+waJAe2K+ELbIV2g/ZDQ0KZIDGhXpA9oZyQ2tDFC8ZiQM4F9g8SAdkV8oe2QLtB+SGhoUyQGtCvSB7QzEhvaGKF4TMiZwL5x4rxusExmmM0SzFdP2DX+YI9ddov5bIbZ7FOssg9el6VdEV9oO6QLtB8SGtoUiQHtivQB7eyU+BOb5SeYzWaYzW+R7fYOv/mAbPVpy9+0gzZGKB4Tcia06ht5isVsdhiATMd8iXX6C7YRBicv9jmeHjL8Y+j7GIQ9Xjc3SFoFDEVg4io26+nH535Enn5ht8fa8QXS/GMP99adj9kKF0Pfc9HnL1bIeroFjtekC672U/avoLb9iu3jLRZJ5XMuVhnG5nH2+RMesp5GxTJuaOnHRjR2O/ukjxlWFzPMZnOsMt/RU2WP3fZnrBaX1TjWoz92ptf39QfSxQVmswss0j9a/O4N+dMjsn+Mo/FGN9Y5xPjJYoX7zdY7NhyOKl4co0+OSVw7+xe268+O9vEJlps/7X9+AuPBoJQJQS2Se3x+05LR+TLSOxSPCTkTgovHxZFcY/38Gu/GXdi/YHNzhdkiRT7snQxEIQR7BBkdv05TPO4OxWNC2jOceCx8rCuPtuJWfPb5I27ml/3dl49YMLKxe1DxuJz4C8dI2qWk9/flIx6/Id98hfmIYoDRjXUtYvzkOsXLSHJE3KB4HIX9M9ZXSWUXyw2sM78TGA+Go4gx2iT3+PymPaPzZaR3KB4TciZ4icfGyfYb8uxHrJdXRwH5S6Qvb6FutTWlOHCuAcdx0tkYzJUUQcYlrtPf0WVeMCqfu3vCap5MbsIzCvF4AEZlO2RyDCceC6s2bh6Rj9LP7JCt5v2K2h5iwdjG7uHEY3H10FfY5MPFUzb6f18e4nH5bsYzno5urHOK8b/Dcp5gNktwtX7uFCeSfohqZ2XCyedYzBPMkhtsXi1WcQLjwXAcY4ymNtb+Ju58fHS+jPQOxWNCzoSw4vGR4ivxwGIdA47hGI/PFWp9Dfwxoy0Ujwlpz3DicSFoOSzdHQyKxz4MJx5X2ZLuH4H7h+KxH6Mb65xifGFfjFYiFhmKeHZWfdy6WP2In5efYNaUfHIC4wGpMzpfRnqH4jEhZ0IU8RgQllp+hvX2X53u0RcGHMMxDp8rbv7XPZu6bygeE9Ke4cXjkPVuQ0Px2IcxiMdjXmpP8diP0Y11rjF+2ZbDxffEnXh2Vqy2+QTLzT+qVRJXa2xNwfYJjAekzuh8GekdiseEnAnRxONyEwXz0rZ9niFdLYQakVdYrjeWzfaUshjlb35EJi3nLCYWSp222n3vsdtu5PPNl1g/ZPolx8XzL1LkeMV2sz4u35thliywutdtFFhM/o6TnH2OLF0JGyo1PTM0v0kwX66x2ZrzkOptm2C+fI+HLDcLqLstNuvlUWw1ta0bo/C5ruUq9jmyh+/lDYlml1isfjC38T5H9vC+ev9NtgPgYL+pfJ35EmvD5jOyePxPYbmoyW6q2mbW5aTFhx2XrCHWPCYTo7N4LPl5tc/qfK9hvCnPIQqAT/iwTY/9+BKL1c9yH47piwz1TEtRUuzrH56RHsfFZHGLx+0rmsVxgzBtEQv2Lymuk2O7rp6waxy7Pe+hI93F4+K+D21QG59r44Ctnv+xHRvfV8Eb8uwn3EvxQNPGZ6FiLfF9vWCb3hwzVhdYPW6xcxDH9cKRRTze/470+th/5rfIdm+Gtizeke89dGd0Y53zeN/UDzX2Y4p1nOssC9fqFIub3/M+z/BQi4Eb4vMJEM3OyiSho09ySRoKNR78z/FaNqFaFLfXfz1cV/f3Qt1m7QqPwq+XMXNbf67Sbi5wuEd1Hugy52g5x+3A6HwZ6R2Kx4ScCfHEY2C/XeNKO1gXG5cYgsT5DdLaRPkNL+mXymZEwiFt0OciHr9WExnNkSzu8KwGjGXA+h6P62vtvdR/J4jH979UkxqX66HY3CjRP/PsCsv0WQk29tg938kBhnRcYrH+rRagWK/jUe5heJ/rWK5i9xvWC/07Kdr4ZvMiC7Hi5NT1XQqlXOpHgvkyrU1QKvH4c3yzcrM3c58r/6LMDnFaBk3xmEwMV/tpFo+/x5NpzHEZb0pxQxAtlt/ga8nPCpPs2L7IWTz+C1Zffyr5p8PHqMDisfC81ce90xeP759+OAoktrG5jXhsel8A8IpnQ6xSjj21+twhY63i399huVLiras1tvvQ4rHwvOW4b2pLisc1nEvTHcU27Qdom81p7K2TeOwTi+vec0PcPOJ64y7EsbO9JtO4qvtvTGAINR68FYKvRagWEyX+79/MNituSqqx/SKurmLmtv5cPFn7uUBTbKCfP9rn2aFLSo7Ol5He6cMGKB4TMgJa9Y22QpIhw7H6uixnXu3zX3G7EDNGdL9RBNOdkHGjDIbmgF8uZ7C4/fUYzO6x2/58/Bqs2Zm2eP53c8yTGZLFt3jK346/S8tNROTfKROXMuMGkAVsTZ1MQRiQson2OZ5ui6/cn2KVfRB+UwRUShCyz5HdHTMqVDFVzNAtn0l+H20DjaF9bimiWncYLrLj1Wwt0Q5mihArTKyljxyiDaglMoTfSO//DfnTt8cJS/0+K/G4CCq/O2Z9yZvWSL/bNwXU4jJDh7qsFI/JxHC1n0bxeKaOUWIf1318MQmb8hhQ+tj9CzZ/fTj6lr58kUVcFZ87WeD2Kcceb8g3d0i3/7I8X8O5dWKBOIFWxnrp3dTG7qmLx7P6OxZimLqwYRG8Gt+XMA5K4w6A3RaPZaacPFaEjbXE565irX2+wV/TLfZBM49FsUSJi6R3o2Y8UjwuaVnzuO4Dxdj6Csu7p2NsLcYsbUqIVUkAks11jMVr77mMgcU4C9jnT7gz2PyUiGNnOqFYJygrBBsPmla3qokSxdhQHzuq+YLOP+hW9Pn6c5+5QBUbyOO8rU+Z5rjidcKW8hudLyO9Q/GYkDMhqnisDdaFHel1ol75hVUcqBs2jVGXTpWXNwT8osCqvYcikFQEOHGypglwqkmX+DtRONAN1kJwLD2buMt6/VpSdocYpBX3qM0I0QmHDdcxtUUDg/rc2rJVQ3jUsMSuCihFu7JtiiW0pWhz5XU0E1op40W+D0k8rj2HuGmN+DGgCDQN4nBt+V0DFI/JxAgpHtcFA9tmUS7iscGP9uWLnMRj02Q8lHgsTqD1q0JOWjzWPXM5zqrv0kU8Nr2vhizAMg4S2ypwrCU+t1ZMCicei0kJWlGE4nEzjeO9UCJCl41b2pT+HZTvyCn+MMU46ByLy+9Z+HCnE4jLeHLMG6HaiWJnpjGrqXRFwPGgnhEsUowFxXszlXVTVyaovlsnOnv6c6+5gNs4L7eBbZ4t9CtryY92jM6Xkd6heEzImRBVPNZN9BprYum+XBeDd7tNY5oCDnMAa/iiXQY9piBSN1kTAhPt9Uxf6h2Wf2nasnxm56CgKRO1aPuGOroKw/lcccmtLkCraGwr3aYwrTdEcsjEMLzrSjxuY2/2gNoebGugeEwmRjjx2NDvjGOYg3hs8AH9+CLATTw2jc0hxOM3ISPK7J9PWTzW+17TeO8iHhveV+OmZrqxPWysVT23KX4IJB6LmaOmlUYUj5txLiGh941lOxk/2rdY+VS+U40Q3TEWl95zaRcmf9Sy1NcICW9nlrhWSM7R9vmQ44GtfIru347Xlt9jJTIvFp/W71t7DR9/7jkX8NmcsmlfkwgbXo7Ol5HeoXhMyJnQt3jsJG7WsltEAVast2fHvtTJHghqa8das3oBfZAp3Lth4qEVMZwG9yLQECbKZWCmq4esvXiUHciH8rn1DTc6oBUChKDRUKdaxkV812cJlnZhtDdDlpgxoG7exLIGxWMyMcKJxwaf2CgQWsRjX/EpiC8C3MRj01jQXTy+z3461ta3L5k9XfHYdF8m0dZFPPYdu3XXDBlrAc3PHUA8vv+1XPJuLS1A8bgZZ/H4EGPKNdir2Nr84cFViDWUq1Dv0zMWF++vjPVtMU6bTYZHSHg7syW3CGUWdPO8oOOBeaWddg5nFYK/wA/p17hQbbN4964bdgLQ+1bfuUD1AU5bD7lVe8VjdL6M9A7FY0LOhKjicfkF2n1jkgP1CWIlCs6Ok+UV7lPdjsoV+gHUMZO2CBjEZy2e3yJ818VxT/HYqa017aluoJQssLr/SdkhXSCSODiIz3UtV9F0mjzDQ3ov7FAsCgHqZkKXWKy+R2rcJblJ7DiieQ9GcUvAbuPKNRvrIbvdV2w4XpMujFk8bpPNCYT2RYCTeGzs613F408wn1f1bykei3QQj9v65n2O7CFFul6WmylJYlqwWEt8btP76ioeJ3g3f1f2AYrHHWm0qTfkWVrVYJeW7Lv1vVLUM7alpVyFep+esbj4np3ebRk7hU2y6IvgduZcZknz70HHg+rf9KVI1HleYaPCfYlzvT/qdnU4v3oeH3/uOxfQj/MPWW5oL/94owuj82WkdygeE3ImRBWPa8G6v3hs3jk2wXz5XjuQ6gOO4ou5a3aFECyWOzxbgsxaG/UsHgPY54/Hr/nKs8yXWD9k+p2uJy8eC1/sG8pVqL/bbX+RJtL1QxVhTbslX2G5/lER6gOIxxZ702fy62u7aTMxmqB4TCbGdMXj2L4IGFY8Vscj8wc+isflCbuLx7stNun7cqNH3SGfO1SsJT53LPFYvUfL2E/xuBlnm6rKhJg2EWs8THGIrVyFep+esbg2097pCLfMv0/C2pkYazcdmiSdoOMBKvFXl2Fce1/FvQu10sVSbrXMZFNmc5/iMVqO8xSPyTBQPCbkTIgqHteWenURj4Ficn1f7hKuTGyUMgXtJh2mY3riMYDDhPF+ddx8wRKknYp4XE442uyKLWw6KLXPEuv0AZu/PVpqir5iu/mhysAxTmCHEI+hCagLW2lXu5riMZka0xSP+/BFwODi8fwrbLb/2SgOhRWPzWO+6+R6muKxuAGTKjjcI91k2BjrG4eItcTnjikeX+Fm8xuebGUODicKKB5bRMcWY+Xoxjrn8d62vN4xttZeo6FchXqfvYvHhR139yl9EtbOKl/ldKixadDxAKgSggSh2JaZLtU9VhMtinMV7/n438bNcXsSjwG4j/MUj8kwUDwm5EyIKR67Lhur4zDIHpdeypMb+SuzfUm/R2bSFMpW1HhDnv2kZLMJAuJJiMfVhMO4zFFDtbTOkKXnuCHVYWn593JQV77/IcpWAPWAWhNgu0DxmEyMKYrH/fgiYFjxuJjgCstwDTVEKR6XJ/QXj4WNq/QZw46b43nHWuJzxytbUQjZVbkNwyZqFI+baTHe19tEFd7aImS8N8VxwcpWVCJ4O6HtjMXj0q/YNz00lq4IOh4A9ZV2+pV3tfu/WmO7rzbLOzxLkWl89NO6rGYAw4jHwiPkGR7U1SSt59lhGZ0vI71D8ZiQMyGeeKyvOeW3YZ6dqkyD4VraDfNaZmAC09gwz4a49Km4l8YN8/x2mu7P5wr18Rrqpsk41L52FGwqxOW+xXvrZ8M8XebY4ZzHoNgYBDdA8ZhMjOmJx335IvFaMcRjw3ika0/tsnfxcX3FyJZjoiNTFI+bYy1H8VigXawlPreveKwfG/XtKXxE1j2zt3hsuofujG6s6yQed4itIYr/DnFcjA3z2sZGEyKknZXt1bR5oPDxSrKHoOPBkWN8e3jXTYkShd/7Amn+v8vN8op7EWsovx2fte4X+twwz4Y4ztefwXyOoo3sHwDaMDpfRnqH4jEhZ0I08di0oULDRgvS4FkEc7WN91T0uzzrB1DN+S33IAmmZdBjunfdxNVTPLbuZnyk1pbNwbs5U4efBQAAIABJREFUW8QURPhNCHrzuV7lKgCXLIAqc0LYuLFpZ+6arbrYm/5dl+/KWMex4d2VAfUj/vD4AACA4jGZHNMTj/vyRUA38bhBmC2v5yAeS9lm9SzD5hUVLe+hI9MTjx2yz8q2EjfcDRlric9tOl+TWFJdr1k8bhAgjeKx7z10Z3RjnUfZiiqmcIl1DPGksNmxUxzXMRaX+kTjnGT6AnM4O6v6QnMsKfQbsd2CjgcFQnmJPx6VcokqQmLFzz8efIJ2Y/T/wOb+C0N87ePP/eYCjban82u1kpFqE3hsnt3A6HwZ6R2Kx4ScCVHE4zLDtV4bTxwc5zeP8uZtALD7DevFpRJcVgFn/XziOZWJhGlX56YNOcp/V4IGoVZXPcAVd4gWB2xf8VgINOZfYVPb+EiokSkEFeUzazefaAj4db9xCKx19ONzheC0RbmKAw3ivDCZkSa+ZdBlEHR1WfPl/7vCzeZFuZZYl9KwFLiVvYkcA9yrvyJ9r9v0wwGKxwLutf6SxQr3m63GV42dZn81dqYnHvfoi9RluSKNfd0mHIgrQFzEY/H+6+O6cez2vYeOTE88bhIqBLFGOnfgWKvNhxHdOCZ8HHYRj6WYQI1nSnur92u/e+jO6MY65xi/8ElKTFG2ld4nVeK+GOvYhUPrfXrG4nJfKjLWDTZfPqtfRvUYCGZnjiUryj/Xla4IOh4UFO/2M7xP/1ptgGe9rwRXy3/H5+p5y03z/g2Lzy8NcYCnP/eZC7iO85KtC/Psmk27iNjtGZ0vI71D8ZiQMyGseKwU9NeKnmIAmWC+TLE9Bvj7/Al3yytt4F/95grLu6dKdN7nyO6WehGtXNqmBqTixEk+3z7/Fbfl/SuTD2mXYPHe35Bn3x3rT11isf5NGKx9xWPIosH8Bun2tf7MakAh1Tn8Tqid+Yb86dtjYGIK+OXfiG3RNmO1D5/baplj/ddVAJUscPtU1IPcY7f9WdmUQpz4CrYzX+JOqCMp2q/cXoq9pc9H+xDtxrIJkc7eyndpe3ZhIm0VmS1QPBZouVGM6QPZqKF43L943Kcvqu6lJrq41FoUazOXfuwV28dbLJIE7+bvpJ3s7e0pPrcyRhvHbs976Mj0xGMIQsUlFre/Vn5ot8WjshGetIw/aKzlsn+FGLMUY5xg++/mmCeu4rH83PLYWPxGM2Z63UN3RjfWOdVbFeL0mvhkiq1lXyb6Hq84rmMsrvYleU4ixM1iX2mdoDAeQtmZsY6x8QfV6oZyHAo8HtTvTTPHsdxX/aNAIbzODDYO+Ptzn7mA+EFMHedNczTxQ6rYDy3zwI6MzpeR3qF4TMiZ4CUeuxyi2FlDHMA0R3KN9bP6WzlTpn5ovuRKAYIarBh2ty/vXyN8l4H1X7D6+lNHsaiDeAxFzK4danAMyF+vDYKWJruiqmVY/02yuMNzLYvZTnyf23aX7OIQgr0yy11ngwvcPv0vPOrKQkiZgI62s8/xdKvbud7cxpVdtLE35bJCQN26ZAVA8VjCcbPN3RabcoPKsAF6fCgeD7FhXp++SJ5kC+/Zpa+LdfM1Puy3zTe4cBaPoRcXlP9fG7t97qEjzj5pTOKxNca5xOL2P/H8qCtnFDLWctkkSqzbqYkFf3s8tKmreCytSBJFbuVjqvRbn3vozujGulYxvj45pCm2lmOdlnFczVf5xeK6PSKscbN2TjIdwtiZoQyF62+Kvhh6PND9TWOihCgQqzGa7Cf0cbOvP4fXXMAaH8xmhpWmFp+mnTt2Y3S+jPROHzZA8ZiQEdCqbzQGloddvdOHzCnbbp9nSKUMGMNO8yVvyLMfsV5eyYPg6gdstEK1mrmlTmB057vCcr0ps6G1z3+xQvaxyHQqBu8l1tpl6t3E42NDIUtXQmBr2j1d/EmGh1LAcvuNLHrNMEsWWKVu71Ilvs8NIB4D9WeWbNBS73mfI3tQdjtOFljd/6K3HQAHe0vlTML5EmtDf5HtwtXeFFouM6xB8VjAUTwG4DfRGgMUjwcRj4EefZHiS4rnd16yro5HVWbToU1biMditpmUzdYwdre9h444+6RRicfAYTXYWrANOQ4w19MMFWu5iMfF9cSxUcgALdrUWTyGkH2s9Bcl61rNCmx3D90Z3VjnIh7Pl1intjgH0NqPNp7sKh77xeImP1yPmy+xWKWWOck0CGJnpg3wmn5Wfqw8xqAxxgMA7eoxm65zoFr1Z4qbO4jHANrOBQ63rBnnm36DPXbbjdQPk8UKqW0e6MnofBnpHYrHhJwJ7BtAGUg0fa0eQEibKrSrkVDWb/MoWTEQ47WdNuIxmjctGSXnIx4T4gptisSAduUJY/FWnIedFeLx1FZ7nQbnYWPEBsVjQs4E9g2gDDqaMgQZsDpDuxoHRdaHV8mKgRiv7bQUj2u7YBfZLg2ZO6roXPidRYpcmx23NmQDHqllrNh+YxOPxeXshs1bRsB47YdMFdoUiQHtyhPG4q04CzubYKLEKXEWNkasUDwm5Exg3wBKUagp044BqzO0qzEwzUyM8dpOV/HYtky8oFpOWdtgZvE9nky1SE01Ga218nQ7fpvEY7EmpM8Glf0xXvshU4U2RWJAu/KEsXgrzsHOppgocUqcg40ROxSPCTkT2DeAUhRi5nEwaFdDs8dumx6yTSeWiTFe22knHpdCsegvyrqBpt3Ki41cBMFfqkN5icXq52O9SeEdaydNH5CtPi1r45W7dO9zZHfHuo613cv14nG1oaZ+w80xMV77IVOFNkViQLvyhLF4K07eznbPSJdXk0uUOCVO3sZIIxSPCTkT2DeAShQqMvH22G3/q75JBgNWZ2hXQ6HuKD/uLFEd47WdNuJxIdyqYmtDNniRrSwK/oJ4nFyneJF3S8Muuz0KwfJHglK8rgnEgFiCQhadNeLx/nek15eG64+P8doPmSq0KRID2pUnjMVbcap2Vm3GZ4qPSF+cqo0RdygeE3ImsG8AkgBTHprdfBmwOkO7Ggpx9/IrLNPnUWeJ6hiv7biJx/s8Q7paHMpLzL/CRvkIZVteqf23Ujw2CM5FjWQpm7m4V0umsHZDP1U8FrOXb5Htxj8zG6/9kKlCmyIxoF15wli8FSdrZ2VslGC+TI8rssgQnKyNEWcoHhNyJrBvFLxim94cBeQrLNcbBiIdoF0RX8ZrO4Ugq6sfXD+Sxbd4UlcvAJaNXYqsZGVDvXKCVNVOlihrKwsfvMryGJqPYCWaEhmSePw9ss1XhvIW42W89kOmCm2KxIB2RfqAdkZiQxsjFI8JORPYN0gMaFfEl/HajqN4bNq8rnYeRdg11UP2EY81m/XVKcRqMZNaEI/fzTFPimeieEzOF9oUiQHtivQB7YzEhjZGKB4Tciawb5AY0K6IL+O1HUvZCnETutkMyeIOz8aVC3u8bm6QKBnGZf0+deNOH/FY2mSv6RDvQyx7Iv/N2DfKKxiv/ZCpQpsiMaBdkT6gnZHY0MYIxWNCzgT2DRID2hXxZby201Tz+A15UeahSWwt6g2XQnEh2iolK4AexOMZLlYZDmcWxeME85ufsX26nVTpivHaD5kqtCkSA9oV6QPaGYkNbYxQPCbkTGDfIDGgXRFfxms7LhvmCRvMqeUnJIp6w8XfqP8t4CMeF+J06w2FBPG42CBv/zvS68tDRrVmk7+xMV77IVOFNkViQLsifUA7I7GhjRGKx4ScCewbJAa0K+LLeG3HRTwG9i8pro+1gpPrFC/a6hVF6YrjZnW1TGSBThvm2QRsHeKGeSny473usmP2cevz9c947YdMFdoUiQHtivQB7YzEhjZGKB4Tciawb5AY0K6IL+O1HTfxuNqIbobZ7FOssg/6PzsKxsnyEX9sbpCYMnt9xOMyk1lTBqNAKzDrxGPI2cdGQXwcjNd+yFShTZEY0K50FGPX+MeaqUA7I7GhjRGKxyfCx2yFC5eah8kCq/tfsDVu8NPbHZcT16oGI4lJqL6xz5/wkP0jyLmInSm09Th9rkEYmzL7HE8PGcZtDe0Yp+0A7uIxqkxi6wT4D6SLC8yu/or0/WeYFVnIKl7isZAtXJSfkHjDS/olktoGfeY+Um7oZxPER8B47YdMFdpUYAqf1rqszmlBu6pTrtyJUmP/DfnTI7J/nJfR0c4cKOMoh/iO1IhhY1PWsJznmCc0FlI8PhGcO15xzL/CJh9yQxyKx30Tom/s80fczC854PbAVNp6nD73xMTj/Qs2N1en8SwC47QdoJV47JR9LP7NDLPkBptXTfDrJR5DyhaezZe4y/JjBvIrto+3WCQzzGaXuE5/FzKTbX1kGhlh47UfMlVoU4E5oQlzF2hXKsWY2LDhrBfFhraGcfSEoZ05QPG4E4OKxyPUsCgeR7pG9CuIFztTx1l2PKsRv2K7WWM5TyazIQ4JR/e+0UZQId2YTluP0+eelnjs5t+nxzhtB2jd/3ZPWBXjqkFsrbJ5LWOvr3gMALvfsF5cGoLtSyzWvykTdHsfqe7XkCU9AsZrP2Sq0KYCc0IT5i7QrhSKUkra1TIdKcdJisdEA8XjTkQVjyejYZ3WHLMtFI9PhDbiQjUpHP+GOCQcFI+nxHTaepw+97QGdorHfdO2/wmlIUzZx2XdYYsY20U8BoB9juzhfRlcz2YzJIsV0jITWTpZQx+pso+1m/uNgPHaD5kqtKnAUDwGQLvqFYrHxAbF404MJx4fGIeGdVpzzLZQPD4R2okLxaRwvBlFJDwUj6fEdNp6nD73tAZ2iscnQCEem0pWkNaclf2QXqBNBYbiMQDaVa9QPCY2KB53YmjxeBwa1mnNMdtC8fhEaNfxmoSpN+TZj1gvr4T6MkusN1trXap9niFdLY7ZV0LtxcJRS8FjU83jN+RZipW4DNd4D8W5js+zz5Glq2Odxxlmsyss15sRFFgflk59o8yIk4/y3YkThA/PSI+2kyxu8bgVF5a8Ic9+wr1oJ8fsuHvduy3Ou0iR12wiwXy5xmZrWLiiycKbzZdYP2TIVVOQriMvjXEq0F+zOdu9ibb/hA/b9HitSyxWP2O7/X/sbe11zXiM0+faBvamLNE2vkf8jeIzZ1dYrn9EJtXlEu6r6bhYIft43GhN+29FAGX7+r7H6+YGyeBLvPSM03biUGRLjPE9TJWo9hNrTHNBF8PcPSHfF7GbJfO85ZiwzzM8rJeHDRfL37zHQy1bXYmzdltshN85Pe9Ixiwb3Wyq8NdzrLIXbNObQ/skC6we5bbZ5xke7sW2cIw1DPT5Hmuxvi3GbhKPa3Gam03Un1dzD4a4tX4Y+lNAhhjr4rdRu7liMU89xLJKnN0wT3Ozb1N8Nccq+9uxb+riJWFPAu3H3cLv1sWqVn2hB8YfU/0R5T20GlsU8XifP+GutGEX/+Onkfj/blwMLx43aFj7HNnD9/IcbnaJxeoH/Xv10hk85pjasbDoD4cPXTodrXnuqd7vd8jyN8XfhoXi8YkQruO94nl9LU2CqiPB/OaxLrxB2DW39ptLLP7jWyzbiMfF5lCme1imysAsBMP3v1QbBylHsrjD8xkLyP2Ix3/B6utPpfd1tX4uN28y25bBvkqn/j2eSmesHMk11s+KYxc3kHKxhfI67/FouEeT/Rw2tksM17rCMn021hq9WH6Dr6Xffob1//ddo3jc/prxGKfPNQ3se+ye7wwbiMHD9wByoNBknyHF42rDmaqPqYzhC72ZcdpODIp3Nc73MFWi2k+sMa0Jy9iVLG7xfvkOOiHHZ0wwx23H2E2qky3EWesHQ31tXW1t//sbgm42Vfjrd1iubgShayaUfhHHIMPRcjOg/t5jsRGZ6b5vkKqTbGnCvMc/d/+sxiprnfYr3GxeNONaQ/uJbXe24nEfbdR+rliJGT/jv1afaq+ji7Pd7dsmHv9pGYOFEk06W9CuGvLoCz0w/pjKFgv5vAePsUUQjz//5mu9benmlQB8NRL/342PGDYWTMOyjimGccVLZ/CYYzaIx/dPP5h1NMN4bJx7Jtf4j/f/TvHY+WKjd5xxaNXxytqLqnPeY5fdHgfDItMFOHzZ+K7MjqwLLsX5RHFF/M3RmJ3EY6EzSNkab8ifvj12SHV3XiVgkH73WmV/nPnEvXvfsDhsMQBNFrh9yrHHG/LNHdLj1+WyTpGahbPb4rH80qZ8jZYC22Nm7m4PYI9dmbGrZvMJNiQFcOJvDE793RzzZIZk8S2e8jflN5pdoYWJvpSRts/xdLswZLfK9lpea/+CzV8fjhNMS1t7XTMe4/S5+oG9CjJ1O3z7+B5xYqMEqTshW9GwiVqNcuM12T5N/r3sU6aatK8bLJPZaEsljNN2QiP4kJG+h6kS1X5ijWlWhMwrYeySM6M0E2ufMaH8jfpRTIiZki+RvhQiZuFTE7ybv0Myu8Ti9tdjjCjGWZqxZ2Rjlo1uNiV+7KvaZ59v8Nd0e/DnZbwsxjMA8Irt4205zpg/CCr0+B6rsU6+933+K26LCbu6AVo5Yf4Gm9/u8MVtEe9/QFYIiMUqxcPJkN0tNfet3kOVYaXeg9vqjur6zuNzB/oc6+K3kd9csYhjkvkc79TflTGWMk9rbd8wlq0wZuKVfXKmj7mLOEqIs7z6Qg9MIaYK+R68xpbSPmY1/yONtbX356mRSCKfo92PmMHFY6OGVcVP8gqxPXbbn6vsXHW+5KUzeMwxreLxrH7fwhxSN3eoaj8Lc09x/DweFI9dLjYBxxkD944nOD/VMQpBbd35CYOlZMTVsmjdQCl9MXYRj4vBQTuREL/oiBMyUYzT3bsQAJ3xkuF+xGPTpKf4omz499L2lHMLTr0e4Au2LNlk4Yx1g7Fgr2JfEQcPqx2Ldme3felLszRYifZqEhZMbe17zXiM0+dqBnYxyNRNFjv6Hq1vKc/pUnvPPJk1+veGOrrlZG2kfm+cthMKQQg0jk2kC/2Ix4HHNBs2HyRlJIuTJs8xoXg+re8onk28d3Hcavj4Jo094xuzbAQTj7XPIrSF9t8Fn+FaR7G391jZe/03EDK+lP6gZLYW8X714aUuEIv3II9dgjigGcP1cZoOMXbUXT88/Y11PbSR11xRiGO0NiTct/jOW9s3zDWPdeKjeA2D2FIXOz37Qg9MIqYK9h48xxZJPNaMtYYkDl+7t//O5G/Hy7DisUXDKuMnvW+rxFbFL3jpDB5zzCbxWDcWlbao6hk2HyRnJFM8drnYFBxnBJw6nlQTqJ66X57D+LVUtwS6aVm0sAylUTxuCqzF84mDstCJtQGGy3lPn37EY0NAWg7WTWKpaeJhsC/dYFFeq8VSxKbraO2uQTww3Z9or0Z7NLW17zXjMU6fqw7sYpaTzr/5+p7iPXUdoO2TWbN/ty0BHH+phHHaTihEkWY8y/JPiX7E48BjmpGm+uSCj5LGNr8xofQpzhuZNcVZ+uuMccyyEUY8Nj1rs02U78UxVu3tPTa+I8MYKn2YL8olVO2gFd/E64n3WIowpnswiIkqJnEoIr2NdT20kd9cURSP9femi3Pa2zcsG+Yd+6dB1L5YLPBZre9p4ijfvtAD04ipAr0H37FFEI8bx1rhHnzt3nmF4EQ2eBxMPHbVsEztbIrZfHSG1nNMNIrHels02HjTqtLynikeu11sEo4zPNWg7HCUSzBFqq++ZkPTTG4ad7UVnHCjeOwy2dJljjbveukVgJwY/YjHvoOfQYRrOq9WKBacsWuda2t2A2C3fduEtyHzxzhQGtra+5rxGKfPFdv4e2RFbTpjllEA32OskeZAw2TWFlgZN2JrnEQOzzhth0yFfsTjwGNa499b/HY5IRDGO98xoXw+c51imYZVFtJ1hEnYCMcsG2HEY//naB2r9vQenURtjQiizTA2Lju230NznOZCv+UqCnob66K3kedcEc22XdqK+O+t7RuWealOgBRqgP/ww+F3UtsVdlidy7cv9ME0Yqow78F7bCl/Z0msqPUjX7t38bfTIqp47K1hOV1En1jmpTO0nWOiQTw2xQz6OLJZbK8SNykeu1xsEo4zPG4dzzb4OkxcIAzuhcE27aQMQ0CgFY/FnaotIULtmhSPXehFPG7bvvsc2UOKVNhFubt4rBaRv8Ri9T1S246lxXUswWAtYHR6Zp2dWzaLLDG0tfc14zFOnyv4hGMda+OyIAD+vqe+mUuyWOE+/aXFbtvNk1lroFD0AcUmGrMdRsA4bYdMhV7E49BjmhEHH6QT3XzHBHVjvmSB1f2DZZf5qlau+QOb5iPcCMcsG2HE47YbsL0hz35Cmr6v9glxtbte3qPr+5GfX9rISnyexqQToBJrqhio3aZKOvovV1HQ11gXv40854pwmIfpfEVr+4bVvg73oFtBOMcq+9vRfjVZqmUc5dcX+mIqMVX39wD/scVldWrNhnzt3u13U2I48bjFBySBfZ7hIb3Hutw3IrB47DTHREDx2MUHuXzs8Ifi8YlgDhiUjeuM2XFy0e7G4+jA9cKwgrbDUDzum1GIx7stNuIESXN0F49x2Hzu5kpz/iss1z+WG4jU7t8WcKvPSPEYwFh9rmnXbdMyWX/x2LzrdoL58j0eMtsXcrfJrH1CWATdYvZFETj0X3OvDeO0HTIVRiEetx3TTDhlY2r8VIcxwbhL/XyJ9UOm7P4uZIYZJ8Ga64xwzLLRj3j8iu0mFSazmqNFrBr/PfoIZv+nnPTWnkepbWo/qjGsszA6QLmKgsmIx41t5DdXlO6tjXiMtvYN+8eJIiO4rFMq7hvxz1pGbH1lF8XjIHR+DwggHls+XtWymn3tnuKxC901rII9dttfpI/39SOweOw0x0RA8dhFGI4bU1E8PhGaAgZp8NXWY2npGI/G7yTKUjweBcOKx+KGY6qYe490k2ETrGxFwSu2mx+qHValQ9kk4dTFY+NkrXtgO06fq2wKdPMztk82kbaLeAwUAcv9aiFkvDsEE46TWbt/L5bKiULxH/XMjREyTtshU2FY8dhzTDPhVKs/rHgM4CB+3680z6HGin2Kx6aJWfwYLrp4XG6mpYwRy/dI01/wt803frFq1PfoKR7f3mD9+L7+/luJx9U1uwmjLuUqzPOgrhPwaYjH3dqoqb/6iscAWtg3GsRBpd6utHlbVXbg8L6L/9aVV6B43I2u7wHjFo/Le6J47EJ3DQuQNkiU/MMS6/QBm789xilb4TTHREDx2KUkGsXjdhebjOMMS3PAIGS4abPRxCUjLQY6lq2YDIOKx2VWlSkbM2TNY83l8wwP6feykKxb/nSqZSvOWTwuAg1xJ9xa7bGu4rHAcdm6LCRrRFwhO76p9mKjf1d3rzbtZj0yxmk7ZCoMKh77jmlGei5bUeNYOkESaHQbE/dRtuJUxeMqY8iUNdk9Vo3xHn0Esw/Y7f6lf//F+NTyGdtuJlghrA6ylqs4IfE4Wht5zhXRUTwW79Nq32gQB4s+eIjJinsqYkK57IBuVRfF4zB0fQ/ouWyFr9233Th3/AwhHjdrWILNmFYYx6p57DTHREDxmGUrwl9sMo4zLG47VQq1o2rBgecy58ZNAbhh3lgYUjxuDmjjiscVYokBIRAZaMO81uLxCDcfGqfP1fkEMfhQ28/X99ipvpar5xXqcjvUXnTeHCG5web1oyYTeZyM03bIVBhSPPYe04w4+O2QG+bZEMs+aWp9csM8Ew2CkUNbBI1VA75H703CtHVsPTdzbYzTDOVZyn0J+i9XUdDbWBe9jfxLYoURjwW09o3GzNLDfVxgkf7veha+uIfE29FOlfvhhnlh6Poeetkwr7ymr927+NthPjT4Mox4jAYNy2EOF23DPJc5JgKKxy5zUW6Y1+5iE3KcIXFdqlR9mVGXUgvGaBwQdc5TM1mQqJZBNYvHLvdQXE+XSUHx2MZw4rGDWFpOJrqLx411uG3ZW8YgRDe51dmiQhlAts1cMLW17zXjMU6fa/AJ4pdhKdvX0/c01inVf/1tO5l1+SpfLev7W4NPHg/jtB0yFYYTjzuMaUZ0O7XL/15NTER/4zMmNGel1MdRwaeafKRWMBnfmGUjqnjcKI4JmclOsWqP77HxHRnGUO0zO9iETmBuFJ018xHjmN8vvY110dvId67oIx772DeayxIcbTlZpnhczZX+KpT82nyHhc4f+/aFHphUTNX1PfiOLaV9mErK6cZif7tv3Ly6uEfjB59xMZh4DJuG1SzAV7+NJR7D7kuDicdotpmyJCLFY7eLTclxBsS9zlX1NaL25aY0NqUe7JFK8BAHTMGhaurQVL9xEY8hOPor3GxelMFArDGoF+MoHpvp3jfqu1+XWCdFTYOukIUZIvO4DJ71dmzNjtEGz+KmZqKjFm3/K2zUJTJi/SXpudssOVHb2vea8RinzzX7hCqAUOzDy/dUwaI+CNV8dPCYzOp2Lq+Rp1jMEly9/wHvy41Hxh2IjtN2yFQYTjzuMKbZKH2QZuwSs26kSYzfmFD6FG39wIYVXtqPXkK9VGmSP74xy0ZU8bhBdDLHy2b6e4+VUDO/eaxvUlbWclaEHG0/EmIq7X0L/UeyiUpM1I2dZfuVY1+7FT4x6W+s66GNvOaKfpnH7e0bwhzAMG8o/v3qL1h+fqH8XdF+l/h88W9ItKKOZ1/ogUnFVJ3fg+fYUs4bDTZf2reSgOFp95U96vxt1f/MmcnjYkjx2KxhNXxIMMZPCCsewzLHDCkeiz6oNvf0jD9bQPH4RGizSYL5y41ocFdY3j0dB8U9dtufy3qxtYBEqv333bHOzB67bSrvQO4iHqv3kD4f70/ccVO9b4rHLnTvG8LyG6cvagLlpOkSi9tfq2Brt8WjsslY97IVgg3Nl7gTalHu8yfcHXc41+7aW/SLZYrt7hBYV3Z3icX6N9lJiwPS/Abp9rW4ELK7YrdXNdBwEY8tbe11zXiM0+fafEIVfMht6+N7xIBR9JmQ30fXyWy5FNXyGyHT0b5EbjyM03ZCUQV9fpsXteUN+dMjsn+czwA3ZNkK7zHNilwTtxwtdNJtAAAgAElEQVS7ds9Ij+OWdvLjMyaUvxHjNkD2d/qNomaqj5R8nWY39JGNWTaiisfi2LP4Fk9lm79i+3grbwbmvHS/v/dYjXVijCTHVTWRz9SPJJsQ4zSxLepii/4exPlGNUaPoVxFQZ9jXfw28psrepWtaG3fQNUPTc8k+NnaBwpBkJy5fOhp0Rd6YFoxVff34DW2iOKx8rt9/ituTVqHr0ZinFu8YpvejGr8c2FY8dikYQn2kixw+1SMJ/K76UM8Ns4xg4rHSo3n0hZFm6J47H6xSTnOcLTbYVcoJVETIwy7VRaCxOIOz5rBUNoJUzoucb36Cp87i8cA9jmebhct7oHisQsh+kblrGZyezcux7TZ1SUWt/+J50fNkl3fmsfSV0bNoX6lLu//L1h9/anmN4YMA8jBhvbZVMHZccMNY1t7XTMe4/S5dp9Qta0y6WjtewD1K2/9EDOZ2+zYLGYry8KwfSMYzXONlHHaTij6FI+LWu791lccmkHFY98xrQmxjqfqf66/xjef68VJnzFBynRtHPOEcWv5Db7Wxnu6VRv+9zcE3WyqSTwWV7Doxpdv8fT8U+slzP29xzfkT98a71/74cDWj8oMzTY20dSGxRht2XRRd0T20f2OdX20Ufu5om/N43b2DdRESdsKPo1/lmJvYz/06As9MK2YKsR78BhbynnjOyxXstBWHtpMZsBXI2mMF0Yy/rkQw8aCaFi28SRZ4Pbpf+FRV9IvuHhsmGMGFo/lPZzq/mf1zeeG33WnDz9D8bgH2nU85aupJuU9z37EWsx0SRZYpfWdoaVz5hlSIeMmWayQZjn22g7TJKC9Ic9S+WuRYXdqisduhOkbSoZM0Z5OG128YrtZC9no8i712rpQXTbM2+fIHt7L2e/JAqv7X8osgRLp/pVnnC+x3mztA/s+R5bKuz+Lz6bctONuzYa29rpmPMbpc5t8grD0qbZUuo3vEX+j+MzZJRarH7DZiuGwp3hc+3quFyfKPjSBkhXAWG0nFD2Kx001Hk+UqPYTa0xzQfXtZfzVIE56jAn7PMPDeilNQJLFCve1MU8Zt6QM6wTz5VrxdQ7PNdCYZaObTblsfLTHbruRxwpxfPHcTK7P96jG+sbd7YHmfqSJ08q5Q5t7qM1Rzlk8PhC/jdrNFbtsmOdu30eUFSC1WLtcOaJZ5i5kpjZ9+GvVF3pgcjFVoPfQamyR5o2vSmx9heV6U58jSvhpJLq5hYuvGxvDi8cWDWu3xUbyE2J/NGx6GEE81s4xg4vHQN2mLrFYpcjyfzrqDH5QPCbR8Z5AkaCwb1hou8szKaFdjYfC106hZAVw6rZD8Tg2p20/GjyFxTC4fvScNqdvU+fxHsfG6dsVGQO0MxIb2tgUMAjlgaB4TDpSfDUxLZNu2kGc9AX7hgWKx97QrsZCESxMo2QFcOq2Q/E4NqdlP0Kde1OsNOiu7OchOp6WTek4j/c4Nk7frsgYoJ2R2NDGRkC5D44pFiwyn+PMBykek44IhcF1Ex5hs4O+d50lMuwbFigee0O7GglFVuJESlYAU7KdFst7Sx+iiMfSBi6mcjjFeGrLLBU/yP6MZ+19FcvrmoWitssFx8R07McFccMXXR8WaqsPsorrPETH07IpHefxHsfG6dsVGQO0MxIb2tgIKMu96MXhqqxHnFVqFI9JR8SC9+KOj5BrTg2w6yyRYd+wQPHYG9rVGKh22J3SCo/p2E5H8fjzr7DSbuCpbpTistRMzCj4P4b7ong8SYT6j/Pld0LdTLH+/VC7sp+H6HhyNlXjPN7j2Dh9uyJjgHZGYkMbGwNCTeX5Endl3WxxfxzdnmZhoHhMumPZHfxQSH6YXWeJDPuGBYrH3tCuBqSsgVr4WmHn4QlwMraze8JqnmA2u8R1+vsxiBPEY/XjqpSFLIuBjXsE6EoXGMtWUDyeFpbds7UfG/rkPETH07MplfN4j2Pj9O2KjAHaGYkNbWwc7PNH3AgbzapHsrjDc6SkTYrHJBCv2G5+kHYRHXrXWSLDvmGB4rE3tKshKWrOzzCb3yDdTusj3WnYzgdkq08Pwdp1ipcyVhPFY10GgOF3DeVHCrFXyjCneHxC7LHb/oL7YtVWYT+mneN74zxEx9O0KZHzeI9j4/TtiowB2hmJDW1sROy22NyvjqvShJJ4D1lVBSACFI8JORPYN0gMaFfEl+nbzh677PaQKVrL+hbEY1Md6rJMgViXzLbxoeHfKB4TEgTaFIkB7Yr0Ae2MxIY2RigeE3ImsG+QGNCuiC+Ttx1tuYryH0vx2FyHusgcl8XgonRF7XdlmRJlEwyKx4QEgTZFYkC7In1AOyOxoY0RiseEnAnsGyQGtCviy7Rtx1SuoqASj83Lw4u/ucAi/aP634UYrJTRMdZDpnhMSBBoUyQGtCvSB7QzEhvaGKF4TMiZwL5BYkC7Ir5M13Zs5SoKDMKw9m8SXK2fhczlYidlXTkL9W9B8ZiQQNCmSAxoV6QPaGckNrQxQvGYkDOBfYPEgHZFfJms7VjLVZR/1EE83uN1c4NE+v9FiQulZAVA8ZiQQNCmSAxoV6QPaGckNrQxQvGYkDOBfYPEgHZFfJmk7exfsLm5spSrKOhQtgKoNtMrSlSo/y1C8ZiQINCmSAxoV6QPaGckNrQxQvGYkDOBfYPEgHZFfJme7bzhJf0SibVcRUGbDfPmWGU75d+OpSuSG2xeP2oykQW8xeMiw5niMSEAbYrEgXZF+oB2RmJDGyMUjwk5E9g3SAxoV8SXqdnO/iXFdTJrKFdRUInHs/ktsp3mr4ts4uQGm1f13wth9xMsN3871kD+BMvNn/XzGMXjJnG4qKNM8ZgQgDZF4kC7In1AO5s6xX4XTSvbhoM2RigeE3ImsG+QGNCuiC+Tsp3970ivL1sE9YJ4rBWbPyBbfWrPTM5TLGYJrt7/gPdXiUFkBrB/xvoq0YjHwH67xtXMIFCXtZspHvdKKfbrMs7JkEzWpsiooV1NgDzFYqb7CDsdutlZc5mr0+cN+dMjsn8M8/RVvNa0sm046MsIxWNCzgT2DRID2hXxZTq206ZcRYEoHs8wm11hmT5jBwD7HE+3i+bzlaLwzLH8hUakLs+RYL5Msd3tAeyx2/6M1eISs3dzzBOKx71C8Xi0TNamyKihXU0AisdnLh6/Id98hflg779YCZZgvnrCWCMD+jJC8ZiQM4F9g8SAdkV8mY7tFOLszOEoNr8TNsxbfoOv54nmb69ws3mxlL8QykqYSlbU/k68B6CaEGnuNbnG+rfHg5BJ8bg/KB6PlsnaFBk1tKsJcPbi8ZljLP/VE8WHflOZs5FAGyMUjwk5E9g3SAxoV8SX6dhOR/F4leHjbovH1THbeJZgvlxjs9XnEYtYy06ISOdXM4fekGfpIdO4vP53yPK3asJE8bg/KB6PlsnaFBk1tKsJQPH4vBlaPJ4ItDFC8ZiQM4F9g8SAdkV8oe00U4jH5pIV58tk7Yfi8WiZrE2RUUO7mgAUj88bisdO0MYIxWNCzoSz6htFEHi1xlZN1hPqiGoFmSKAUDP99jmyh++F7L3DRliL1Q9OGYSnynTsqsge/QJp/obddoP18srhPRa/m2OVvWCb3hxKACQLrB63Ul2yfZ7h4X6FRSKWBlhgdf/Lsdasnn2e4WG9FEoLXGG53gi/2eN1c4NkluBq/Wwuc/C6wTJxyFIdCdOxnaEoylHYSlacL6O3n32OLBX8wXyJ9WaLXZN43GqsEetUPuHDNsVynhz//mfF77whz34U/J5wT5rzNR4XK2TKHNvXB46F0dtULIqYaZEi165UsK+UmPp7j02zXRX97rhyZbfFRogJksUK95utvQ6q6m9M7y14fKzxK7MrLNc/Hla31J7Rz7cc/OL7o39rsYLH9XeSePxPxz6gvLfaO1BjOd3tNcV/7kSpedzaNxTn0cer5WoqQ1zzMVvhQmd/Hu+/3rYJ5sv3eMhy4b5MdqkZn137GIA2cwf9s6n3KZ7zM6y3/1KuJ5Qv084BitVw3eLJsx0jSQnFY0LOhLPqG0UArBtAC4HNNPnVZfrtfsNamsi3rV16ukzHroqg6xrrx/fyJLec7F5j/awGgcXv3mG5upFrx5aTrz12z3f6c5YizVf/P3vv7yK5sfX/97+heNLJnG3U0SRObuLEgYJJHDi44KBhggccXHDQMHDBYFhoGAwLC4NgwBiWgWbhsvDQIB4eWMzQyfM1ZhF8cWCG5nIZFnE+QXeVTpXql0o/Wt16v0CBvaNuSX10zql3VZ1D60JvjOY5j50jE27TgO/wWXuB+XRWqZ6O7RwJlx8D47Yfa8y4pPSnH2lhE48bxxo24K/V1uYDzGd6Wl3LsibqkdD85pGKUv28ZgJPrA8cF6O2qT6RAtEb2ojmoEHx8Tx+975pJB6vHuy+Y/XRKCCXxSPdGOvqH8RI0ayVqOP8mDWT9dpMC/HY6Rcd+XeT86R4fEXfLb623NOXtMz/Mv9u9+8puzZ/V5Le0VNNDA7P/0Jp57984nG4b7DvmKry1Nr3EJF1wjzi9y8/ZXRt9Uv8XQoTjxu9Y0QUNnbw3Zv+zrsWFPxJ68UXxmvf30A3+eRkYySQDGEDEI8BGAHTejfEDGs9gFaz3jOqb08yrfCsZnOT9JYe5QxzSbvtu2oG3irqnTenY1cikfuC5vMLmiUp3W4Os/q7J8rEqplaswpe7/aS0tsPVJREZbGmf2bb/flytY6+2u+Zto+3h8FBfRVGldyyGrREVBYf6PZgVzL5lt9hWnFAVCWOp7NK9XRs5xg8y5UqpzIZMDTjtR++AsjiZ4wDvJhYow58k/RH2hQvROUnWv/z4fB3XOC5osXd5iAUv1Cx+fHgnwL9xm5Dy8PK5uvs98qfRfrAsTFem+oZKZzNtN+wpJ1czW5aDXgev3vfhIvHCb2av6KE5Ro8FtTFSyIqf5eipeI3yoI2t6IOPj+vu/y4ymE08Yz5uuQ6o08hP77Nt9BflC+/PORnC7oTqzHLgvK7w6rS5FvKPmlCK3su+nnyuXAhTXkHEpovMvM7oNyPJjwqq0r572bwr/J+9fxvQ3dNn92BXsXjJr5BrFCvTUBozX1rvRZEHsvz3IjfX/72/HckUn4T/RxX2YrG7xhR2NiB2+gNZexz5b1p74NYmV0T3tmuAbVpsrj1w8RQy7HqZGMkkEA8BmAiTOvdsG3z12eY9eTZkFTLlRhm0a5KtqdZJ+t07Ioncq4BmG4z7Dxj0sVWUhj/nSXLSqLMhCLDAKEalAm785QwsJVbGTGnYzsDogwALINiQEQjth8ZM9xCTy3+RMUaHtMsE0tM4FNFGSJFWPYOKqtBvOqzYn3g+BitTfUNE4jq8aikXX57EFx4fDmf371vwsXjg3C53GirGG3vKfsNahPfRMqOA7ZTqpv8uPp74wSn9GchubHNt/CmsaZYWD0X/Rqc55nyPec7YGtey5+Zyb+y+1Kuz53/VdfXbDFA3+JxuG8wicBEtebDurhsEJ2jfn9xzcZ8WFybJrBaxeOYd0y7V9/YwXNvyn3YRGBF5K+Ly1bRuSGTjZFAAvEYgIkwuXfjEEjVhK2q+ZSmX9aFQsO2HhFwrQNrmXDYVoSeN6djV1UiZ17JaRsIi/Nsq6eETdlXVxltKHglcZXgupqnnWJjtdOxnSFhAw6+EgXUGKf9+AQ1LgKr4kxcrGHihe/7bJ8bJPJwkUAf6Eb6wBEyTpsaACk8WMQq48TG+fzufdNIPLZNABt/A5EnOFZ3m87rJD8Wf99WkArzLXVBXbs/5bkJcdb2XJifFhMbvnfA53+Nv5slHsjPMkwwauc1yen6FY+b+AbxWdo5Uhz+itKv6rV763ls3O8v/Y6pdrb19m3iceQ75h07BHyuHCfw53j4XM3epDicpvRVzed21z9jsjESSCAeAzARJvduGOs7VU3T3mb/qDdlEAlAk1UyvuZHZ87p2FVVtsKaPBkHIeI8wzawQIyJrHNlhAVrzTLfQGmcnI7tgDEyTvvxC2rVQLNhzDDGGiZeGOOWZ3VgKNYt5aGXHjGYPwLjtKkBUJqFGX6gyDznVH73vmkiHtvfU0NpqqDFC4aVlp3kx1w4NdXDDsTlW6R45rI7U8mugHxPJ+od8Plf8zsgJ/Rc70VEA+R+xeNmvsG4oEHWT15RVmveJgRzg502/f3lNdvrhNvvQ7vP2HfMN3YI+txqhXr1m5iEYFZ7++1bwy5EcX3td8hONkYCCcRjACbC9N4NMYhngVkkYxdLyv+od5zeJ3lhAlxZ5PSQ3bMO0xCPx42rS/EBYzLHOyY3+X1fqMh/pSxjHZTZQEEOKBpt57XUKvSuYh4np2M7YIyM035Cao838ynuWGMZ8EuEz4if/HJtKXfj9oFjZJw2NQCdisen97v3TZOax/b80zAxJX435/M1+Yhu8mO9KVmSLuk+e89qzPrw+BZXHVqJENOYjws6T2NA8Tgo/5N5Xfg9jEk8lv+/Vi5lRhfL/6Y/avZusMnY318pDzXb16K+f6C1ayeX7bui3zFPnA/c8VNbIU+md1HkHXNa5r/Vxzq13yKeycZIIIF4DMBEmN67UZ/FVmbCaysvXNt6Stpt31O2Wqgdc5UD4vG4qVbV2BM1U7IXKvQ803adMYHHcLQWj821Cr3b0kfK6dgOGCPjtJ8Qf+H6m6axpm/x2LWlXKeZDxwj47SpAWglHp/+79434eKx6z01vOvRwlZX+fELFevvDb4qofniNT2I5mZGAnyLVsfVfbC8aNTisV5b2neELwoYlXhcW+2q2lBtZbJpNXzs709EZfFIN/Ok/nfzBa0e8kMzStN9DCQeB32uZayg7wJQnt2/a+9ql2XtJhsjgQTiMQATYZLvhlLXTRfe+EztjmSiU9sixpoh6AlI9kDr3x5RtuIk6FE83n2kVXpZS2Tni9eUZe/pt/UPcStPTNSaZYSsWBonp2M7YIyM037aiMcxsaZn8Ti0XEWEDxwj47SpAYgViM7kd++b8YnH1FF+TCQmvO6Xad13uWrVhviWRuIhu7+zEo/DxxbjEo/1usdaEz2+0v0zyf82lrlo+vsLdlta3y8pTQx/rze/OyXxWK97rIwL+ArvnD7Ld7t9vWOiCcdIIIF4DMBEmOS7IWZjr1a0LatmIPsAqm11snSwrZobXdFi9QvlhbY6AjWPj30JgfRVtoJ1lLesaHBuW2y8WljvYm3raj1+Tsd2wBgZp/3El62IizWh4nHE5FL5idY3+9Wk7nIVcT5wjIzTpgYgSiA6n9+9b8LF46HKVlAn+XGNsqD8IdOEZENuEupbdIExlJhG1oOJx7q41x3jEo9FTDvYq/g7IXgqZTlejLvqon//GodSOoqQrH3XyMtWqKuGxfu5t29hY+JvZC6RZlR0PEaYbIwEEojHAEyEab4bIiH+hrLi/2orT2V32mVOL4dgqyZzAQNviMfHvoRA2jbMs/y+AYOUuIZ5NlFIW0UQOqgbIadjO2CMjNN+AppXGmNGbKzxicchjbhMPu6FPmXf7gUgX7mKWB84QsZpUwMQIxCd0e/eN+Hi8UAN84iofX7spioboPu0Br4lup9DQL6ni4LHaJjXcd42NvFY/luaUSGb5YnnxHt4/HmImwP082ATF8rz761hXvzYwdwwT5y+pIvZBaXZ/9V3LYjPvlhS/nJ4hh354MnGSCCBeAzARJjmu8GEtne/VMFUF/CufqL1/TeGRNO/BblaLQbxeNyI39ImzpgbU7TfesZWZ/G/8SbFjhWMcnvfI/1hXJVwGpyO7YAxMk77YX7EIgyYY0ZsrPGJxwFChWHSrGqE5SlXQRTvA0fIOG1qAGIEojP63fumiXjsfU+V30jkCY5JJ3menmu0zI9lDuPflcV9UyPfEnJ/xlzKN4lnWNE5oHhs/03YFUYIzKMTj1m5k3ePP8jJiM/K9yV0tfqV7nkZBv38Rr+/XXCVp4hny38Ta6mT2HfMF9Ob3JtrHJDRY62RNttpuf6Zladpz2RjJJBAPAZgIkz13ZDbphbf0dd6giebDPyN0q8vmycNSkdfiMfjRiRTltUusv5ewwkEzyBA6UauDKCrBNe0bVOeZ1yZfLimq39S9trW5HH8nI7tgDEyWvuRPuFLWuZ/af/4F+XLLw0xIzbW+MXjagBqEmuqVYBV46Lqu9zlKvT7beoDx8dobapvYgSiM/rd+6aReGx8Tyu/oYpAbLJq/j2t9VI3vI66QYRslx9XAq25rrFhNWZT38Kb6uk1aolIWcVsKzlnyvfkdbDcaUjxWP6elmcnr69ZuaHxicfCRr6kxeIr0le/y0ZuX6f0dWJ6hnG/v/ztjedYFoooZTQ+m/++0TvmE4/Z5xpX4PMV+oZxgCw783dafK33cxHP/ZK+Tv+mNMZsy2RjJJBAPAZgIkz23ZAJgaHGlUxuZ5YVHzy4p3S7EZ2jS9pt39FSaRQD8XjcMPF4NqPZ/Iay7X4IVhYbujt0ik/SO3pSks3Q1QMzStIfaSMTy2faPt6qjTq0AXQ1uE5ovshouytpb1sZLQ7bPc2DMraiy5ZYngCnYztgjIzXfvigj8WNsqDNLa8Fyn1KbKwJEI/59cyuaJE9HXzKM22zm/3AXArdDbaUS+J94NgYr031TJRAdD6/e980E4+197QsKL9b7N/T5JpWT9r6QT6xxPIa5TzjRBa1zI95DnNFi7tNVfNauWaRn8T4Fv3+FnSXC9/I7cwguNuey+6JskO+p4iLg4rHev73c1XjfrelR1EzuslzojGKx3zHjGGiSU5AmexPfEDE78/Ed+XZ0gsV+c+H/Nq2UKSBLTnfsYDmua57k7HZtkJfGwco7yfLJ0zPvQWTjZFAAvEYgIkw3XeDJ8B6sqAGX+O2HmM3cSHapXS7+V969DZIOl9Ox65EIveKFkuRlGmHcVWBf/XA7unO3M1ZDKqffjXUUg45Vxey2ZksIT/FkhVEp2Q7YIyM2n54XUXlSGi+fEMrk0+JijUh4jGRsjqqdlxSuvp4EJS1STbnIVYztfGB42LUNtUnUQLR+fzufdNEPL5Y/ED/mCeGZ3pFN+tPxlWoZfGBbm2+Q3m/dVrmx8rElOng1xzjWw64fKPr/pw+VRPiBxaPfe+PcaLAwxjFY0Ug1v2AMnnhGENF/P7KzgdTHL551Bp8amKsvkq68TsWIB6H3Nvth1oj0sMVKQKx/n4qon2H/neyMRJIhrABiMcAjIDpvhs8wNZnX2Vi50xctrReLZjgeEWL1S+H2eyABklnzOnYFU/knrXVfFe0WK0PK39d59kSwJJ22zWtFkws4t3nPfWNyyKnjHcnT1JaZvXO9epJjlpoJ8Lp2A4YI+O3n2farleHVU78vXb4lMaxJlQ8JtqvusqUVcxJuqRMrnYiihd42vnAsTB+m+qJaIHoPH73vmkkHi9z+sxXn84Smi9WtN56hMSyoDxbMjEyofniNT0o73ftpPb5Mb1Qkf+i2sDsktLlW+2aW4jH4v4eXlf+1Oi/Qp7LJaXLjK1GPTC4eCwuL6cHxedbri+AUYrHfIKitnpdNM0LEDgjfv/6s92fc7/eWiYb+HtniKmN3rFA8dh4byHvLjFh3jD+lL9LtwtMJhsjgQTiMQATAe8G6IPTsasGidwpIOsRnu6KrtOxHTBGYD+ga2BToA8ai8eDXBU4N+C/QN/AxgDEYwAmAt4N0AenY1fnJR7LRiMnWrKC6JRsB4wR2A/oGtgU6AOIx2AI4L9A38DGAMRjACYC3g3QB6djV+ckHovt66dbsoLolGwHjBHYD+ga2BToA4jHYAjgv0DfwMYAxGMAJgLeDdAHp2NX5yIel7TbZvvaaCdcsoLolGwHjBHYD+ga2BToA4jHYAjgv0DfwMYAxGMAJgLeDdAHp2NXpy4e652gL+k6+/2kGzSeju2AMQL7AV0DmwJ9APEYDAH8F+gb2BiAeAzARMC7AfrgdOzq1MVj1tV7dkWL7MncLfqEOB3bAWME9gO6BjYF+gDiMRgC+C/QN7AxAPEYgImAdwP0AewKxALbAW2A/YCugU2BPoBdgSGAnYG+gY2BsxSPceDAgQMHDhw4cODAgQMHDhw4cODAgQNH+6N3Pbf3b+BfNsANAXCK4N0AfQC7ArHAdkAbYD+ga2BToA9gV2AIYGegb2BjAOIxABMB7wboA9gViAW2A9oA+wFdA5sCfQC7AkMAOwN9AxsDEI8BmAh4N0AfwK5ALLAd0AbYD+ga2BToA9gVGALYGegb2BiAeAzARMC7AfoAdgVige2ANsB+QNfApkAfwK7AEMDOQN/AxgDEYwAmAt4N0AewKxALbAe0AfYDugY2BfoAdgWGAHYG+gY2BiAeAzAR8G6APoBdgVhgO6ANsB/QNbAp0AewKzAEsDPQN7AxAPEYgImAdwP0AewKxALbAW2A/YCugU2BPoBdgSGAnYG+gY2BaYrHn3NaXsxoNnMdCc0Xr+khL6js/7IPl7Wki9mMZhdLyj/L/0tF9g3NZjO6WOb02fUBfVBklM5mNJt9Q1kR8u1/UJZe0Gw2p2W+6/3yQDhw+Crlp4yukwtKsz+anfi8pkXS5J04b2BXL/Qp+5aSIHsoabdd02pxVcWa+YJW6y1N0VvCdoio/J2y60uapRkVzj98pu36LS3Ty8p2kpSW9+9puxsqSxkXsB9OmB+Seab1iIiJZwRsSiUoTwoZU3n923kDu4oAuXZjYGdm4Me6Yyo2Fq4RTG9cB/HYeyQ0X24GMQCIx6BPpuLww/iL8uWXEQNlcR4SWsHk7Wq3oeU8CbCHFyrW39PcFmduHqmYmAY4eduhknb57d4mXIOS8hOtb67secr8lvIJCsiwH0aQH6rySYjHZmBTnMA8SY4TILrYgF01Bbl2DLAzE/BjXTINGwvVCKY5rpu4eOwKSM+0fbylNJnRbPYFLdZ/dnqd5ss6B/EYjJVpOPwQmGDTcKC8n4mcIVgcgwMAACAASURBVKFlTNuuQgc43OauaJE9HSYkeZy5pOvs98F2uoyBadsOMcHPNSj5D21XX8nVDHdyN9QLFfnPtDicnyzW9DzktY+AyduPJNQP7ShfzgfLaU8R2JQgPE8SY5cp+qBQYFfNQK4dB+xMB36sa87fxkJtZrrjOojHnpVi+22AM5pdrWjb868P8Rj0yfk7/DDUpLSBeCy2l8+Q0HKma1csPvjsoXyi1VViSSSGjTNjYrq2Q3V/YhOPxdbd5FvKPr3UP0b6s69otf1P75c9JiZtP5IGfkjuDJuerYQCm9oTnieJMUpCV6unsxskdwXsqgHItaOBnanAj3XPudtYsM1MeFwH8dgXkAasuQTxGPTJuTv8EMrikW7ESr9G4nE1w5jM5/QK74RkmnZl2qpkt4dyu6IrV3mBifrZadoOmctQWMRj/2oYsZp0euUGJms/kmZ+SOa+yQ2tn89sNNMRsKmmeRJWs4cAuwoFuXYbYGcV8GP9cM421sRmpjyug3js+0Gdf/tCRZ6pDWwCimSXRU7ZMj2sFElovljRevscJx6XBeUPb9RrmF1SunxL661l40VZUP7wWm53ldf9kNdrsziMv5qd4XWhfTWPX6jIf5lUYfGxcM4O388LFZsfD9tIEprf3FP2QwPBRcwwJt9StnlztgEhhsnZVVnQ5lb47yu6eXdPPzjjiSg7gBUNOpOzHSIqiw90K+L1/Ht6l32/j/tG8Thk8vjIE8xHZIr2I2nsh6jK585wJUxXTNqmovIkrGYPYdp21QDk2q2AnRHBj/XLedpYU5uZ9rgO4nGseOxsYJPQfJEZOqCXtHu6OxindiTX9NPr75qJx7uPtFJEY/24opv1J9Woa9uB1CNJ7+iJX7dNPGbfnVxn9Eme4hKPn+lpdc22V2rP7EwLi4+F83T4gcj3WNQlarJaT2w/OUySnPFsYgxTsys5yTe/oWz7HBBPhE/EigadqdlOtbqlyhGkPUU3YqlqIkM8ng7N/RBqOoYwZZuKypOwmj2ISdtVMMi12wI7I/ixnjlLG2tsM9Me10E8Di1boTgUVsskSWn5KFbNajMXcjXuAVkfZUZJ+iNtihciKmm3zdRVwEHicTVgTNJbepSrjEvabd9VK5GVFSbsusWAQ54jrkGr3WIK3lw4ry3Xt4nHWmHxu81BKOZNf86zsPhYOEuHH8rn/6HVf63YavwG4rFoaiV8ABJahanZ1ef8jv5rta4mB33xRP47VjToTM12iHaUr5bKTpvW4rHMK1C2Yko09kNKTcf/pqf1iuWdl5QuM8qLek3tqTFlm4rKk+Rq9teUP62VXYVJuqRMNvicNpO2q1CQa7cGdkbwYz1zljbW1GYmPq6DeBzYME9ZqSHrIH9Jy/wv7Ry+upgbVUnP65uDcFuvj6IU6A4Rj+U1mA1X1mJR7tE1U8Kujw9ia8GbC+emBj4W8dhZWJzdP2b9euMsHX40oeKx6GLP7BYJrcLk7SpYPN7/e1nk9LBaVHVKJ1y2Z/K2Q+3F4yrWTy+Jhf0wvHmtiHm2nWr7xRC3m2kPkmFTHH+eJP2X9bik9PbD5HcVwq58INfuAtiZCfixLpmGjYWKx9Mc10E8tjU4UuoSc5GYiazWunF/0nrxBam1UEz/j1OtJA4Rj6Wjs12DaVZE/j9bPWIDSvB+YauHTcI5kU08rrZYWgqLy+czzS0AQzANhx9KmHgsJzW43SKhVZi8XfniibCXix9o/dFStmiiZXsmbzvUUjxmZaimWIoA9sMILp8jVhq/k6uWy2JDd2KllXFRwHSATXF8eVI1PqntgiwLyu/EYBq7CmFXbpBrdwPszAT8WJdMw8Y8NjPxcd3ExeOQ45LS1Uc2e1DVLLQXyTas4vUucWfnNGmY571HLuJWg4dabWMbLHjf578eulC6HKhJPA6pyVjd/xQHwUMwDYcfSoh4bJnQQEKrMHm7ChWPk1c0f5XQbL6gO7kF7pm22c1kE9PJ2w61EY/FSq3pCn6wH0bwDghDSTWiyU9ECGBTHF+exFazGxeG8J2K095VCLtygVy7K2BnJuDHumQaNhYoHk90XAfx2Hpc0WKVsfonAldDOIaclTgIwcbayZ5z9hfbSDwui5wesntWr4dfJ3OAcvXJG8pcS+tl8P6C5vNq1Uoz8ThwlafYfhvdOAi4mIbDD8Vnk1WNbrUhJCGh1Zi8XYWKx1aRb7qJ6eRth2LF4xcq1t/LHgK1xrgTAfbDaNLLw4LMwSbmhziwKU6TxsIWZMm6ae8qhF3ZQK7dJbAzE/BjXTINGwsUjyc6rpu4eBwTkCLFY6Mw7Dlnf7EO8bik3fY9ZbzOSu3Qaw+zZnc1sfyXesMU/oLww1p+wvR8+HbJgMNaDgS0YRoOPxRPYJCrsAzlWZDQKkzeroLFY8duFZmYNigpdAZM3nYoRjzmwrG+M2pawH4YHYjHVS+N6cY22BSnA9FFriqdXkNPDuzKAnLtToGdmYAf65Jp2FioeDzNcR3E45MVj5/paXXNVhELUXdBq+yB1r89OuobP9N2/ZaW6aVBvNUCOBeP59/TevuvfTdc6+rjDsRj1zMC0UzD4YfiCgxixtCyvRcJrcLk7Sp4u7hrxcI0E9PJ2w41FY+5cHy+9dRCgf0wuhCPY/pinBmwKU4Xoku1JbxR6b0zA3ZlArl218DOTMCPdck0bCy0Yd40x3UQj4cSjzsuW1F1WLesGA4cBOzLXLxRhWS+8lcGbyEq+5bim56PeIGmOyAZA9Nw+KG4AkNAV3rlOL/A0ITJ25UvngTNPneR3J4ek7cdaiIeQzjWgf0wOhWPbb05zh/YFKdL0cXVJ+b8gV2ZQK7dNbAzE/BjXTING/PtTp72uA7iceMkO7JhnjQ0e1IuB5Fe8TjgGhqvIOEDU3aNppnf3eaw+tj0/a6GeXC6x2QaDj8UiMddMXm78saTkNlnS8OYM2fytkOh4nFJu6eqo3Nww9szB/bD8PghaWeusmAhixzOHNgUJ3T1lWuyYZqxTQd2ZQK5dtfAzkzAj3XJNGzMJ/xOe1wH8bixeMyEYWsSLgyGi6Wm/8cRAmuIeOxf/VytTK7+Rv4/W1kI00yKcdsQX32sFwo3XVvIM4PA3DfTcPihtJgRxFY6hcnblTeeVP4vWaxJb8FKRKzW6LRW/E3edihMPC4/ZXQN4bgG7Ifh80NeHxOSp50/sClO6ADakbdPNLbpwK4iQK7dGNiZCfixLpmGjflsZtrjOojHMQFJGoSpyzlfIcQNhiXmpmZzcjVviHjscXSyAYG28liKw4bGBMp9sediC97ys/RaVRZhW96f+burwfH5vWRjYRoOPxSIx10xebsKiSfSt5r8H5uMm5hoM3nboQDxmMfz+fe01ktUTRjYDyN4B4SlvqjM0c5vlUwTYFOc8AG0uYn2X5Qvv9xPetkG2BMBdhUBcu3GwM5MwI91yTRsLEAjmPC4DuJxVEBiRjG7okX2dEjEX6jIf6bF3CSqkjIITNIfaXMYBJbFB7rlNYe94jFzdElKt5viICCXtNu+0xrhcRGXXfd8QXd5IYXnstjQ3eKq7hytwZtfA199bFsVrT2zu82hXqN6zcl1Rp/O7CUbC9Nw+KFAPO6KydtVUDzhuzVSWj5uD7HhmbbZzaFckGVS74yZvO2QXzyudhFNzz58wH4YATsgdvntwddcUnr7ATmYAdgUJyBPYgtf+LiGdlt6XKaWHYrTA3YVAXLtxsDOTMCPdck0bCxEI5juuA7icWxAKgva3B4ciuGwbS0ti0e6ESuMleNLWmY/BTfMo91HWikiMTuSlG43/0uPploryqpkw6GvbHIFb7n6mAvOrpIaz/S0um78zEA3TMPhhwLxuCsmb1eh8aT8ROubK4vvvaR09bG+GvDMmbztkE88blYTcmpdwGE/jMBJrKq3RUD+N0FgU5ywPMk+rrHt0JwesKsIkGs3BnZmAn6sS6ZhY4EawUTHdRCPWwWkFyryTF3pO1/Q6iF3d0HfbWm9WsgEPkmXlOUFlSJQhojHhs+Zza5osfqF8uKFnDWEy4Lyh9eHFdKV4Ly8f09bXbx1Bm+2+liWm/DVY36hIv+FVosr9bszzzMDrZmGww8F4nFXTN6uGsWTZ9qu3yoxQ/r/QS52XEzedsgnHot4CvHYBOyHEeyHStpt1/UczJT/TRDYFKdBnlQbj1xSunxL6+3UN3nvgV1FgFy7MbAzE/BjXTING2uiEUxvXDdN8RiACYJ3A/QB7ArEAtsBbYD9gK6BTYE+gF2BIYCdgb6BjQGIxwBMBLwboA9gVyAW2A5oA+wHdA1sCvQB7AoMAewM9A1sDEA8BmAi4N0AfQC7ArHAdkAbYD+ga2BToA9gV2AIYGegb2BjAOIxABMB7wboA9gViAW2A9oA+wFdA5sCfQC7AkMAOwN9AxsDEI8BmAh4N0AfwK5ALLAd0AbYD+ga2BToA9gVGALYGegb2BiAeAzARMC7AfoAdgVige2ANsB+QNfApkAfwK7AEMDOQN/AxgDEYwAmAt4N0AewKxALbAe0AfYDugY2BfoAdgWGAHYG+gY2BiAeAzAR8G6APoBdgVhgO6ANsB/QNbAp0AewKzAEsDPQN7AxcJbiMQ4cOHDgwIEDBw4cOHDgwIEDBw4cOHDgaH/0ruf2/g38ywa4IQBOEbwboA9gVyAW2A5oA+wHdA1sCvQB7AoMAewM9A1sDEA8BmAi4N0AfQC7ArHAdkAbYD+ga2BToA9gV2AI4u3sT1ovvtivKpzfUr4rO70ucD7AlwGIxwBMBLwboA9gVyAW2A5oA+wHdA1sCvQB7AoMQbSdPa9pkcxoNvuSlvlf3V4UOCvgywDEYwAmAt4N0AewKxALbAe0AfYDugY2BfoAdgWGIM7OSnpe31AyS2i+3NCu86sC5wR8GYB4DMBEwLsB+gB2BWKB7YA2wH5A18CmQB/ArsAQxNnZoWRF8i1ln146vyZwXsCXAYjHAEwEvBugD2BXIBbYDmgD7Ad0DWwK9AHsCgwB7Az0DWwMTFM8/pzT8mK2LwzvPC4pXb6l9fa5/wv3UWSUzmY0u1hS/vnYF3OGiOc7+4ay4jwfcHfvRkLzxWt6yAsaqqXC53xJFzX7/0xF9s3+mtKMioGuBaggkQCxwHZAG/z2U8WIi2VOzshe/k7Z9eUhxrWt+/gHZekFzWYXlGZ/tPicYzLN+AqfBPoAdgWGoJmdlbTbvqf7ZUoJH+PNF7TK3tO216Z5DWJzMC9UbB4p//+7+LRziOH9AF8GIB4HHVd0s/40mFBmBOJxv0A83tPo3RiuPhbE4/GCRALEAtsBbehMPC4/0frmqsN87xwGntOMr/BJoA9gV2AIwu3smZ5W16porB9JSrebvhYJdS0ev1Cx/p7mnY3hzyGG9wN8GZi4eOxyMiXttmtaLQ4DiuSG1s9HlY8BaEV378YzbR9vKU1mNJt9QYv1n51ep/myIB6PFSQSIBbYDmhDN+IxH0RfUrr6iIZBRDTV+AqfBPoAdgWGIMzOXuhT9u0+5iUpLbOcCiZvlMWG7qT2cSJ1kIPGrk2AeGwDvgxAPPY5mfKJVlcJzWYJXa2ejrv6GIAWdPtusOTjakXbnl8MiMfjBYkEiAW2A9rQXjwWq5WG3UlzGkwzvsIngT6AXYEhCLKz3YaW88RTnukvypdf0mw2o2SxphEU73QD8Xgw4MsAxGOvkynpeX1Dyak4UAAsdP5uPK9pkQxT6gPi8XhBIgFige2ANrQTj0vaPd0ddtDMKLnO6BNWBzCmGV/hk0AfwK7AEITYWbld0VXAwh/5d6ew8xri8WDAlwGIxwFORgpXtgS6LCh/eE2LeVLVgl2sPI32XqjIM1qml+ycnykvXuT3KYMdT83jssgpU4reX9FitbYUvBdOcX//tXPnC1qtt5ErcPT7iv08MXA5OO6yoDxbyoGe+/7EdfxaawSQpEu6N10Lah7vafJuOP82zg5UW6zeo+biMVsZbZpdLwvKH96o12dtkMkFiA39tc0O7/olpct3exsU9pNmVNAzbderyh8kKS3v3c0nyiKnh3tu32HnxfmebkEiAWKB7YA2tBGPy+KRbg5+M0nv6MnoZ/1lL8z5oWfgGRx/xOd8Ravtf7QP+Q9tV185yqrtKF/Oa6WlyiKnh9XisNra1QC3RXztLA8cHvgk0AewKzAEIXbm1TQEcue1iD9dxiNfbNXGUSFxSjnmtMy1aFPTEVzjJUcM581157eU70ryjxP/v8Pn+fsJ7Z/Hn7RefGF51vJCjrK4Eb4MQDxuKx7vPtJKGQCENNrjibdeoP6afnr9XQPxmG+7NBzzG8pqjrESj+83b+k6MZ0bUftPaTqjHwnNF1mD7q1MPL5/z7qgq4d50OdrBJDQ/OZRqfEE8fhAF+JxlB2oq8Bs70SYeMw/65Kus9/Vd9D5zpreW5YULH6gf8hkZlYFdikev6ZHi+2ZbdVx3/Id/p7WhaHmWJTv6R4kEiAW2A5oQ7R4LLftOvyr63z+F03F40bxRwzITb0FxODSNlA+DPzZQL78lFnyPVPOFxlfO80Dhwc+CfQB7AoMQSPxuHE94y7jkSO27p4oW9hiiCNOKYd6DXyy2BRzF9mTpnfYYjjTF5Tn5xsnbhuKx+JZu0qmimc+TO8hAXwZgHjsFQqr2bT64KGqCTSbL+hOzIiVBeV3h5UdBucst4Jwh8XPURzIAYt4XA0G2CpIIiqLD3Sb6jNjgj8UJ5akt/QoBGbutBttVdEK8D+KFSYvVGx+PAw0mtQU1AKC8pnPtM1uDs+q7jSrrTb8HCLabelRrmrVZvMgHu+JKVuh2EmkHcgZ7hkl6Y+0KV5o37QyYzPPYeJxlSSY7K16nxW7p5J223fVSillO5dqi/L6yk+0/ufD/u+E/bya0zyx3YPrvtX3V21KaEgelJlv1fdsbg82PtBWMyQSIBbYDmhDlHjMfad38Ny1eNw8/hh3ohEpMdMoUov4LD5L3rcu4LJ8yjIYDo+vXeeBwwOfBPoAdgWGIMjOZMnB/W7crLaa105n8cgaW5mukqR0uxHXxsdEht0urrEri/lK3OXjpdpnmmI4X6yn/33AONFKSbv8thaDveVFjGPw/oEvAxCPfQKZo7B8JVKaBiBVEq1uJxAzRZ7EO0g8dn0WsRUuuvjExGPTtct7bjCbJYORaQsjX6ni2oLB4Y7YsLrFWsy/eibG2ToZ4LTgBvF4T0TDPOX5R9lBtfWmPtGhrZbyicc8STDVsJTXZ7bDamKH3z+3RYv9Svvx3YPlvo3JAdsGpu16cPoeJhIM0eQTiQSIBbYD2tBcPGYD06Bahh2LxzHxpzboPsBjjuH6aoN88ffGgabIm/j1tomvXeWBwwOfBPoAdgWGIMzOTLufr2ixuqfsIVd35ep0FY8ssbWKgZYYIkRW/futY1f3+FJZSax8Zj2G88V6dU0iYJxoQ2ou2ucadg8p33h4pkP344IvAxCPrQIZr9lmKHMg6/c4VlGYZoV8M0VsRtArHnsGInZxqhKPzU7HI8AGf0+bz2SO2PisLN8pf1vbM6l+N+U6IB7vCXg31LrEPMDH2oHPNpiI6hSP+U4AU5LABvq26zPaD/se23nSfmwTLqZ7tNii93p925nY7zBAoyMkEiAW2A5oQzPx+AP9rg+YPQ2DuhaP4+LP4bO0PEgOxtOUvrLGiCoemfsGhN17WHztIw8cHvgk0AewKzAEwXamrLqtH0m6pHujkNxNPDLHVrYzxyaI1uowywuwjF0DYo5RS9FiuBR4bZpPwDjRCFsIV5uQdZUJcf1bv8CXgYmLxyHHJaW3H+oOVDowQ20fSb0ejb9QfVU3yCceewciRMwpcofq6yIqRC37gMn8964BQVNBy9/pu/lgiF+r5flCPG72bii1pyLtwCv4s3Os4vEbysV2osZ1vEz3z9/rgK7zzlVd6j00mSU227h4f4dPGkwgkQCxwHZAG5qIx8l8Tq9E3Fp8e9h6alpBZD6/04Z51q8zxR/XwPuC0rdv9+cosUfkkSyfkTlOaD+LpvG1jzxweOCTQB/ArsAQNLOzknbb97XG8spR65vUUTwylpQSuoprbGNZPGMTj73jS359PF6zGH7/QdbxN+640e4nPLaZy1Uof3FYiV0bN9pE9AGALwMQjx2HvQM3OWa5OMLJCYfkH4hYayzXxOOQzyKqHCAfjHQtHpu+w4C16Z+JjsXjsqD8IaOMdRmHeGwg6N24osUqM3SojbSDkLpNRtthNnKoNTyLFI/LIqeH7J5WskmDWTy2vg/i+hwTOUGTPUS03/XwK2XZ66reM7/vhg0/+waJBIgFtgPa0EQ83h9i1RCvq+iKF8OIx+74I77DtFtnTsv8t8N3sUGkiBE81vBaz7PZvibx/YOl07z27ILiax954PDAJ4E+gF2BIYi3M8O4QwrI6k6TTuKRKbYGCb3VBKQSk23joqB4Y4rzIp4l9Gr+SorrIeJxmG5C9nIVysce7kvvd+Wrh9wj8GVg4uJxXXwpiw3dyQTesUJDq+/jPoSTdTXfkxdndkAQj+t/4RKPd1tam4IgOyAeG2glTEbaQYhd+MRj7X1zN+TZz7bziYT6ESkeu2acrff5TNt1xoQDwwHxGJwhsB3QhqbiMR/48Vr6bQaEzcXjpvGHqglWWXuY10L8d20lmG21krXj/HxBq9oW5abxFeIxADbi7arajWorxwaAoCv/pWoh2irfTuKRIbaysp1BB4+5vYnH+veaajHbPsOFq1wFR7z/XFD3lS7sF8RIAPHYJL6Un+QWBaujaCQeC2cSIspCPN4TKx7zpiz8ODQDWOe0Di1bYf2NPfc5Us5bPE5ofvOOthv3FiClOYI+eM4eaP3bo7NsRefisWxqqQ3OF68py97Tb+sf6jbe+DeyJUENZsgdIJEAscB2QBuaiMf1nWS8aZBtm2zX4nFM/GGfJ3bnKE2L9JVY4r8t97Tb0vp+aciRdHGqaXyNzQP7jU9NgU8CfRBtV84mlACodOq/+G4VU3xrFY8MsbWhrjKceHxFN+uPtHGKvU3EY3+5Cv63++fHheI/6qu7nc+vW80CMRJAPLaJL3I7wcy8LUA4y0arJ1C2onfxWNYB2gtwD3mhzco1qHkM8bjhNxyxbIUY9PJu8IbawlUn3ytarH6hvNCCtqfmcbdlK1gjQOPKL4uNB23t4kA8BuMEtgPa0EQ8Nvo6mS/owmng+dRMPI6LP0RVrNj7fL3LuvzcNKPCuFLJxGGbsiIk8wFq0/gK8RgAG3F2VQlH7t10AOzx2lnD8YO7aXebeOQqWxEx/uyxbIV496rdSqaJ2XDxuNoB5Ou5cEAR5w3/rd8rxGPQMxCPrQ6Kr0oxvOBRxcpDmoWgYd7h7qLEY/8zQcM8J63E40g7CHiXzKvMTTbCZnRrnxdwfW3F4yYN8wKSuOiGeQNuDUYiAWKB7YA2tBaPlXhhEmj855vzGlOOFRt/xD8t6WJ2QWn2f1VzIvHZvC7iyyGeNvH9fLedzJ16iK9omAcmSpxdHcaDbZpAg0nht7NmDbdtY+r28cjVMC+iCVyfDfPk/2O9EmoaQ6B4zCdgneUqDNeX3ND6+bNhJfKwIEYCiMcugcy5KkU4G8cLbHKEvlWWbMWzTzyuhGGbU2SJuuLouhaPbd/DCXheCjHicYDzZr8pxGMDrcTjWDvw2QZboesVj8kRnP0ro6qVYZHisfVdNCQnXoHXdt++elcGobpHkEiAWGA7oA3txWMiZUBY2xruEzuZj/aKx7Hx58Ah30sWGT0u52TeTfYVrdY/U1rz/f5+G/K7DflUWHztIw8cHvgk0AewKzAEfjurYoFfvHSMJVrFIyJzbA6JD+JvNPHbOnYN+EyjlmLZPSRXH+uLCkNyDbYosdGEEC/98Zv5/gcEvgxAPHYKZCwZrjkKtgLDuN2ROQklka4cWX2VC1/tHCAe88+6eaxtea/qqepOs2vxmJjzvaKb9SfNQfM6xKEzijHisW/wEvB8IR63a8YWZQfsdzO9S7yETIh4THwQzsUATxKhdKOPFY9NCRmvb8UmjTyTP7yhk7XTrikBkfcxTHLRzK5ch63UTI/ErjTvk8a+KHC7+AgJS0AGvD9pD7bY2DGd7BDwx8p+vvf4dCMeu5vnVb7WMOHPY5NXPI6NP+LfDxPfV3+nxdcXmn8QgsAlfZ3+jRKD/cr7MOarJpG8aXylHvLA4QnySUO+P4P6pK5i33R9ko1mg+19U837ZarWR58vaJW9p62xad6R8xbvuFLn2Nd7noTYGRdA09VHezkUGd8M9bZbxiPz7++rBWwZS/HrqeXNfHz5Pa31UlG8D0HQIjtebtDcI8A6QWsVngMoMkpnCV29fkuvZXPC40y/hvmySkdyHpaSjf3h2X1+lPhzevES4rFvcO5afcyT/fmC7qTo8Uzbx9tDklx3Ekrdu7vN4aV5pm12o3TfDjHsyhklNF9kMqlQOqXWBgs9iMeKMHtFi+zpEJBeqMh/psU8sQjmNiJrHsvByyWltx8qh7Tb0qOWiEE8NtBWPI61A76aKf2RNocAXxYf6JY3lAsUj3n5l0oMYElEktLtRryvJe2272ipNK6LF4/Vd5Hft56osWtk96z6D7N4rPqeG8q2hzn93RNl1ve+H7oTj9nzG6q+H8TjowLxGOJxG7oSj51lypQ+CsKvs5jxak7zRH/2phwrNv4I2KC1NtDlCx0s4qyMGQnNFz+zess8RvEJx6bxVX+OXeSBwwPxGOJxH4QPti1NNfmh+A/BscVYiMdjIMzOuJ82Ldp4pu16Vflr0+K0tvHI9vtbdZUXKjY/HsZFphgi7M9UZtQyXioLyu8WB91FF8gd9sx0huq7fP0VYspV8POZFjUbZlepjU7FYykiDzNehXjcDRCPvYNzXuPN4JTk6l7TC2Gb1XuhYv29IhRXScE1LX/4uoFhc4dq/rzVk+5i+hCPwu4dkgAAIABJREFUiagsaHObWpOeerdzF5HisTPxuqT09l/09GjYhgPxeE9r8Zii7aBqIqCf8yUts5/cDfMMNlJN0rABset9TVK63fwvPda2BDUQjy/+Tst/fGn4fFMCxldimZ7Tj7R5+tVe5sZ5L6b3vh+6sysumg+0JessxOPTBeLxkcTjM6E78ZjUwZmy6smdr60+Pu5tJqBhXlz8kReoDMj1wWMV7yzxgrTdLN4YFRFfiTrOA4cH4vGRxOMzp7Gol6S0zNQVecqioNrKzGOLsU3FY9AH4aJOfcGaMSawRWkqbeORw16dukqgmK2Xm9AXIunaQE2rcdkz+y55b573z9rMznSYcn9+f8crWUHUVDx2+QN14nwYQfxMxOMjE+5nWnxH79/Av6wPgUyZtTLMjpQF5Q+vD7N0IkFeUubcfv1CRZ6x1SaXlC4zyot/mx2Qx7DLIqdMWVlr6eZNRL2Jx8b7mkVuS4gVj4nUWVMRAKuZVRnU+EzpBASbwcRjIoq2g92W1quFTGjke2S0f5+NVKujlN9a+w71XTHVE24iHi8p/6ytHJ4vaLXeWlZalbTbrmklBgT6c/I1kCgLyrMlE6CFHxmuuUq3dmUr99MTEI+PCsRjiMdt6FQ8VhYK1FfUqvGMrd4VNhMiHhNFxB+GXPFk+He2u8M1CCuLnB6U79/H2ftajIqMr8bnFZsHDg/EY4jHfRBkV64yAZKqRrv6nkM8Bs1FnbLI6eF+qS1iuaR0+cZfQq5VPPKt1K3rKu6xFNV2GNc+tzZecpXK89hz7d77Fo89JbQGpDvxeE81qT1EOSuIx10wTfF41PiaYYFeEI7jyE65T07/3RgxZ77l0kXnkxIyKRtAPIV4fFQgHkM8bsN4Y1qzjvZgPEA8hnjcByF2ZVzY4vo7ZbwC8RiMOSbGsp+kPGaZhrEg3vtjP4uuxWNjQ/negHjcBRCPh8YrUlo6iYJ+mYD4N/p345SZgP3Y6Fw8dv6tZUWbazUCUX3FgTgnRjwuC8of3mg1Si8pXb6l9daS0tlWUZhW4jnEY6XGvaz55hNXX6jIf6mvbvc9swHoTzz2D6TlzhWerGlCjbJNeJbQfLGy/8YH6is7r2ixWpu3fjr8Rv1zbKtkXIknr23IVrP5/FXNXsPufWjGG9NOtw751OlPPD6WT2ri/93XeEyf1MivjpAQuzL+/iaMO9J89mWwA2+TYtM5tl2tDvHYuHs34npHkreMmfHGxEjKJ1pdXWAxnVxYeHxtqHvx2P235p31Pt+vjxXFOc8R4vELFfmvtQam5h1b6nWfa7yEeDw0clWd2QEMu3wfCORM/hmLf6N/N04ZiMduuhCPy0+0vuGDGH44arNZ66ddUvrTj7RoIh47a7HtA/TN+pO9WYfhqNUAtYnH7LvVLfUuocpVA95WO244xiwef/3DP8z1Ya31xN01zI2dvr2NcE2HXp/Plnjy69H6Nbj8ldPGDfZ9REYb06S4A/H41BizeNzcJzX1//ZrPJ5PivCrI6SReFyrZxyCy758TfgM/XwU0SLE5mziMftu5b5ir/f4ecuYGW1MjOVzTssLrGaXOcUIdkcPJx47+k3MZmrzQwW7/0jSW3q9eFX3O9b44/OdZn907vES4vHgsDpxSidRXjh83N2ozw+WJJ3IloEYxv9unDAQj93ElK1QkiStkcyjmO31dWDmjS1Yh/LdE2XKapoQ8bj6rCS9pUeZtKhNH9Qtp+y6lUSnpN02O6zstCQF/Flx4bxWd98mrvIarle0uNscEpwXKvKfzd89MOMVj2e1GK2s+DP1PpD1Klk9XO28Wpdtk9+Qkw36hAhrcGMZhPN7qRqQGt4Lq7+q6mkq+QnvSh4lbPTDWGNaNXA4/9Iz58Z4xeOmPinG/1uu8Zg+KcavjpAgu5KLi0L65ujY7IvZAc+BSG/Ap4pSlQ+7okX2VP1WLHcyT2JzAYiLP3od54DrHWneMmbGGhOj+ZzT8mLqZTwrP3vskhVEfZatUBdVVj7oktLlOxl3lOaHhly8atZ4Senth4P/qDeIDBGPqxJBfNxJWn1tbbHnBOIlxOMjUBmEeWZg7N2ozwf2wlpn38+HU3g3ThaIx24iGuYpSZIcVJkayfCZVi2Iu85TVgQHiMfys8y7QqqEhd+jq/Yp61bNxYKaeMyFc5NwZxFX5epHs1+TidkRVzKMWzw22IxMzPRnyiYWTImZtDXNDkx+w1naylQbzpB4Mts2Xo83UTbZmeXdPCKji2laU5xTELWAyrjF4wY+Kcr/W67xaD4p0q+OkDBfZVrte0WL1T1l3maTNvvylEI05jXVZxl9vbEvRV085uJP3QZtExXjz1vGzOhiYluE/5MrJp9p+/5/prHyXL4LB18wkon7rsVj8zst/JZlMaXcIadPLLjOU/2rXzyuPss4eSF/H+0eJxAvIR4fi92W1nqH0xPpRn0+VIXT1Rnu8+Rk3o1TBOKxmwDxWK1rxQfJTGS1NpIxBXn/eZXg6xeP5cDedg3yHtkgzFhT2YMiHr+wVTi2DuxmcVVer2mVrPLMjjfwHrN4bBZILTYlz7P9RtV5yuca/Ia8rmBfoieefPWw5bc3+isRDx07n4y7Ao7H2GKa/O20VR/gdBizeNzEJ8X5f0/sG9onxfrVERLsq8qCNrepdZt0ki7p3jhO9Ex6W322Kb5amko50cRjvgLOGE88tjbivGXMjC0mtof5DnFMZpwl3qmZo0TD8HQmHiu9aDQ/4VmsY83FfecxQd4rHpvGdMZ7VMXlKcRLiMcATAS8G6APmonHIYdeD8ocoFVMq3gDzpOJRoOGed575J9VJX/BO0qYeHyf/3rYpeLaFWEa/FUz0PZ7OP7Ae7zisWNgalhVEFQz3zSId608rr0H/nudpW8oF9uEXatUjOUyQur0jmvgjpgGuma84nETnxTr/z0rjwf2SdF+dYQ081Ul7bbvaw2alKMmJkXmLcb4yn4/az1t2+dcUHr/QZbZsu++MF3vaeQtY+YsYyIvM4emiUenmXgcNu7Tx0fexTpExh0Q/vOq0rHhDfP89zi1eAnxGICJgHcD9EF34vEVLVaZoXN8oHhYC6YhQpd74BQyCCuLnB6ye9YVnH+Wvg31ktLlG8pcya9MPL6g+fxCntdMPA7bMiaTjSPVeh+veOz4LsMqeuNn6Uhxlq2+d9Y8PthMktLy/sHwXtTvdfZqTnOxm6mpeBxUWkYM7sfRwAYxDXTNeMXjJj4p1v/7ah4P65Oi/eoIifdVL1Tkv1KWvT7U++UCMl+V1lA83m1pnWVMoFbtS2/4lKRLus/em5sSE1EVpxN6NX8lc55m4vFp5C1jBjER9E134nFC88Vrw3go1JfpY4OQiSXPBGlITC8Lyh8yylYLWUN5avES4jEAEwHvBuiDZuJxTMCKFY9DzmsqHu9XBPGkoX7otYdZs7uaWP5LfWu7VjfVPFD03QPb7hZyuGb3e2S84rHDTmtb2fTa+b6DbYGz1R629UUwlrayfb+j/IRzxXPIMY4GNohpoGvGKx438Umx/t9+jcP7pBZ+dYR05auUJneKH3bbV1nk9KCXSnTlLUqzu7rg81Br5mezOdsWatP1nkbeMmYQE0HfhNlYk4Z5OrHicch5EeLxbktr0+QdO6YWL4fwMxCPARgBeDdAHwTZ1VmIx8/0tLqubyOdL2iVPdD6t0fHCrFn2q7f0jK9NARxbXDFRbz597Te/svSpM11Dw0HYUeqIRfmk85NPGb34UtYbYN9y4qz2Syh+c072m5u3dveWovHTbdG9wNiGuiaIJs6N/HYMAA1XuOgPqmFXx0hnfoqvrLNt2pcaSjMjiSl5X1GD/l/0701vrrKZ+jCBre5K7pZf6TNoW6nefVxB+LxZGrfhoOYCPomzMbOQTy2+E7RxHSd09pVG/6M4yXEYwAmAt4N0AfjFY+7LVtRNdezrBgObI63L3PxRhWS+QoaKeIJUZmVvjDWqTLdg7j3cxhQj71sRbVVrrGgGiRCHbYtK0moecWZTEh5p2bT9j3T94paaCc0IEdMA10zXvG4iU+K9f+hg/YhfFILvzpCvHblbc6k/7le29Py2/HGdYtVfFmww1ZtVUjm11qVrRCiclX6wpSDma73NPKWMYOYCPpmvOJxx2UrZIkH226L0Mai5xcvIR4DMBHwboA+6F88jm2YJ+qzOs4zDsxdtfiafpYLvi3UUMqAPys2AKx/v6th3jjKC9g4nnhsshdq1pzK1Kii6TbapiIUL4FiEA2qeylpl9/Wbcv1vTJRHvf2bw5iGuia44nHXfqkWP8f0XStR58U7VdHiN+uRJwLa0YaKh6Lv7PWHg5qlKqdIrdkc/tiDfOkWPQX5YfVx/Xf0NUwb9x5y5hBTAR90794HN8wzx8zPE3uTDWEm36WizOJlxCPAZgIeDdAH/QvHrNBtbeDLh90+M+rVhP7xGO/gGn6LG/3W9PAzSQeK6uP9W1MpmsLeWbHH6j1Jx5bhBhJ1dXdLNTYao1ZVjbIJNYuvBoTO6voY09G6zZlSjxJXbmgCwdG8cv0DulfPi6BGTENdE1/4vGQPinW/7sEvSP4pFi/OkL8dlU9Z3uTOYHpNzf9dgGTAfIZs/jqFZRNNmESj/nqY73slunaTiNvGTOIiaBvhhCP/b7f4it850nf5hOPA3yn8bOmES8hHgMwEfBugD7oXzwmFhSv6Gb9SRsw8LpUWtCU55matrBVMV7x2COsKd11TYMwS9MYw8y5WTzmn2WrNagN9ORqZfN3V4O64wmB/YnHLEkylfqQz8Ym1JhEen6evjpM2JJF4JH2odmPa/WAsUGiSYCyJJ78s2x1tfX6bmKlg/G72QTGSIQaxDTQNf2JxwP7pCj/7ynZNLhPivSrIyTErrjQmq4+mhslEVl+W7cYa97GbcuBKoHWPGEh8iEuDJnFY2VSxFLn01xmY7x5y5hBTAR9M4h4zMZc85tHrcEcEe0+0io1+X52Xs138dW8PvHYN5HF8uEJxkuIxwA0xfjS2hKn8eB/N+wOzErkIAqcD4OIx0qgvqJF9nQIjC9U5D8fuuCaAiZfsZvS7eZQs6osaHPLa/f5xGMW8PnnUEm77TutER7/LPb98wXdsZpZvGu6MrCzicfKNXARwSauas/sbnNIwNRr9q9y6o8+xWO1XllG211Jyr2/mtM8cQg1sxnN5jeUHWpElsUHunU8s2pQm9B88XNVE3u3pUdRJ1IXf4zlI6oET/kcxda5UOTy2yKR1q7Z5rf5JIhir8+0fbw9TNDYGjcOT4j9yK2HzsNSxxwYOO88oU/xeFifFOP/LYLeEX1SlF8dIWGxjv9mpjqbz7Rdr6p8RxFVAno1yLxJzT/2hzr5UD13bju0r318tzg0c+KTII4xkJwk57HDtrJv/HnLmOleAzlvfw+aM4x4rPt+ES8132UQaJVJuNsPB//xQsXmR6V5nbfmMfNb1eeQGntMnzWBeAnxGICmQDyuQJIweYYRj8kg+KpHkt7RU22Wl9QaU8qR0Hz5hlaBDfOqmW7D9ycp3W7+lx5NDfqUVcmGY/49rQuDoGh6VmybVCU4u8TVZ3paXTd/ZgPRTDz2CYD6M+M1pfXf65pWHx/3NmkUal7RYnljPlf/vSS2zszsO5+0tV/eBNB02EUDk9+uxANmly6/7bJz34q4gelOPBaHZYcAYJx3ntBIPA45lGc0tE9q6v/tW3WP55Mi/OoICR+bPtM2s/zO/HkzMWWP7bfjq4v144oW2YbWRpFHXVlnOlfdBeYaA7HVx1Jwdm0LH3feMmbC7SyU8/b3oDlhNtZePDYJvmG+3xFn5z9Qtrqu+x2jzbr80CWlt/+ip0fzzo5zj5fd+xnDd/T+DfzLBrghAOpMVDwGkyfI53YhHhPRfuY2U1f6zhe0esjr25oU+IqdGc2SlJZZTkVpEl4dg5rdltarBUtK+IpFRy2+sqD84XX1/eIa7t9rA0Byi8d89bHctulbmftCRf4LrfgqI3n/AY+8R8Lidax4TFS3FzYbL2zSKNTMaZk/a6vKr2ixWtd/L42yyOlBsZFLSpeZeVWrY5BV/5wZJemS7tdbTbz1+e1q5YLcfucb3BnsNUmXlNW6TR+XEPuR4rErpimrMgwlBQDjvPOEIJ8ULR4TDe+Tmvh/d53HY/qkRn51hDQdm5ZFTg/3S00EuKR0+UZbjSxwi7FK/jO7pHT5ltbbZ3KXtjDYjnIuxzMGkqv4RH7kqyk63rxlzIxCPAZnzXDi8Z6yyClTVvqG7BQrabddM/8h4sW/zX7HGn9036nuCHHVED7neAnxGIBOgHgMpgl8LogFtgPa0Jl4THRS9VOPy3nnCfBJoA/GbVd7ccLaGAqcDBCPQd+M25eBIYB4DEAnQDwG0wQ+F8QC2wFt6FQ8NjYyAXXOO0+ATwJ9MGq7Kp9odXU52rELCAfiMeibUfsyMAiTFo9rS+FFgxixTcy1pTPj24kSmi9Whm08ROqW4k9VLaskpeUjW7pu2tZs3I4dvoV3P4sslru7OtPq25ZEsDgIofr9Kteubw3QC4S7EN9jXuljrPPCzz4MCpPFmp7FlihnF3jxLMTniWe53+pssodVbXsBNa95rDQhEsXdfVu2mgx6w2gnHvP6Z6wuZOOtE2Fbv8HpgEQCxALbAW3oVjz2/G2jvK/fHMq8jdMSV3mM/uuJMtGkM72lR3bt9VhtatjF7+088wT4JNAHo7arzzktL8a78AWEE2pnx/T3db3DFUvB2Bi1LwODMFnx2F7M+pLSn36khUU8LotHuuECr3Ko3Wz3CFHR0OxCCJ2ehkpqc4Cm4rGjDqdEF1XZwGf1YGmec0nX2f/Rs60wt6EDpvF3OAjE9VpbvLanSWAV93W4ZtlIyiGSC4FZ1jSsxOP7zVu7PegNghqJx6zgutLh8pTEY16AnXdLpvii7dYGL+DUQCIBYoHtgDYMJR43z/v6yqEcjWBmM5rNbyjTB+AyRv+dlv/gjbOqnNDd3EXPgc47T4BPAn0warv6nNPyAuV6zoEQOzuevydPQ169CSMYI6P2ZWAQpikeS6GRd6x9oSL/WV35qzs+JvIqqzbKgja3aX32jYhUsfeS0tsPVJREZbGmf2ZbKvnMnZL4l7TbZofr0Ryz/cZol98eVjZXQqWroDcRGURVFixmM5olKd1uDrOR5Sda3xxWyCSvaP7qgq2S4cEkMBGxrvJm3XmNAz99RbVPJDc1hVCFeOU33VUrdGoNdILFYz7Q0+3idMTjauCc0Hy5CRDSiWi3oaU4h62iKosN3YmVT9cZfUKWcPIgkQCxwHZAG7oVjy2No6Lyvn5yqGrQf0np8p1cmVsWH+g21Xc3HeDN3eR1vFCxvqNs+x+l1nOVDxMRPbOdcuaJ73PME+CTQB+M2q7EOExM1pQF5e8Nuy7B6PHa2TH9Pf1F+fIwgSl2eu8/jPK7heG7wRgZtS8DgzBB8ZitaDWs7FBm5BTH5z5PWWGqiLRMoDSKt+LfTaUZGtbgk4m4JjYLsdzSRVwp/7D/P2zgYxCuZddc07OoRN/6amITtrIa2gprPQgZRGf7KmaiqvMnf87sO0wBSz5P7bcJFI/5QK8u/p+IeMwHzqZBnPFZMBswnSM/01yOBJwWSCRALLAd0IZOxWNjXIrN+/rIoUSuZBisE7EVXZroLMVjy8S6+Hdjfii+k0+Kn3eeAJ8E+mDcdiXec7YKFPVtTxKvnR3N37OFbEaBuFpIF6YdgGMxbl8GhmCC4rFeosH277rjqxJ364paOSDgQqgQFS3nCRF0Nqdl3maet5rRqztzrcQD+f6NBQtTgGErt0331Ez0FN+lXZsUh7+i9KuLmrhsFIpdIrnx3yrx2BysLL95iHjMV9SYBnonIR7zWWJLGRLTs5A2ra/GElhWeIGTBIkEiAW2A9rQjXj8QkWe0dK4cjc27+shhzJ+j/KhldDNhWwpHpvPk99lq09ZP+Os8wT4JNAHo7crVk4gSZeU1WrfglPAZ2dH8/dyAZdtTEyGXdBgjIzel4HemZ54LBPWfZO0OiwBNya6rsZzplk7RyM15d/12sZNMJerUP7CtirXWCuYBYvGq6WbByfjtYngk64oq60YFr+R/kztIrm5dIfvtxHBThN4feLx/Qe5LdW+5XLs4vEbykXJDdc2IsOzkM/a9fsjSTgbkEiAWGA7oA2NxOOQI7mm1dMzPzky7+s+h5L/z9UUWArMLL+V4rEl55X/bujvYOS88wT4JNAHsCswBMErjwf295XW4Foo51vcB8YAfBmYnnjs6wJKlqQ24DyzICgGCTaHybuVilp2byhbN6g3ZStXoVyaubawWVR1dVf131PjmU1xbfIaKgH/Yvnf9Ef2jbZCR4i69QGd+G5VkLXVQ+5DPE7o1fyV/D1PVjx+Nae57AzfLEkIum6ZSNgmccCpgEQCxALbAW3oTDyeL2iVvWf1Hw9E531d51D+fMH6ub570Bs2Jykt7x8cne/PO0+ATwJ9ALsCQxBe83hYf+9fuEdUjdVtY3IwBuDLwOTE46DVDibH15t4TGoDFeW4osXqF9lExIyrXAXHVFvYJqoOLB7LaxNBRV1BXFuZ7CpPIVaqcDHcuLqa30eX4rH+G9q2ZI5cPFYOxzaj2rOwfYbtcK3oAqcAEgkQC2wHtKGbshUOpiAeE29+ZBDVH3IqlDTrvPME+CTQB7ArMAQhdja8v2f/L+hwlIkCRwe+DExOPA4SNocWj4mI6Jm267dV3b0gAdJfroL/7X41L3fK4tr0xHxo8Vive6wJ3UIQFp93+G93nWJ2T+K3q2337Es8vqKb9UfaOEX9sYvHCc1v3tF247Gv1oPCtrW+wbFBIgFige2ANkA8DvjcoHsgot2W1vdLShNDnFZqW553ngCfBPoAdgWGINjOBvX31FA89sU5cEzgy8DkxOPxla0wfH+R00P2RhWSDXXuqtlDR7kKjr4q17RKV7uPYcRj8cwPwrbY3iJWFitbF18MIrjySdq/m0Rz/T66LVshZmPLTxldJzMy128auXgskgfeVdck1teeBS85guA/BZBIgFhgO6ANEI8DPjdUPJa8UJH/SpkiLPD86bzzBPgk0AewKzAEze1sCH9P9UVg4GSBLwPTE49NDUUU+mqYF7Ny4oUKUZxe/17uvJ3lKgzXl9zQ+vmzQ1QdXjyWzzfNqJDN8sR3CxF3Tsv8z0NJC8fzVFYmm8p16PfRccM8+VmsK61DoDcPnpgdHqVhnvhOtrrd9AxdjXBcjX3A2YBEAsQC2wFt6F087qJhXkc5VOuGeTGDdl5STX7veecJ8EmgD2BXYAha2VmP/t5ePhKcGvBlYHrisbebJxP8lGRbnOeoxSMTd+4c3YMEbw1mY4dS1mTPW65C+bCDIPkFLda/OZ7DEcRjJmy/e/xBa3onriehq9WvdJ9eeLpvM5H8j0dHt+6+xWO++lhfHe4Th0Xd52OLx+SeqHDNMDuShLEOHEFzkEiAWGA7oA29i8fReV8POZQ3rrKcgsdVp3hc5Rm2FcD1HPW88wT4JNAHsCswBG47O6K/D4mlEJhPAvgyMEHxmCXYSl2fw79KsU93fPy872lda2L3TE+r63ri7lt5LJ2lpa6xYSWJXZAMoMgonSV09fotvbY1nTuKeCyC2pe0WNS7rcqmeV+n9HXiGwiK6/+KXmf/VJvtGe+jP/FYEYE1e5NB2vQb7Da0FA0Nji0e82vV7dT4LMQEjKWhgkw60BThHEAiAWKB7YA29C8ex+Z9feRQ1eB7fvOoNTUiot1HWqWGuOpZeSxjuyEfNk9yn3eeAJ8E+gB2BYbAZ2fH8/dstbLxu9miOCwqGjXwZWCC4jExwTah+eJnyosXIippt81owTuQ6sk2m2mbzW8o2x7kyLKg/G5x2MKhi8C+shXMYc4XdJcXMkkuiw3dLfZbSKT4GVWuwnTvM/VzFY4hHvNAZFiNIkV0vR5TyGfZVpkPIR7za9fEfsUOM9ruStrb4bt9vetXc5p7hfJw2ojH1cBVszvLwLSa4ODvGBHttvS4TCNWzYOxgkQCxALbAW3oXzymyLyvnxxKjasiZ1BzxdrA3Fe2gom0SqymFyrynw85Mc+hzjtPgE8CfQC7AkPgtbMj+ns1lnK945m2j7eHmssRi+LAoMCXgWmKx8Sbzc2045Kul9/T15Zkuyw+0C1vZKedm64+aisoAmoec4dqOviKl0YdS011ndlKWKuoehzxWBGI9dW4iuhtu24y/721xMVA4jF/5sq18JrW2pFc0+rjY1UH2n23QbQTj7kgz56/dWBa0u7pztzJV9zfU33aApweSCRALLAd0IZBxGOKyfv6yqFeqNj82CyuhjSJ5jvuaoe+0vm88wT4JNAHsCswBCF2djx/T2yHTGgsBWMDvgxMVjwmIiqLnDKxumE2oyRdUpYXVHpXahSUZ2pn0vniNT2wVcMVgQ3zyoLyh9fqyuckpeX9e7m6hIg6EI895RKI6GjiMZvFrG9bqYRcd71jQSXYmldX8/voWzwmJozrq6ZfqMiz/UpjaUuH2WDeRNBztyG0FY+Nv49vS2yR08NqwQTyS0qXGZvtBqcOEgkQC2wHtGEo8ZiIGuZ9/eZQeu46m13RYvWLOa4GNsyrx+p9Tny/3jYUxk87T4BPAn0AuwJDEL6A7nj+3qR3SP0l4p7BsMCXgUmLxzbOvZmXrB9sFVXPASEeB6xSnghw+KAPYFcgFtgOaAPsB3QNbAr0AewKDAHsDPQNbAxMUDwWKz5somJVMP48xdWJiKqibEXQKuVpAIcP+gB2BWKB7YA2wH5A18CmQB/ArsAQwM5A38DGwATFY1bg3SQOH6nD82BMRFSdxurqZsDhgz6AXYFYYDugDbAf0DWwKdAHsCswBLAz0DewMTBB8bhaWTybXdHiblMVhucdnvWO1WfBM22zG5qfu6i6e6JscXX+q6sbAocP+gDO+UFPAAAgAElEQVR2BWKB7YA2wH5A18CmQB/ArsAQwM5A38DGwATFYyIqP9H65sreaO4IHZ57Raw2lvf3LWWfzq9hWdX19VCA/zqjT+em/7cADh/0AewKxALbAW2A/YCugU2BPoBdgSGAnYG+gY2BaYrHRET0TNv1W1qml0w4dnSsPmlEnecZzeY3lG3PSBjniA6vs4Tmi4y2Z7dyvB1w+KAPYFcgFtgOaAPsB3QNbAr0AewKDAHsDPQNbAxMWDwGYFrg3QB9ALsCscB2QBtgP6BrYFOgD2BXYAhgZ6BvYGPgLMVjHDhw4MCBAwcOHDhw4MCBAwcOHDhw4MDR/uhdz+39G/iXDXBDAJwieDdAH8CuQCywHdAG2A/oGtgU6APYFRgC2BnoG9gYgHgMwETAuwH6AHYFYoHtgDbAfkDXwKZAH8CuwBDAzkDfwMYAxGMAJgLeDdAHsCsQC2wHtAH2A7oGNgX6AHYFhgB2BvoGNgYgHgMwEfBugD6AXYFYYDugDbAf0DWwKdAHsCswBLAz0DewMQDxGICJgHcD9AHsCsQC2wFtgP2AroFNgT6AXYEhgJ2BvoGNAYjHAEwEvBugD2BXIBbYDmgD7Ad0DWwK9AHsCgwB7Az0DWwMQDwGYCLg3QB9ALsCscB2QBtgP00p6Xl9Q8lsRrPZl7TM/zr2BY0O2BToA9gVGALYGegb2BiYpnj8OaflxYxmM99xSenyLa23z/1fuI8io3Q2o9nFkvLPx76YM0Q839k3lBXn+YCD3g35HGY0m31Bi/WfAZ/8H9quvpLvzcUyp/N8gg4m/H4ikQCxhNnOH5SlF9K/JIs1hUTkcruiK+HLJvheVs9tTst8d+yL6QW//XymIvvGk+clNF+8pmy9pc6f0ujiwp+0Xnyxv+flxnK/5283LhDPQB+E2NXnfEkX3nHpFS1Wv1BevAxw1dp1KX5M+IkLSrM/BrsW4KZxTExuaP1c+j+4fKLVVXI4b4qxoXpukxzjMhAjAcTjoOOKbtafKMC99sfoBiFnBsTjPYp4HCjUKEnFRAPrhN9PJBIglhjxOGywo05oTfG9nIII2I14zOJdekdPuw4zvbHFhec1LZIZzea3lFvv8/ztxgXiGeiD7sRjcQy3cwDi8enQPCaGLRJSJuMnGRsgHgsQI8HExWOXUFjSbrum1eKq2ewcACMlRjwOGfSqSQUC69RAIgFiiRKPQwYu2oTWaMQ70ClNBsrWuFQWlD+8psV8by/JdUafukr1RiUei5IVPrEA4jEAXdNIPE4zKmx/tNvS4zLdl54ZaFwK8fh0iJlQ9Y/ZtMn4icYGsAcxEkA89q0ylYPQhK5WT8ddfQxACxqJxxff0OLvX9Bs9hWttv9xnCAGpBc0n38B8XiCIJEAsTQTj1/Rd4trSkJi8WGFZTKf06vRiHegazoRjw+UxSPdzBOazS7pOvu9m1xvVOJxKBCPAeiazsRjIqLyd8quLwcbl0I8Ph0axcTvFvT3ZEazqxVtnUZ0KHeUvKL5q2SysQHsQYwEEI+9JQqqBiOhtRYBGCPNxOP/otVPXwUkpyKp+I5Wr68hHk8QJBIglmbi8Zx+WC33uxycgx22wnL1zxMU70AoXYrHSjM572A6EIjHJwfiGeiDTsVj7qu8f9seiMenQ6OY+MNr+ukq8S8SEpPxi5/o9YRjA9iDGAkgHgfUt/UGdG3b474By8rTaO+FijyjZXrJzvmZ8uJFfp8y2PEMQsoip0xsZZqJpgpr2hrr2omgv7//2rnzBa2im8fo9xX7eSLAHRKTsqA8W1KahNyfuI5f6V55JjNK0iXdm64FNY/3MDvb/HYoR+FKTmVS8Y6enIP0Jr+Hvk3dfpi+K/hdEPdqEgrYtnfjpJHwIWLbYMD7+bBa0Dzo/Wx/3pAgkQCxNBWPl5vN4b10+WkxoXVD66d7/3t5z+PKjGZJSsv799o71qB2rum7avHLkiN06ZN8ImBU3jIun9SteEzsGdsH041yLWNcaJ9/Ncv3iIx5mbXxVlO7cX3W6YF4BvqgW/HY87eh8aZ2Gvcr1TmNxWO5MtpcXz087vLvmdMy/0Tb7GYfe5KUlo9b2uljxd2W1iw+Wcd8koZjRf0+RhILBc1i4r/ot9VXngkAXu4oD4gNb7Q4c0np8q3B9oYY54l7NS+Cqkoumks5Cbvf51v+XCLOHl6oyH+pSqS21mD6BzESQDxuKx7vPtJKcZT8sDXae6FP2bdKoKoC6DX99Pq7BuLxCxXr75mz0o75DWVWp/0N3W/e0nViOveS0tXHZs6r/ETrmyvLs0hovsgaBFWWENy/rxIR7TA3uHmmp9W1+fmKa7l5pIKfBvF4D7ezl8NA2lpXjScVhSOwNv09YpOKhu9C6bg/0VjIIgaJpEOKONb3s6Td052aJCvX9D2tjQPu2POGB4kEiCXMdvjg8c9D7T1H3VY5obWm59j3svaOxYvHVTkEc46wyJ6qONulT3KJgFF5y/h8UrOBcsiOGFHb0TTYjMi1POJx8/wrJt/zxN/kmlZP/JxYu5nRLPmWsk/jiEuxIJ6BPgixqy7E40bxpjrL7tvZmDRMPGb+puYPmsZd/j2vaLG8UX3f1Yq2JRsrrh4s/snmTyPGiiH3ccT8vGlMfKnlDTpsMv759/jYUMsrhhnn1fMi+S/V6n1jfvAfLdd05RKx9uCyP5vtHR/ESDCEDZy4eFwViq87jL8oX355cA4LusuLvWMsC8rvDrNPhmS6mu1igZyfY3JmlkFw+Sk7DD4uKV2+k+JsWXyg29Q286s67SS9pUfhbHdPlEU1CWSCuJwR3v//YvPjwakmNF9uAgVpbbCufOZzNftsEBHk81XOIbXRhL6yCOLxHsXODkmDVajZUb6cH57lzhpYo34PKyXt8lvju9X8XRDXX0+E1CaAuk2IpIMJDDaRareh5XxfM13sLNhf04buDu+ZqUFTdS/6edW9jKWMDhIJEEuY7XAx69lbRmo/qD68m7b3Uq4wVX0F0TNtH29lvAquJynfc61eLluBpcTZsqDNrfB9X9Iy/0t8UHc+ySoCRuYtI/RJ3YvH9jJlUbmWUzxunn/FXIMx3yRXDPLbTZL+SBs5GH6hIv+5ajg4krgUC+IZ6INuxWOLn2ocb8R5bFeLfLdL2m0zdYeBVzzmwp7re5rEXe4vLym9/UBFSVQWa/pntqWSrS59NX9FCfsbdaxYv57YsckYY6GgcUwUk9K28b7QS65WtC1tsaHSSRS7o5J223fVSuTgclAdjvPE9dcm3LUmgLV3Tox/xe/vyCWixnl8EeEVLe42B5vlmomvue1xQIwEEI99QqF0Cq7AY1ptUTkGNYgIh2QSUtUVyX7x2PVZxGYCHcHYdO3ynhs4LrkqypAwKLNyoSIhF49NDWzYQMbyfI0Df5m8aLPlEI/3KHZWJajGgbd4lsrsv/63kb+HDZtIE/UumAQXovoqQz1RMgg8xveTJVQGgbhK9PX3zH1elTyFvkv9gkQCxNJcPN5VscZYikK8O4d3w/he+mrbskFFUD1JFouU95V9j2HrrrLqRF5Hhz7JIgLG5S3j9Endi8c2AScy1/KJx43yr5hrqO7fKGYYhQOLQOAUGXqoF30kEM9AH3QqHhtzx5h44z+v8u1+8ZgLe/UxW2zcZf7SeB6PjZ5xtXJ+7NhknLFQ0DwmiudgLkWxzxfEM/LEBss9VxOYgePrTsd5uggs0FY+6/lkTXS25RKR4zw2kVJ/V2w2Ow4QIwHEY6sj4zXiTNsHxGDNsZrWlGz7ZvnY1lSveOxx2PZgXTlN8+yoJ6gGf0+bz2QJQZPBivxtbc+k+t2MgzyIx6qdCRsz/K5qUmEJrLG/hxGbSEPx78LhftX3QFzTF5SmX9avzbS13PR+yns3Taio16SuHvHV3RTv0jgalSCRALFEicfWwQBpE1pkEe/8PkcO4r2Ju32FTFDMM/mtrnyScaAXmbeM1Cf1IR53mmt5xONG+VfUNTSJr/r1cbsJaBx9ks0B6yCegT7oRjzWapcrYm9kvPGex0Rdl3jMV18aY0ts3BXfYzvPN1a03Hfs2GSksVDQPCbaJqyJapPxFvHYmy95nzWn63GeuF9NvJXi8FeUfnVR+8x6uQvfGLfZOE8K6rZnJu91fJoEYiSYuHgccvAtMAwZQFxdR+vb/v3JgTjHLx4HDXCNDsjXJVcEzdABV8gApWl3YJYQWP7e3MQh9Fotz3eEjrorosRja6KkJxURg3QiCrc1l0jT4l1wii7f0NvsH6xhgvY53C4N76dMDlz2aRJqxGc1KhtzPJBIgFjixGN7XVp1QouiBa3g2GJdIUOBAybDQLMrn2Qa6EXmLWP1SUOJx9HxxSkeN8u/4q6B5VHGesgmPA3zbEA8BsBKI/E45NBrlcfGG+95bOxm82P3H2S/G+Pqy0AaN+bbn+XeXaHcd5MyAJ6x4shioSAmJlqFTH0yPjY2SBvzndfPOM9Y91j8jumKssPEfH0VP7c5cy4RN84LsdnxghgJIB47DnMzNv0zXGKjGOQKBxQykLHUWK4l5qGDIpOz71o8DgwojQYXHYvHZUH5Q0YZ64QK8dhA7TfSbfiASCoa26M43/N76LhEmlbvAq/bfEic+bb4Pw7PgyUrSk1V63ML3IIoxZzK7po0TRkDSCRALHHiMUvYlXdE+CpfORkb+67rWfa6qvPoPM+xQib4u02+qyOfZPJ3UXnLeH1SH+JxfTDYIr50Jh7HX4Oy7Xw2oyRd0v1D7mjE00QgKGm3fU9Z9qZaDQnxGIAanYnH8wWtsvf15uOx8ca3G9b62dWK4H2t4VmkeOyLuz5/VNU8ti9earADwzM2GWssFETFRMM4hKiKhdX9NxOPyyKnh+yeVqKOv++8vsZ5St1mIj4hcrH8b/qjZj+GHMzy/XHjPPH549g92hTESDBx8bg+gOIFzu0dWomJjSGHcEqu5nvy4swOEuJx/S9c4vFuS2uejBgOiMcGHCtoTSvdvFt6BE1/DwWPSNPqXajPMCv3W1sFqHfgtT03vUap76iSlLEnpzrxQYR3O7Zt+QLnTKx4bF6dy7uCO8rJSJ5pu87YwMZwWGOVe4WM/7sFJt/VkU9yiZmN8pbx+qQ+xOP6vZ62eGzvTp/QfPGaHkTDROdnUPVZ+a90L5tJNXlnTgPEM9AHjcTjGD8bG29Czgto/FkdPttvGndDxWOXEOdqdtZsbDLWWCiIi4mmHEL4M/7/XL/FYSKRie71w6UR9DnOEyvPxfhevd/aGNeYX5q+P3acN2HxWK4Md5ROA6MH4rFJKCw/yS041kDYaBAmnE2IKAvxeE+seMyb8/Hjihare8rWOa1Dy1ZYf+OGW3ZGQqx4XF+ZYEoqbPYY+Xvw830iTat3obrnfeKg1//Sm0kYBCrjc2uaVFTX1Dg5PbKdxgcRT/MLcPZEi8embai1CS2yxxzZWKUupmXZe/pt/YN7V4tzhYznuxXc8b6VT2otHlfXNFaf1L14bKpPeOri8f6+dtv3FtFX97+2z2ANt9iRpEu6z36lPH8THgNHLDAjnoE+OG/x+Ipu1h9p4xT/KDLu9iUex41NxhoLBXEx0RT3THlFs9iwXyX/QOvfHj1lK/oe5+l1j7W+GXoTZlMu2Yl4LK6pqXg8rlgaHyN9TT3BqQDx2LbKVA4OZ+b6Os6O79YvRtmKYGcXKR7L7SG2VTUNah5DPD6gCzWmpMJij7G/hzi9eKQbn0jTdmCt1PWqGlPt71Xbwm1rIFh7bnxbVJMa0E2adWnffSQ7jQ4i4lkiiZgs8eKxPtgxTWiRxZ+xBkDzBa0MW/idu1rY5LJzi24b8bgLn2R6blF5y3h9UvfisWl78zmIx4yyoPzhXlv5x7fnmt83ObifXdFitQ7YNj+uAW8oiGegD0YrHndQtkJMllQlcky1hWPjbk9lKyLHJmONhYLomKjbgVFANf8WstTT7IoWq18oLzTx11PzeIhxntIPQ1yPuFelrMSLpYGgW3SP6/UT2sh2XLG0/QQrduacOhCPrSUKXuhT9u1hJs3g0LwdV02ENI1Dw7zD3UWJx/5ngoZ5ToxJorbyLXhWtsXvQURU/k7Z9aVfpAn6HnJ0rxXX8A1lxf/JxlR6DeKLZU4vtRpg9ufm7aZrw9uQI7Y5YT/EBRFhU65kEZw78eIxaaJp6I4ACmosZBePWV5gXSET/j32zuwd+CRnw7wmeQuN1id1Lh5bns/pNszz3K4ctPNrcfUGsPvroMZBJwDiGeiD3sXjtg1aG8dDkx+rSg/U/FR03A0Vj5s1zGs9VhxZLBTEx0S+Gvff5sl4Z2xwjP9d4vFQ4zxxDWlGhWyWJ94zcQ9zWuZ/1ntnOJ5b3DgvxGYjmxMOQNsJ1jZNNcE4gHjsSrBlUDWtJqi2qFkdpiko+2Z52Ypnn3hcOcmALrmKY+taPLZ9DyfgeSnEiMcBQZv9phCPDVhWL/AA+dvG1JzJvaWn8e/RRKQhavEu8H/7ghbvftn7Bn7/4plc/UTre771yfPcvNdkSTy8yXxM5+j+GCKIgPOklXjM35Pf/qU1RDlgei+9K7TYCindD8qVVSEiUUDMs/qIDnySs9xHw7xlpD6pW/HYESNi40uH4nHUNXh/N9P2WdduNfu2Y/ndkxSPAXDTu3gcHW9859niodmPWWNkdNwNF4+t48+aoNhibDLSWCiIj4ni+Sd0tdrQptYwjiguNvCVyfrfDDnOqxYYvHv8QU6+q2PVhK5Wv9J9emHQaDwrthuO87yic8iOgCOBGAkgHjuFQt4AQx8ssm18xm1qzCkqzsFVF42vdg4Qj/ln3TzWu2fL+lK2LuxdicfEHOgV3aw/aQkIry0VuuIpRjz2idgBzxfisTnBkw0EvqXlD38z/I7uLT1Nf49mIg1R/Ltw+D6xpWnxHX2t25y8979R+vWl2UaMz02swrDUQJQz7vo1VUm0aYZWPpuRJBWNg8huS+v7pVZr7ooWq4zWW/McfLOSN13j90U1jnq9p0Mr8Zg1Pflu+V/VlkR+asSkTuV7tPMarJA5nMDqu31Pa30rJ68TaPCPrX2Sr/xAo7xlnD6pS/G4WoVr2lIZGV+6FI+jrqESBMx1eE1CR2CNceW7WZm3E/d5iGcGEM9a0794HBtvPHVIre+2zY/x8hTs82LjbhPx2DheYI3Y5CrPFmPFkcZCQZuYKBvHffcD/SDLZvFzIyakWd5UKyUx6DhP/G5f0mLxVc1u5b1/ndLXiekdtD23yHGenIQw3Xtlf/aVycejuXD4TNv1W1oq9c4Ptc7XW0t/gCOvvG6sCY13pXgfQDz2GYVr9TF3ivMF3cmaSc+0fbw9JJN1x6DUB7rbHBzgM22zG6VLqV885s43ofkik3XoymJDd6KmXS0h6EE8VoLtFS2yp4NDeKEi//nQybZJI5HImscyQbmk9PZDFVx2W3rUmsVAPDZgHSSwhNCYcPlmZRv8Ho1Fmj1x74I4mb3ntcSjKiVjXd0Q9H7+XNUC4/dvmHE330tJu20W8S71S3gQsTUo4YdmJwIMts+SduIxj6WWQalz0nVGSfojbeQgm8dtfRDbcIWMvECeI9xQJsSksqD8TnQlt9R/a+uTrCu2I/OWEfqkTsRjRfyzDEopMr50Kh7HXYM53ySisqDNrYhBvqZIXBBidqzkdwdbHMmkZiyIZwYQz1rTv3hM8fGG59wsJpbFB7rlgk+oH2N5fxVHYuIu/54Q8Vgbf/L7Tq5p9cRkuNixIo0zFgpaxURnzkHk6z8xS1K63Yh8oqTd9p0mGPISWsOP85z5orQH2707RPeocZ5NM+Fa0DhrAzcSDo1NMtVD9QcCiMdjBuKx1yh4oxDDDJHzxbikdPXREEBeqFh/rwjFVeJ9Tcsfvq47KGvy9kLF5kd7AqsHTCLqRzwmdTBidBB39BTcSCRSPLZ1fZWJ/L/o6VHvKksQjwVWO+Or8JsE1ojfw9pgwnTw3yvmXRBwMUZfXaUK58aZYMdzcw4wrdfkPq/Zu9QvoUGErzJIl5naVEMZ3Bj87KkNtkEQbcVjJeEPntTxvVs/0ubpV23LIO8s7zu0FS36ADwoRyBq7ZNczy0qbxmfT2oyUPYf6mC0TkR86Vg8jotxrhg8o/oA1WI3fAWifsxvKPvtsUFePV4Qz0AfhNhVa/GY4uNNtfPC4B+ynxr6MRafZAyNibv8e/zi8cXiB/qH8R5MO2Ijx4r7pzW6WChoEhPr8YXnHKYV4rbY4MgnkpRuN/9Lj/rOlWOM83i+qE9yKsK5aYeN67nFjvM8NmjNDY9LaIxUJ6WWlClNKdWJ5/oEwqmJx9Mi2AbafEfv38C/LOSGGonHpM3mGma0yoLyh9fK6ov6i6LzQkWesVk5kYD+2+ygPMlmWeSUKbOllq6nRNSbeGy8r5m1s66bWPGYaL9FYsV+D7WbrrHW0AQcRdC74bIz57YzV2Bt+HtEJxV7mr0L8iwmjtfvT9qabdtuwPv5sFqwCSPDgNN0Vfq9JCkts6bvUr+EBRHP1i4iUibqQhqfDQYG230RZjuuJNKzZdI1qbNd00qsVNHjVK2uYbx4vP+6gvKMb223dXhXr7GVT/Il31F5y7h8UpOBsv24osXq3vNbVDSKL52LxxHXQET7vOwX1d6t57gmHba05nEsSWl5//4guI+rFn8siGegD0LsqgvxmIgi4w3V3m8ZD2L8mBwv8NjcNO7y7wkQj5c5fVZWDic0X6zs5WNixorKYx5PLBS0E4995TwaxAYlvvB6ygdbOMo4j4njtfur4q5594x/F1PcOK+umYTkYcckLEb6SqQdkJPSIc0ZB2QCmlAbpikejxqDkwX94+2ge/qc/rsBxkiQXQV09Fb/TkskMNg+S+CTQBtgPyPjeU2L5LS3bSKegT6Ar+qLJk1Rzx/YGeibMBsL1bJYDXFlhT/E4zED8XhovCLleazeODkmUNNt9O8GOEm63e1hSTh876dhFaVvJUJ9lYBtdY5rsM3rlrHt341Xol/RYrV2bJk/T+CTQBtgP+Niv1LvtAdbY4hn9fgw8+7gQzwbN/BVfQHxmAM7A30TZmNiJbdth1WFeYW/Tzw27aby7LAwjRNtcdUhHis1ruXOo6Y7/Xy7IsYNxOOhkVt5zOJwZZSeFQ2gU6TzgngMQCOaDbZDuypruAavvoYMzoaEpkOvNWYbbPM6Z9p9xdbANnZJP1/gk0AbYD/jYr/tfkricdfxzN+Ez9RcCvFs/MBX9QXEYw7sDPRNM/G4WUPECpcY6+vjYIjLvPysKa7qdcpt4jEbb6r3FdtjxFSPffxAPB4cVnNH6XTOO5Mer1PrNGGrLc54G9/43w1wioTZFfN7MXXhrINXUXtS79irNWPg26FkEqE3yGJdjhXB2TzYrhrMGPy17XplfS+1KzPvFB2XaJ0m8EmgDbCfcbEXj0974cNR45mMD5eU3n6oPlNpwKctPEE8Owngq/oC4jEHdgb6JszGeM+OsB4/KjYxlvcSSOl2U60y5nFH3d3PNJ75DWVytW9Ju212GCdaJky5eFx+ovXN4fNrdZxt11uNURXNj8d0wwKnsQPx+AjYu9paZkBAT+jNdCJXkZwIp/BugNMj1K7qq6P2W4yy7Fd/UmEbvIqdHMYyQJbmH87SQUIU4FutDINt3kXYNDg2Xi+r7WU6R37mdEoWwSeBNsB+xsVePE5ofvNIRUlUFv9D709sW+bx4lkVr9TajwJLc1DEs5MAvqovIB5zYGegb4JtzLTad76gVZYFNCi2ibGe0q5yd7+p6abpHDZO5IsHa+IxE6CNYq/5euWuduM51WeaY/54gXh8LHZbWt8v1e1enppmoGtYd9XZFS3uNmf97E/m3QAnRbhdvVCx+dG+xTVJaXlvGXhHDbbN58mO5sElavTBNp9JtnQRNl2v3OrMakkqBNzPmQGfBNoA+xkZcuAmDn+9w7FxvHjm63diFskQz04D+Kq+gHjMgZ2BvmliY2XxgW6tJRsuKV2+sQjJFvHYuWDIcp6MVQ2a7yni8Uu12tka70zXKzQmRzUB7/2ME4jHAEwEvBugDxrblWniTDmuaJE9hW2b9WE6TyYFei1IG3yw/Yby9ff+rUaG7w2qq36iiUQs8EmgDbCfsaHWzW2+VfX4jDeeWUQyxLOTAL4KDAHsDPRNcxt7pu367aEsqylG6iWXiPwN82yYzhP/r8HOfiYe3+e/HqoFuHanG763fKLVVeK5B9+k8TiBeAzARMC7AfqgjV2VRU4P2b3WMdcwu9tosF3SbvuesuxNlazw8/StVElKy/sHR9dbNth+Nae5EAkaDrblCjFXXXWZbJx206lQ4JNAG2A/oGvGF8+eabt+oIwJ1P+vvfN3ceTY+r7+jY433czZRoomcfIkThwo2MSBgxduIJjMwQUHgoULhgsLguGCwTA0DJgFMyAMD4bLgHiT5TIIXh6MWQTm8mIG8XIZjDhvIHX3qapTv6ulbs33Ax14PZK6q6vOqfrWqXMU8Rj+bBTAVoFTgH4G+iarj+23tL6rqV42OfyZgKxE50aKx7sNreqabhezY55l/jmWcoJFPNerjX2ztRWPP6Pp9FX7uSjxuI14dvm/Jv3TuE5pQTwG4IWAsQH6oFi/UooCTeQ8xeJi+5m26w9s0iBc2ueseefF1EF6bnTbZIdh3K/tO2zXuItOhQKbBHJA/wGlObs/229pffe9I0rLPJ4PfzZ8YKvAKUA/A31Tro+phc3lPMWyeLzfrunOeeJH+xwvdqdcVzRf/miekGrFY92nWlI7Sfdr+w7x0moZDByIxwC8EDA2QB+U7Vd8h5jt1loX20/0uHxriMbVbEG39Qdar7+3L9Jdx42VCQJfKFc0vf6JNg/v3Ed9sxfbsUe1xglsEsgB/QeU5qz+bPeRloZofIySuvsnrW8duV3hzwYNbBU4BehnoG9K97Gu+CyPvrWJxzw1FruqGS1ua08iV7gAACAASURBVLpb/5NuraKzK32G5XTQZEKT6Te02vw3LZypK3LF43HlbId4DMALAWMD9IG/X3VFA4J2VtujPmwX2lIwryticEXz5UrLmWX7nM4hcrlWFt78XtlCuVmE8+r0UjEg43e74kFjmiD0DWwSyAH9B5TmfP6MF66b09I4UhtaGAz+bIjAVoFTgH4G+iakj7VpjfiJGyuST7WIx7uHo4hb0XS+FNIzhaW7OKSY0k74SKeDWlGZbQSLOfyF321y/sfW6hkBEI8BeCFgbIA+8PerbrEaVHU9eLHdTDjseaiCivooH2BHm9qJhF6dnkgVroUjua4CQ0GTqZcBbBLIAf0HlOZs/qz5O2vu4SY3YoRgC382GGCrwClAPwN9E9THGp8RVCw1XDxuROnqbU2fxEVfSJE6zjNtm6Kxko/mJ4aYcG1uHLsK5l1e2iaIxwC8EDA2QB+E9Kt2oekqytMgVWgXxWPfDnMXHdV9zr8ANwVnabFNarSWPpGR7rd5LsdE4qUtyGGTQA7oP6A0Z/Nn3lMyTVV27rvgz8YCbBU4BehnoG+C+lgrnLqKzDU0vu0zmq/+ffw3aX0XcPqm9Uvd57xBRJLgLInHSvSx7vul+22ey3FKaaQCM8RjAF4IGBugD8ImEmxhOruhR7HgAFF3dFcr3iMurKUJB6PdJbZETImFD5jg3C6sLYtt/l22fFnisWRLYaK2jcZVOCEH2CSQA/oPKM3Z/JkkMnc/yCKD1YUz/Nk4gK0CpwD9DPRNWB/jQutbWj7azugw36b4MEmM7fyZfOqHpX4SI4A1v9bQCs5CXQJFPObfpfs9+X7lZxPaaGQbrC9QPA7NGwYAwxYVYjMwAyRmbOiLCitBOWXBJRPqRLqiCBOhCvyedpsVLefHI7bTb2jFq9+K/ayLuppMr6luc1/pFXy1BTlb1E7n/2BVdvnnuCDtGhddNJgSrWUZF10baL+929D9YmbZ0b5coo6/BdvYsJxnYPyUn8DCB750zubP+KJ0Xnf5+/dbWt/MW+HYSJcBfzYK/P2q8Vu8aJQLrGWBCfoZ6JvgeRfbZD3UpfmR+Sc6FHldztu6NderT2yTUZ7HdxucVzSvH1vxdr99oJvG304mms9jIu10Tjfrbfs7/HOKX7WuO9iGrOLbLOsO3gbKbz/R5v7dsS5BSHT2sIB4fJK7AqMH4rEMFs4vnnAnsqfdplZFXelShOAj1ur0LLpY+p5/3R/zTarjU1n4G1dF0+t7JgS4x0U3mWGTFeu4sFQKbkVu1w795QHxGOQA8RiU5nz+TI0uNnzSvKZ/rb49FCHSI4bhzwYPRD1wCtDPQN9Ezbt2j1Qroq50qULwAds8nkcXS9/zQKvF1OzfipAt+WnLBq+07mg3erng7Fh37D7Scmb77dc0W340T+4MHIjHJ7krcLG8dPEYvHiinch+S+s7rcrtZELVbEG3SvQWwyXQKLvXE5pUM1rc/nyM3LKntthv13S31CK6Zgu6dVS5l8dFF63VHj3yCErmb7+m2aJWd+VfAP2Ix+ClMAjxGFwU5/VnWsSy7pMcqS3gz4ZNeVEPABP0M9A38fOuZ9quP9BtcxpFWat9sPgJVxDIE21WS7Zx+5pmix9otXkiZ2qL/ZbWd++1U6l8vchwrjtY9HGbq9gTtCL8djVbUM2ioMcExOOT3BW4WEYkbEA8Bn1wCieSxdOK5hWiUIcIxGOQA8RjUJph+7PjohVR7qMDoh44BehnoG+G7SOJmg1QaHz9AfH4JHcFLpYRCRsQj0EfDH0icTiGO/zx+RKBeAxygHgMSjNsf3bM84++OTog6oFTgH4G+mbYPpKOaSVeo3/3CMRj4S/MI1hXNF+uzLB2om5hO6tpq4fS28Lhux8yQ+iNwhtEnbF35YyZsGdqjp014fTij2uh/U27HB3KfkvretHlMqtmtLhvjr/pR+v0Qh0emjaTqkuKuWQYf64POUyra1r9dn84wuesUqkfW2/a8iBE7LdrqvlRiumclsYxP0rKeawUE2mrcvryce5oLeXrKUCeeMwSzvOKpdHHGR1jCYySoU8k/lwv6BWEx0GSKx4n2VjD71Y0nS+PR97AmAi1PaYfqmg6f093xpHB8j4Q/W1cDNufHeeHEI9HR5aopxRdekfr3Z6Kr2XBRYB+Bvpm2D6SjjoRNkf6BOKx8v88xR/0hNpETDx+T/fLt2o+lzavyQ096kbUk7xb/UyseHyMTphUdLV8tORT0UVVJh4v7yzJvV/T2/p/6MnWRq2z8dAIxELetjanm2Ux1hTzqOYremqFZodIbuSI68Tj24cfLEVGhATmseIxS5CuVK0epXjMx4VWFTS1kIo0lsAoGfpE4iAeuzbSwLnIEo9TbKyzcIVe7RkMnZD+4y4mpvv6kj6Q0N9GyLD92XF+6AyYAEMkXdR7osdmbVl9TfWnZt5ceC0LLgL0M9A3w/aRdBSPXfoXyAXiMf9fuwdaTCvSI2n32we6OUbZqotU6hYOb6Y0rSZUzb6jh+0zqZWYeVQUkRLBolRi5p/RFihWWIVmZvDbism2SaYhqrJF0+QQafzu4RiVs/9Eq+tjlHH1hqZvXrH24c4jdLA2Aqm5uO8qPUuRZk20dPM7PpFcSpyuCvHV7B3dN+3Pq4LqwnaMeMzbyxDUxyce77f3dC32Y7K3S8pYAqNk6BOJg3jcVZzfb/83/Yyov0GQLB4n2VhWpXk6p5sm6nS/pfXN3PChYPh4+0+7SV/RdF6zSKgn2tTXwjsv6APR30bJsP1ZMz9sNh6eabv+JyL8RkCaqPdM29U3x4hOdtqBiIqvZcFFgH4G+mbYPpK6E+rN5sV+S+ufhRPlIBmIx+2/N0Kkxdi1i5AmUvdIu7CVI2+7qBce+dYYb+27Dp/oqjiGHE1rjbcmNruie6kRVLioysVjQbjmEcHGc7K2k1JNGOgicHtXqoBtLP5N0VmJRDYb5/j3vJ2ZeCwt3Nr2tLxnr3jMNgbEheHIxGMWIS+OC7FdEscSGCWDn0hw2zWZ9DK2QBpp4nGajW03JsXPdN8Z5sPAEPD2n6bviPOg5vQVtwelfCD621gZtj/jVd5tQRZgiKSIet36UQomKryWBRcB+hnom2H7SKJubsf8JFI9FQXicfvPx50KY9etQYpiJbawtRnIphMzobT9LZuAGEoX2WIa78awS/cl/T+2aJIWWm2KCDnKtxGjgwfosd3UhVMn9s5mn5u/JQniLpFc/H+deCwv2oT3xe7XLR4/d1Hg1n40JvGYR05ZUpJI7ZI6lsAoGf5EQj1yPlvU4fnZQa/Ei8epNraxq0LkaINxGgcMHV//aecltnzE5ifK+ED0t9EyfH/Gj5fPaFHrNVLAEIkW9XhUp2hDCq9lwUWAfgb6Zvg+ktS0drMF1UZ9C5ADxOPjv7ZRIq5FhjTZd0a2EPlSJ4j5kIOQ01Uof2GLyhVzBbNFk5jqwhUtnbBIcwq7X9EP9V+1yGjq2l8RqO0iuZy6w1dptln0aY4yQDy+XX84Hm11pRwZi3j8Pa2bY0yuo7VCuySPJTBKRjGRAIMkVjxOtrGtz3Nt2Op1AMDQCY48luoYiJTxgehv4wX+DPRBlKh3+0ublsl+7L/wWhZcBOhnoG/gIwHE4+ZfQyJn2wUBOybWLBwcBSza727/hlftbqLhvqd6FZGTxZauQv3hw86g7Tilcs+uKuNEPtEzPsKnEUmZgN04mlcLWv9mtmuTu1SPfG5+Wz5So/99X+LxZzSdvmrf5+jF42MOb2t6jwahXZLHEhglmEiAVOLE4wwb20bJuOxN4zOQ1mQshOc8bnzZjBa3d7Sy5jwv4wPR38YL/Bnog3BRr6I30zft+jBW1MP8+2WDfgb6Bj4SQDzW/i3sYoJns3BwGVAxMoUV/FGuK5ovf/Qcq3alq+A0kS08wtgmqp5aPG4islneJR4pbUQmO9JwNKIzF8PF6Gr+HKXFY+2yHXEdi3isXI6jt0a7ZIwlMEowkQCpxInHGTbW9h3ihSrNYyGk/3TF7vT+M6flnX7kv4QPJPS3EQN/BvogXNTT7YMtLUDhtSy4CNDPQN/ARwKIx9q/hV3CojRWPCYioifarH6gxex1hCH3p6vgf2sWpmsch27MTy0ek5b3WL/XRvhufu/4387CN4Kob0SE9ygeT7+h1ea/PRHhYxGPK5pe/0SbB09fyxaPc/N+g3ODiQRIJVo8TrWxUWKeUFUcDJJg27Pb0Op2ccx77tqEKOEDCf1txMCfgT6IE/Wu6Hr1kR6cQUKF17LgIkA/A30DHwkgHhMRz0scPYlPSlthst+u6a7+XhWShb/vomhcx3YZelSuFKV7uMvTi8dNdPDVkjb7rljeIbJYO9JpvW8iUySXRHP9OUqLx43Yz1KSiEL3SMTjZkHNK81LRQ+MdskYS2CUYCIBUokTjzNsLE+JBKN0McTbnmfarj9QrQjJfJ5QwgcS+tuIgT8DfRAu6nWnHPafanpbTUjOi154LQsuAvQz0DfwkQDi8fFf5TzAASQVzHPxTNumSIseHcwXMc50FRwesfunQ1Q9g3jcCqVfUb39n7ZYXpMbiecyfj6+H6ujOi7WDm0spevQn6N8wbw2pxOrXmsXr23icXPv5y6Y1/QBFukutaerYF7sWAKjBBMJkEqceJxhY61pjMCYybI9PHVY66vK+ED0t/ECfwb6IFzU43P/LkWhK+CnyFoWXAToZ6Bv4CMBxOPmn5tIEcdkXzSW7cLW9jlTDPRWKRUrdfNoK1+6CuXLjoLxZzRf/ctR3fsc4jG7t59+NIv7tVHdf6fV7VeW+25gIvlv944KrycQj53vyiMOt+9+KOIxuTctXFFXsWMJjBJMJEAqyeKx08ZKvqqxu478shD8Roe7/zSnl+ybzuZcrJAPRH8bLfBnoA/SRD0eFaqfNi28lgUXAfoZ6Bv4SADxuP33ZufNUhilXTxoiwGW286MBub5iZmQ2S4aLHmNW6PcLZbthj2AbU2zSUVX73+g90oROrldTiceN86loqv5X+hLY8HWFM37L5p9+ZrcFVub+/+C3td/6wrvWZ+jT/GY3bvRn7oFrXl/PMJpQOIxsUmA3mfFdkkcS2CUYCIBUkkXj8lhYyVfxWyrWGiPidFY6IwGX/9p/Zb4zrtTYZ2/K+UD0d/GCvwZ6INUUY+vGWz52YusZcFFgH4G+gY+EkA8Zv+nE2grms7/QevtMZppt6H7xUyOclIKo1Q0nde02e3pkFvvHzQ/5ieeLT8y48oWDtM53ay3rWHdbx/oZn6liotJ6Sr4gzWL7IlFtFTb5ZTisXpvupNponfsOaCVr2oXd7bcTfw5ehaP+cJU6zPdfV7RvH489osn2ty/o1lV0ZvpG6oGJh7zd6H0QUu7JI0lMEowkQCpZInHVhtr8VXMj6p+t7G9iZuz4Gx4+w9bwCp+SJmf8blCOR+I/jZO4M9AH6SLesQCiri9KLyWBRcB+hnoG/hIAPFY+X972j3eyBW5JxOaVG9p+ajJru3C4X/R4q+fC5+raHp9T1sj6IUtLKRr+g2tGkMcVblbis5lO4pWUfVM4rEiEOv3xu87IGc0F6KtOahPJR6r96PcO8+1qF3V7IY+rr6lV4MTj7nozd6TrV1SxhIYJZhIgFTyxGOy2FiHr9p9pOXM5nf1TV4wdEL6T7fAlS59flbSBxL62wiBPwN9kCXq8bVQu7YpvJYFFwH6Gegb+EgA8Vj4i/12TXfL+TF9wHGSv6hZ1ApDWTjwiJJDtMlytbEvDvZbWt+9P0a/NMZ2Rovbn4/Ry9pvJIvHbNFjFVXPJR6z6DEhd1L7vc58xw2ulBD6c5xAPHY9235L65pXfL+i+c0DbffNMw9PPFaE/iYK3LVwpsixBEYJJhIglWzxWLSxnqKkgt+tZguq2QkgMA5CbY/phw7v/NaYn5X3gehv4wL+DPRBnqhHLCq0OaFZeC0LLgL0M9A38JHgBYrHhfEtHAZCIx57o3dHTSMehwjNLw8YfNAH6FcgFfQdkAP6DygN+hToA/QrcArQz0DfoI8BiMe5jEI8fiGialtgzxZd/bKBwQd9gH4FUkHfATmg/4DSoE+BPkC/AqcA/Qz0DfoYgHicyxjE4xciqr6M6Op0YPBBH6BfgVTQd0AO6D+gNOhToA/Qr8ApQD8DfYM+BiAe5zJ48fiJNvU1TS9dVN09Uj2/uvzo6gxg8EEfoF+BVNB3QA7oP6A06FOgD9CvwClAPwN9gz4GIB7nMlTxmFWhPxTi+5rqT5eXvL6rfn4sRPO2pk+XG1ydBQw+6AP0K5AK+g7IAf0HlAZ9CvQB+hU4BehnoG/QxwDE41yGKh63FVUnNJleU7250Jjjpv0nFU3nNW12UI5twOCDPkC/Aqmg74Ac0H9AadCnQB+gX4FTgH4G+gZ9DEA8BuCFgLEB+gD9CqSCvgNyQP8BpUGfAn2AfgVOAfoZ6Bv0MXCR4jEuXLhw4cKFCxcuXLhw4cKFCxcuXLhw4cq/etdze/8F/mMneCAAxgjGBugD9CuQCvoOyAH9B5QGfQr0AfoVOAXoZ6Bv0MfAxYnHAAAAAAAAAAAAAAAAAMYBxGMAAAAAAAAAAAAAAAAABhCPAQAAAAAAAAAAAAAAABhAPAYAAAAAAAAAAAAAAABgAPEYAAAAAAAAAAAAAAAAgAHEYwAAAAAAAAAAAAAAAAAGEI8BAAAAAAAAAAAAAAAAGEA8BgAAAAAAAAAAAAAAAGAA8RgAAAAAAAAAAAAAAACAwcDE4z9ovficJpMJTSYVTRcPtDv3LQEAAAAAAAAAAAAAAMALZFji8dOK5tWEJpMJVW9r+rQ/9w0BAAAAAAAAAAAAAADAy2RA4vF/aLP84hB1PH1H6x2UYwAAAAAAAAAAAAAAADgXwxGPm6jj6muqPz2f+24AAAAAAAAAAAAAAADgRTMc8RgAAAAAAAAAAAAAAADAYIB4DAAAAAAAAAAAAAAAAMDgLOLxn+sFvZocCuNFX7Oatue46RD+XNPi1eE+Xy3W9Kfyv5pnntJivTvbLQLQB5fXv3e0XkwPNufVgtZ/+j8BQC84/EoRdr/TdkQ1BgZpa1ix38nVkjbRzbmj7fZczzI+WzfIPjB0+rYjF8s5x2Y5MGZOxfjs6Tj5g9aLz2ky+ZwW6z+E//9M2/UHul3MqFJ0hCuaL2tabZ4CfuOJNqualvMr9vmKpvP3VN+taZswbdp/qultFaFl7Le0vvueFrPXqhYyndOy/pk2lrnbfrOkq0lF08UD9Tvaf6N69sre37c1zQL1nWq2oFvHM/XKbkOruhb6S9PWH2i99aVU/ZO29VdxmlY1o8VtTXfrLY1nFp7Knnabn6lezmmqv/fVxt1P94+0vKqC2rT3+c1uQ6v6Pc2nlfYeQ/tuRjsMhBctHh+Ma2McvqGV1zB4gHgMXiiX17+xAAADoTfR54k29+9oVn1F9XY8HXx4tmZPT6trtuD4gpab/wR/drf5iRazNzSrf+v1Lu2Mz9YNrw+4yZtrsmLSk4qm1/dJogXE41iGMDbLMbYxM17GZ0+JelgP98qedut3NLWJo7tHqhXBV7pe02z50S7U7D7SUhdsDVExsp32v1L99nWglrGn3aZWBSpRfHxLy0dJCPeJ66UoJx77n6kH9lta36ginv2qaDqvHQJhgnjM++O7X9J8+yh4osflW1OYD21bHqBxNvF4T7vHG5q57mN6TbVzYyqzHQbCCxaP/02r+WdlDRXEY/BCubz+Pc4FALhAehF9+CQX4nEWQkRENV9R0IyiXVi9gngcweD6gJNmEZ8419w90OIoIFSzG3pMXVRAPI5jEGOzHOMaM2NmfPa0l/VwnzQ2sfqa6k+aeMsF2gDB7m39qxDxyWy256re1vQpKNjwE62umaDt0TLaCOUgsVVoB6JOcJu+o3VvYlQP4rHrmQqy397TtU+cFwVC26ZBjnjs6o9jxyeYMuHUEikfoxv2M78JEI7b/mEbb/ntMBQGn/NYHdxXdL36VGRgdbusBXflIB4DcCGMcQEALhKIx4OGzyXm82OEaHVNq6eAmcogBCrYuj7pRICU+eszfaq/Piw2Bh8NeGEMYmwC0D+9rId7ozmJUdHV8lGzp9opoGpGi5qnl9jTbrNS01AIvlqJwp5c0Xy56iIB91ta1wsmIgWcNJIioZ3iMRPzJ4fj7LWS1uCJNqulEpUsb1h3bdWfGBUuHrvnr8+0XddKeo7gTfgU2KZsK9iJ6UgsKQbETYPYefUTbVY/qClJQueOI0I91TCnJW/joPHE2vVc7aMEiVzRfPkjS2Oi913JNpVoh+EwbPFYGdyeIyZRNLuKhXd5IB4DcCFAUAEDAeLxgGEpBV4t6OFfzeRQnjwaDEKggq3rj26umTR/bSPsRhANeGkMYmwC0Dc9rYd7ot2ME0UkHkHtiFxVooD18c3TBNnE9CZths/XP9N2/Q859YRLPGZH9F2RzWpwnWUe13xXb5G8pcTjI1z36W0+okWWVzN69+DPOay2t9Q3EufVSrT8ZzRf/TvloQYK3whJHU/sO5JqiuTCN6UcGzG87xr3WaIdhsNwxWNlMGXkeTslEI8BuBAgqICBAPF4uPBF3nxFT3zeEjLJHYRABVsHgMEgxiYAoKMTdsWoVDZX8kWt8ihAdV7FxFCnD/cIWnqaiskVXa9+odvmux3icacX+IRELnTbtIVGKO0r+riweMznIz3NTZWUIJEbs/yzZh9LnVdzcfLC/E3gRogS2auPDfb/zpNyK3BTShmP2vsv0Q4DYqDisborZM3z1hqlg9Hcbx/opj0a8ppmi9qojrnfrunudqHlLQmtviodX7ii+c3DQdiOEY+lCvdSBcfJa5otvvdU4uTGNkeclirLHitAuirLGpPsptAIO4qhh+grdM7n1WJNf2oJ7M0jO3SsQHtr3GtYexG171LvC0EVM+VjLIfPShVZQ3fNjg7E+TfMOAl/t9+u6c7oQ657I+H9Sf3APUaCNkfEqsGh70ugNca+Hbp/02r+xv03rcFuvksXVPa02/6uTbwO1ZyNfhAyZshmiw7tUYsVV4WJiWQzPFWY9fvXqwuH3LuTAv2JNVLmOA+9x1ibpdxkpD0I+XyYX+nayKzGLVeududks39/xDvodVyG2RpxbAW/j1D4hL9Z5En/JuDKA9guwOL9YpL994rHWq43a5ROjE/lk+yIBfIx2szeB9hCdlbTVhxbx+Op3qrWmeNanM/ZjsYKvy704axq3FY7ktFmPY/1jhxfJX/28B7vTB8UMjb5As93jJb9rSk2PNFmdSc/l/CeueAVLo4dxpd9zJSdV6TZIB/sHl8taP2nFtFppCcgyp/f2MfBwefp46YhZDMu0baUnFtR7Hr4dOsYK629KRCdabOHTORxC1UOoUj7/mr2HT1sn8m0tfkEzYcaW9DLkf8exWPj+0rYKrUAbXx0JxsHIfcXxCnE40g/WITA+bCPkuM+6/dTU6kUaocBMUDx+Jm2q286h+pS+bl4/PDRTJKvGMon2tTXnoqarmqX7s9Xsxt6/OMhTDxe/ULL2V+YYXmm7cN3nkTcrgqM+eLxfvsLvfNWlrVUkVQmNL+ysHvpO6S8fXyR/Av92uT4ay8+2EKTljui1fdbeng3cyctt+1Ghnx2ckXz+pFN/PlRBFcem8YpOf6mXYjoR8xCE7ELeRf5+1t+8FQplvM2uicwIVWDUyrNsk0m1wS0MfyOv+kmV4294ROYb2n18YZmb9lkL6QSs7W/azbOZVOswt9bWq5+cLepK0dmQDXqbsIbSYH+VGSch95jks1qbjPFHnDy/EpQwQ/FlsWIx6nvoM9x6bM1AX4+8IiiFx5lzAtkhEw0o8Vjn1/MsP/OxZouHGf4Rf2zoRNyQXwLE4/f08rZFzLnCNZxHThurHbF5x8SbV6QeBzbZv2OdSLK81VG9J90aSlFgsZm+GJQF3Hbfw+Yc5tzAB4B5RKCYjZcSs0rcmyQD1U8fvjVLCam2JDs+Y3Pj7ym2fKOlinicY5tKTK3Cnm+4zMqc/JTrGNcsDFXQgRt21ITECNOHDjnIn+u6d1X+gZvafGYj11He7e2vw/hqq+0FVKkdAFbFbPxJ7Kn3eaflg2eRPFYSdHawztK8YNFMP1QCt04+4KWmycjN3Z4wFQaNh8eTpl2GBIDE4/1SbcneX9rlF7Tl7P/MpxxN5lgRUe8l2SwQsSeiqZ//ZbmXvG4uRrDsncLF97JJFG2eGwkjndc0uKROdsvv/2rv0KsUYmycz7VlzP6Uv88G2xRFWjFiUnoBHcibFyEV+A1DLEzqqa5NX8Uj7yDHNO/heeKrYYrGD/XJCr8ncUfq+qMum3ixBd5tr+RjsLxMXW8msleVDVn84hKenvEV/IVRZmY+0+p0lygP+WP89B7TLVZRFn2gIiy/UrSewwXj3PeQX/j0mVrYuxgfmGg7hl1e81zm1meLVI8dvvFTPtvFTsCheNknxomhEkT9yDxOOiSFgOZ4zpiPmUeXwydDyYcQQ4RjxParM+xnuerEu1B0NikwM0Py6IxdPPZ6COBonXUhkuJeUWuDfLBCyb9F82+1NuOtUX2/CZsc1+5gsXjTNtSYG6VtR7udR3jo/MX+YXUeBuoNikmxWS8qFRYPA5Ok1Wy7XRKicda8Thxk6qAreJjqHhagEjxWDo1mLLmcnLaebGKYAv3W1rfCZHi1tMg3Id+SfO/OETwnmpDmDbhmbbrH4UTHz+Gn+6LbodhMSjxWI2iChAEdEdqiYxVF8EVTedLJUR/v11TrYTyawNIWQxUNJ3/Q6uyaCbE94rHjYHQFhrGUdTdhlbasamySbTNxPHq8S+zqqvhpIwJjZYyxKgiqb9bffFii+jh9yqlJREq6WrOwewL/F3qR9d5W+uLOv33hd9WJiW+Y1rHRUH1hqZvKsvfWBZYvA+Jx/f0d6jtqBvvz1dd2JwoWSdc2kTewAq6IwAAGNZJREFU6N/Gd0c6L+9k9jBpqqZTemP7m/Y7+HPp4nEziVb7gZhSxRizfBLBj0y9ptniJ223VOuDyuRamDhN57Rkx1sNW2ZMzrWJhNFfzKqx0SJFdn/KH+fx9xhrs3LtAWX7FeUI8+wd3eu+b7eh+7Yv6G3sm+RmvoPexqXd1qi23bxnY2xkTdL5ONYFsYiiF84op0C/mGv/LWKHMh9zTMpzfKpfCJPFt3DxWJ/v+Sq6545r/kySfSctvZrWd5SK3npbPtHm/h0T8yMjWILF48g2622sZ/oqJcJsRot7PQ2E2p52kcEWgRiw+SGmrNAX8yxFkXBfRh8JEK3jNlwKzCuybZAP/R5tJzELzG+8frk2UkSFiccF5gwF5up56+Ee1zE+WvuVvwbmvk3fwIuqTxSdF72keMw3OXx6Cd98KR35GC4eh172UwH5toprMeXz58aL2+qVcirDQ64fzELt7588p23k986DMQKu4gKytlb69Jv75Ih4srFEOwyL4YjHeoG8EMFCMUr+iAb396qTjm4AJVRZNIwS/44J21HTvtt6FFGPACpo/NlE1H3MnUdKaBMS5T3Yjj5oz6BMKvjixTEx4DmkXAnH+TMpziywL4gVM7kBcx8H41FY3BC7I3SO3z/7Gy1tR768YoprAqH2QaV/Ku/PJt7y8WG+I6ugwwUuV9VgZxECF57J7NOK5tUrmr3/u/XYrBwFwd83H5tsYeCMnuGf523CPx87jrWJiU38UmypQ5xwVqNm3xF7n7n9KXucx95jis3KtQf5fiW8qIqERzwuaWuLjkubrVE3Zex2kPe7jOOB7L2I7RN6NDJYPLb7xWz7L4gdinBsS1dFRHk+Vf13+ZSEnC82TDy2348ioBQd1548mB78/jIjd16QeJzSZj2N9VxfFVE8S8QrDHExUH4XYmSiskGQUnWdbeyJtiV2wyV/XpFvg3xo92iLssye34T6ZS1yPEg8zl9D5M/Vc9fD/a1jvLTPnnmsn787oY+MQzxW56bOOdoR9ei/LeVICuXF48l0TjdiPZNcW9V3buEc8diV3i7nljL9YBasb0y/pnlQqkftnerit1CTytgwiMmj7oW/0yv6y/zLgChu3TYXaIeBMRDxWCuQF2AIiUg1StbOwl6at7CFNKEIFXtsEyM9FQd3SKEVHInCqqrGokbJ+CK9rdVpg96D/gzcoPPFSwnHZnFmObmOQitl6r8j/r7gtJ5WNK8qulp+pE/1V8Kkjy0mUo2K7fhQ6PtzHD/yCzq+95qeE6jrl/pivenfX9Byszn2Cf0+pErE2jHsWGGSiFSHY2uTpqhZaBEZ/p2u6Avbb7uO2psk53kq0J/C8ExaS9yjrQ9n24Ncv6La48Okqo4oIJha2EPH/g7Kj8vjnUu2hrexb+LoLGAVQmTEbFDhPJ94XMAvWsebKnY8/MaFY8eGMlGeTyUin9232aAw8djVZpZ+mz2u9cXtnJZ1aDGaGH+ZQJB4nNBm1M9Yz/ZVikh7LEQbcyQ0RBhy2hK5b8cUvYt6Xs89hYnHafOKYJJ9ftg95s9vQnNKa1HEIeJxiTVE9twqdz1MZ1vHFBE/FdE/pX6LxlnEY01T8Pno5lPZeVtt9CAeWzWJXFsVIx4LqQuNKz8FUN/5erP9YBZCSiwtUlw6DZJ2soDriCX7uPROtRMf5BOwT9kOp2EA4rF2zCjGoTCjZJ2ERe26SMnnI4y9UKXVzBtpWfAGOJLOqZXaMYuMkmFtqdyvrfCA8xm40Y2Y0Fg4VHiuqa61/EHcmfH7j9yZ6hxvSNtzp8PbtXNc+lHZboH1n66NxIioGINyqK5a1zXVWkVlm3jsnNBHi8eh1Zn174idHDa/ozuM479fLWmzb96J1n7tmG1+U8gPFSpM7re0vquprmutoq09Glu9jhXtrY49dPEWMnEKaOPUY4IF+pONoHEedY9pNivfHuT5lcNN8EmhNCF1bUqki8fh76DkuGR3LtmagDyLHex9JEUoRB6jc/1OqHic5BcD7b+ykXE8bhw6H8vwqQ32Ra1dWA4Sj502Qf67En7elSv8sFloWyh6Cm3lEiIeJ7TZgdJjvYSvUjdqzcXfrXuzLUgYcmx+eEXcjMWhQ7SO33DJnVe4CLVBPvhv24SBAn0mZk1mWw/Z0gCVWEPkzq2y18NEp1/H6PeSuNkdIBwTDV08ThOO0+41lHIF8/bbNd0pKf/0cZxvq8Ltb654LPVTLR1dqeLNTjL9YBaaaOqaT9pOp0VgbB5yG514vVr8k35TxGNXak0uYNsCJPtvh1NwZvFY272NzVUSYpSsE2b5frrJx9EoxDhb4bcOhqqiN9M36vdG3xv1YPxjFysWxxdxnEieQEVGEEpJ5m2Xbdc+0nFHTShcDqRZKEkpEhpDIS2mHGJK1yxrutMm6HaDKInHofk5Q8Xj2EI8NofswzKZbaMgHmnPx3ZrkKV/a8bEZzSduvrkYVGkisShzxNS6VrPtUcUXFnZOnFKP1IVtdAr0J+IKH2cR91jms3KtgeZfuV4Z7Tb1O5q05OJ5Qhg4GIs6x2UHJe8OYS2T41uSRDp4goJNpevcJ5HPA64z2T771wkeVKIlSg+YxPCWC7doOhzIlLazDnxltu2jJ8PK7hl5inPOEkRQoh4nNBmB0qP9UK+avdI9dxXZV7POXwkcL5tE2u7f+eLTf5cOfN4m2jN/l1boIaJxynzCtYWyTbIR4hoVKDPxKzJrEKzvK4qYlty51a56+GGHtcxUe0RyF7JMerOKzvcgnnPtH34Lk04JhqFeHzAlXYl31aFn/zoQzxuvppvZNjS5hUkxw9mwTUA3xjJS/lFRKZ960E89q3XvBrXKdrhBJxVPFYL5CUkCh+FePyOPr++p98eBIcUm4umT/E4KLLp/OKx2mea63gUo66prj/Qevt/5O8rIh6HTBJcDsSM0DmIEdxJ6rvzbjHFulg9HmWv6/oQzfrJl7bC068GKx6TMJltJiCuiasUBbGj9eItXa8e6cG2sbL/RKtr0xEfosoO7X23/u14bM/2PHvabX6mWtllFy4lnU3oBHoo4nF6f8oa51H3mCseJ9qDIuLxkd2GVvV7j4isHwH096Ui76DYuOTNcU7x2BXF4b7E91xEPM60//oiqXpLy4efWK5tR6RFkcrlbLEoHu8PjD7X28x5Pz7xONfPhwppvG0HIB4ntFlL0bFe0lc90WZVa4XIhPGppxII9WPseL+Y+9oqiufN47tNLClVR3hdivx5BVG+DfJxevHY65eTxeMM25I7tyolHveyjkloDy964eEAnSFinR23IUCULB7vt7S+YWuFWOGYaETiMam1NJR2KmCruKCYeNI535bqQQg9FMozSPSDWdhOYUu47E0guv0uIh6v6T8xp/7Fk6InbocTcD7xuMTOS6R47BdoJcU/NCqD5LQVv2/p931AnsaLSFvhuy/boAhcNPEIJSNqR/67YaWtIDIjdJp3YDmyOatp207C5LzU3b3J1d3NvzuDeJxdWdiHNplt+oB4ZO74nO1ilwu0z/T79v/S3hqVzyN+pMq1wt95HUBztFOO8OzsVknxuMcdzdz+lDvOS96jxWYVTVuR4Fesd3tMKSFGxCsTZU9fKPYOSo3LDrd43EcRFMvzhvgQfgRNWqgUEI+z7b9YBFQ7FWY7ZlcgbQURsT7eiBHuImx9icfl/DznuFFY38oLN+PUS4I9C6Fv8bjoWO/JVzWppURR31YIOsJHNGM8SMTNzWnYpc9p5ghpGy75gky+DfIRKx4n9pnRpK3IF4/T1sMN5dcxblLerVa7xFn4lX8sNAVWyj0lrIkUraSi6bxOy487JvHYOrZKbHTx1AIpfbGMeGyevPfVvSpIjB/MIqaOQ2TaIYmItVIMMbn0Zftx4nY4AecRj5XIvYqm1/dpofJBRqlkwTzX4FYNQXRO2AspmOeekHCjzQ1ryCI5YkDxXcukgnlCsaMSxS70/19d0+rpd/Wol/4M1TWt/vgX+3v9h0PzCjsqXfcmHqcXwUuh6Z/VfEVPynHZ9i+UCe8f/O+Nb/MVPfE5EZ4XNXa8atESYjGm3EVe6aIZjKz+VGCcR91jos0qWjAv3a/42G8f6KYVrEI3Esq+g7Lj0r8R219Fad4uocKPWt3e+Ey2eFzA/ltFS973Lekrcnyq5Tmq+YqeHOIbUX/icVE/b/8g7TY/dRuFbbsFLjAigw5aehePy471k/gqLaIvaV5EZGx+uETc4GPT3rGli9b/L3HDJXdeUcIG+QjLdZrfZ0IL5qnv8fQF81Ln6gUK5un3WGQd4ycqylc7HVjNbugxWHAN3dhnfSXY/seJx+rpr7z0BkMomBc85q0nmkqIx9rYjU2XSqXEYyJ1jlU66jcClx/M/epg4VXWC2JObPTWxyOCRvxprNLaYWicQTzOKJCnE2SU1MWbPX+fel/dpE5dMFqFbmV3MFRcUydTdsOhJckv2aH44t8lYijPZ4vQmJD9iKv2DLZKlFYnHJjrSE8pYIsadfUFMVqMi4EuoV3d7ZYXB2yX/uFHmlfS3zVt8gW9r//mEFPCJjr6EfTTiMeBY4eIFCea2r/bSKf39HB/TZXkQJpnuPob1e+/cDgZywIgKOecfoTTInI5JwrSgqzAxImPd+fRNy5aRjrirP5UYpzH3GOqzcq1B7l+hU8w3OKzLAS7+lLhd1B0XAZsxPqOADL7Hic0x2z2dijHE3UbnS0eF7D/rohX7gvFcZLjU5U7VISw+4f3VvGNqEfxOHdc80WGc24rLxAUYVH0D9wuR0aunkA8LjrWM30Vj4Z1BkbYNoSjIvX45seP9OAQcdVCpw7fwzYNrXaKi9b3PyduuOTOK0rYIB+BhbKy5zeaX7bZMy6sGuPGZk8LrCGy5+q562FOyXVMAMGpxrRNz+jgNN5GtrlE4Pg0iBCPFd+bm9agz2jG0uKx+v7s6YzSxWNdtI0qXLfb0H17si9XPNbTV6RFQju/P9cPZt8A3wR1aUxsXs7nPqGbbr7Nriy4TXC1I9cxtGfNbYeBcWLxWD8KmZC3hxNolNTBWdF0vqQVO76y366pVo75ahM6ZbKnf/6ZtuvaOG4eJq6R5iAOeVNrXtxot6GVkhfVU8AmGtOILuo1c7ZPtFkt1Xya+qLIyDepJV7fb2ld8+MRuvOPjTyeCEWgnmiz+kE49q8acLMv8KJkWkTQRBV7lL47eU2zRa19dqUdS7XnijwY9KaQojQZ0nNr2iZMfEIqFFnbbWglHU1JSTsSLR6TNnaOeYFXPNWD2W7pkYNNmx2L3bmiJdr+bnMy/ugRs8DA4XiymTKAt6s2sdVsEZFpj8qlreBtxMb77c/qMTjd5sQ64mKRx+njPPweU21WAXuQ5Vd0Xzqn5UpLoaI/gzVthW6nSr+DkuPSbmuUaJLJa5otftDGlu7LIjdF+CQ2VXS2brxKfj0y8jjV/jvTJWiLZGEym+5TNdo+8BnNZkcbaRGj+hOPc8e1al+N+VzzTrh95c9o2ATelk+0uX/HxnPkMddTiMdFx3qmr9LEl/lypR331m1szNg0ae3Pqy9o9sUrsi/CtQAaYx6hvWennera6NVsRl9MJhS/4VIw8jjZBvkIFI9LzG+UfqM/j+yXw+xpgTlDiXoSueth/l3F1jEBtPbLJW75/VUI6lxCsx3G3NBRE8Ag1Nbmp1ZQ6TOasZR4LK2fdFtWSjwmIzCjXZ/WP5tpQXYbWolpp/LFY8MflH4/uX4wGz1gVF9P+H5f9y/6mlm3m6U1suOvaDmq9eKC9nV7qXYYFicWj0OqV/ouuUiO2yjpkzXXJXU83enLn7v6+3v61lKMwD5xC/ludonRLLxdE1JaaAK2+xIcJZ9kz770tpO5ExyY81gR7kIv3YBrebBcl7E404T26H7ECDjuq0xgrFFMmtATep1KPNajN6PbPA7/kdDQyIuQ6JHQS21X1QnFtEehiZMwabJfCRPX3P5UZJyH3mOqzSLKtweZfkWPfop6j1JxIXaPhd9BuXHpsjURtn0Su7D0pV1w4YhSkgr9tbY+YVM19AoWj4n8C9kcn2pr42Pft4gE/YnH+vMmjOus+VTofDBhgXQS8bjsWM/zVTHzflfBPGlsSg+uieKuCL+I5/LZKVXomiRsuOTOK0rYIB+h4jEVmN9Ersmi7GmmbSkwV89fD/OmKrWOCYHNvW19xxiDqX0xfJ4fN48Is7XGmA66XH3CzI/ewvMLJ+XaDxeP4y6p7xUUj4kibYV2idHKiXnXlbm88NxZ7yjTD+bqS8bzxY8nuXi35fNRKWpiiGhH2zw3sx3yx2o5Xoh4TET0RJv62jMheE2zd79Yjrg80/bhO6sIVs1u6PGPB2slW3e+Jvd3twbFmig/f3Dvt7/QO58RtRUcUCY0Hx0LSdszZFaVV64rmt/8TKv3roV+QF+wPet+Sw/vhGJU+j3Uj56FXWeI/JFYnmMk+vFx8XnmdPNwT++liV6v4jFRsIAcWtDCRWuc7QKPKx9hh30B4Hdkh2iVh9V3lkV0YHsYubj63XVP68cC2f2p1DgPvccUm3Uk2x7k+ZWw9yjnyhM3MVrhofA7KDYufbYmRMhMKDoTWyjP9Xn+fOJksvn/oYVkM+1/SKE2Je2ENDHO8Kn8UZRFs70f9CseU+a43tNuU6untSyfl48i+8ZeYp2QE4nHJcc6EWX6qrCNDXHB6RybEtrmh89O7B6plgooxtopLVo9fsOlwLwi2wb5iBCPiQrMb3z27DXN/v4dzcXicx57mmNbiojHIc93fEbrerih4DrGi1CYUv+LJNFVtnsha+Jq9h09RJ2eDrG1+iZq6OXoE0ZBWsYgxWNb3yssHhMJkeS+S4rejb0/4TaU+bi2qZz9jjL8YAnxmCjT34XNqfoTjhsKzHNz2gHicYJxb69U8fjAfrumO+MI1RXNl7VxfNz6eSWNBDMk1sl5YLL/3YZW9XttgLym2eJ7utOPPlrbNaeY3hNtVrVxNKOaLej2bm2fRBgTGq3gl/cZQsVjImtqgOmclvWH9ggYN8TypOZYAV15l833CMdWQj5bzWhx+0E9sufiaUXzKuRIYkiOKukoeUXT+Xuq23fHd87Y7/YuHh/Zb2l9971x5M/bv6I4TjBdCxOxCryOZwEgHsW8ovnytuvnvhxM4nh39cHSE6dn2q4/mGMpth/rFFnglBrnofcYa7PMe82xB6l+5YBst/1+TTiCqx+zLfYOSo3LMFsj+/mYd6p9X0y1ZRFue9XvMI8JN88V4xcz7H+IeBx0HDjHpx7hk2NHP+hdPHY9T+i43m1oVZv+Th8/NkybIKV9iuBU4nHBsd6R46ss77EZH472tI9Nma5fhtoJyXb770uFz/9TNlxKzStybJCPSPGYDr+VN7+R+g07Nm0dT4H2NMW2FBOPj3eRuR4mosLrmJDfsvedro9HXtZI5tJrlhBbm6qT2PqER3Qfkng8ndOyvnP0vR7E45Yn2qzuBD/RjMs6wCani8fGpgGP0i8iGqb6wVL6EpFskw+/HzQvF8djrL/MR7Sb0zktg21CYju8XPEYXCRRhUUAAODMwGYBMDD48XeXGMH/LncxA0ApeEHNE1ZJD8rFjjFTnL4KTAEHncCWXhvlpdHYJVc/PbbrmQUp4ALvCAwHiMcgHwgxAIAxAZsFwMAIFd9yonsA6Inkgpo5hG64YMyEERbFnR5BDbJpxllmfZSXQnsyzNleR98blYccnBa8IzAcIB6DfCDEAADGBGwWAMNByQPqy/HPc9FCCAPnR82PWuB4fhBavnxXChCMmUC04n/TOS2149BGKpNTRpkD6qKPE4qGvjhC2qrJsY9NkOGCdwSGBcRjkA+EGADAmIDNAuDMsFyJSn5BOUJKLIaUUrwQgBJYcnnK+cBLwSOI+fWa3ta/GhsuGDMJsAhy/yW3O+iZpoAroo/dNH2Z58/V2f9K9dsv0opjg9OAdwQGBsRjkA+EGADAmIDNAuDMSIWBruh69UkQYyTRDMINOCO8eE0bqfoNrVILzQb/rF4UrKLp9b1QqAdjJo097R5vtCJy0nUFMedsNAVcEX1s5w9aLz6nyeRzWqz/OPfNAAAuCIjHIB8IMQCAMQGbBcCZaY5iHiM2ZwuqrZWmtUrk1YwW96errg2Awf4Tra6vWlF2tqhp3bNwTES0397T9bTqxkFtq/COMZPFbkOr+ntatOlIWDvefjjJuwYuGnH0VGlixsUh1zHEdQBAeSAeAwAAAAAAAAAAAAAAADCAeAwAAAAAAAAAAAAAAADAAOIxAAAAAAAAAAAAAAAAAAOIxwAAAAAAAAAAAAAAAAAMIB4DAAAAAAAAAAAAAAAAMIB4DAAAAAAAAAAAAAAAAMAA4jEAAAAAAAAAAAAAAAAAA4jHAAAAAAAAAAAAAAAAAAwgHgMAAAAAAAAAAAAAAAAwgHgMAAAAAAAAAAAAAAAAwADiMQAAAAAAAAAAAAAAAAADiMcAAAAAAAAAAAAAAAAADP4/h1VkaeC+9vkAAAAASUVORK5CYII="/>
          <p:cNvSpPr>
            <a:spLocks noChangeAspect="1" noChangeArrowheads="1"/>
          </p:cNvSpPr>
          <p:nvPr/>
        </p:nvSpPr>
        <p:spPr bwMode="auto">
          <a:xfrm>
            <a:off x="143608" y="130419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sp>
        <p:nvSpPr>
          <p:cNvPr id="6" name="AutoShape 7" descr="data:image/png;base64,iVBORw0KGgoAAAANSUhEUgAABY8AAAHDCAYAAABs2eVyAAAgAElEQVR4nOy9v2ssx7b3Pf9Gx0qVOdvRREqc3MSJgwmUOHBw4AYDyhwYHAwIDhgubBgQBoN5Rb8IjMGIdzBcDBdBc3nAHMTA4cEY0Q8Hc5+NGA4HsRm+bzDT3VXVVdXV1VX9Y+b7gQ7srekf1atWrfr2qlUzEEIIIYQQQgghhBBCCCEKs6FvgBBCCCGEEEIIIYQQQsj4oHhMCCGEEEIIIYQQQgghpAbFY0IIIYQQQgghhBBCCCE1KB4TQgghhBBCCCGEEEIIqUHxmBBCCCGEEEIIIYQQQkgNiseEEEIIIYQQQgghhBBCalA8JoQQQgghhBBCCCGEEFKD4jEhhBBCCCGEEEIIIYSQGhSPCSGEEEIIIYQQQgghhNSgeEwIIYQQQgghhBBCCCGkBsVjQgghhBBCCCGEEEIIITUoHhNCCCGEEEIIIYQQQgipQfGYEEIIIYQQQgghhBBCSA2Kx4QQQgghhBBCCCGEEEJqUDwmhBBCCCGEEEIIIYQQUoPiMSGEEEIIIYQQQgghhJAaFI8JIYQQQgghhBBCCCGE1KB4TAghhBBCCCGEEEIIIaQGxWNCCCGEEEIIIYQQQgghNSgeE0IIIYQQQgghhBBCCKlB8ZgQQgghhBBCCCGEEEJIDYrHhBBCCCGEEEIIIYQQQmpQPCaEEEIIIYQQQgghhBBSg+IxIYQQQgghhBBCCCGEkBoUjwkhhBBCCCGEEEIIIYTU6F88zlMsZjPMgh1zrLJdpJvdIVvNe7xeFz4iT79Q7vUCi/SPoW+sO68bLBPxub5Amn+Mcql9nuEhfY/lPBGul2C+fI/0IUO+j3LZKOy3a1yJz7B6QhfL3ed/x993Y2wA0fZPxOYByP7nlJ4LwP53pNeXVR9LvkT68uZ5rmesr5Iw53LmhN/NBBivL4oF7W3anOP722OX3WIeMAbR8wfSxUXv8fn5+aBzxcW+ptq/Q8XOU31+Mg6a+hjt6zQJOXenjfQJxWMrFI+H5w0v6ZdIpOeKIB7vc2R3S2GiYzjmN0i3r2GvHYUPyFafyvee3GDz6jHZKdsmnmjfDYrH00IVFT7FKvswgnO14VTfzcgZvS+KBe1t2pzj+/sTm+UnZfyRXKd4iaK19iwen60POlcoHjcz1ecn44Di8XlC8XiqUDy2QvF4aPYvKa4T9Z0HDtr3L9jcXLWwuSvcbF4w6pyTWrb2DLPZJa7T39vdt5TVOdbJEsXjaSGKCh42Ge1cbTjVdzNiJuGLYkF7mzbn9/6klU/zr7DJY60G6VE8PmsfdK5QPG5mqs9PxgHF4/OE4vFUoXhsheLxoOx+w3pxqXnnIYN2XWazw9HL0nhf9njd3Byf6QKfL/9STeKu1ti2Udc+ZlhdRBLtg3Gq4vFpUokKCeY3j51KwYQ8Fxk5k/BFhBBp5VNyjfVzzNVaPYrH9EFnCMVjQuJC8fg8of+ZKiPbMG9sAijF46HY57/iViscBw7atRm6V1jePR2FqDfk2XdKDeTDEW8ZZlfEbMzPsH7+byFb5jOst/9yP9UkJkscgKZDJSokizs8d6oZGfJcZPRMwhcRQqq4qo9VWhSPSUwoHhMSF4rH5wn9z1SheGyF4nH/vCF/+haLmqAbQzz+F7brz5Rz6zd10ZfPaCnE9oS0XPRqje1efs5kuYFzHtAkJkscgAg5eSbhiwgh/ULxmMSE4jEhcaF4fJ7Q/0yVExaP35BnPyG9X+mFyGSB1X2Khyy3ZEXYxeN9nuFhLW+ylixWuH/IWi6ffsV284D71UIpn3CF5fq+4R4LfNouRBuFYo/ddoP10qX2cKigXd7QxS4I64Xmq/XzyGofi/dZ3Z8kKLfZOG8SkyUOQIScPJPwRYSQfqF4TGJC8ZiQuFA8Pk/of6bKaYrHu2ekTiLkMdN0mWKrXfJsEo9fsE1vJNG4Lry61Xmzl2cQRelv8WTdcKRl2wVro0CYamEn7zB/p5aMCBS0S5ufNAurH7MVLtT7W6TIu99JOKRnEoTw/e9Iry/L99kkemuf1fARRe4nx3ez22IjfVi5xGL1AzZbTZ/YbbFJ7/UfDpIFVvcP+t9Vd+s4AO2xe74TPpRcYrH+rZZlXmH7qJOa70ksheIs1IsfMj7BcvMnmgMmfcC1zzM81D4IXWKx+t7jQ5CpDQ7nSzdbS/vJ7PMMD+l7TQmYw0eyNufCPkf28D1Wiu/0+3jnQ0/vpqUtVR+JmsfN+goF3V8dPjCa3n8be2p6/6ZzOfuiYP1Oh4cvCHo/A/uCzj66I4P3g65+sO3kt0O/G7StjgkJSlKFz3hRXlPnN+ZLrEs/bxMedDG8+3GxyvARjj7o8f8d1kaH7qPVjQhtLryPWkx4fI/pLy3nFuFiEqCrfeme2aF/B3xXvuPqgVCxc4/+Tcdui43aBskCq/vCtuT5cdGvzYS1sdYMPt6FfT/d+1iTfbW1Pw8xOriN+TD0XDt0nBly7j6GGLmLffRgwwE5PfFYEsncD339Wl3geYnPF//muMHap1hlH0w3qnQGh8O6Y3WLtgvaRoHQiMfJ4haP29+EDl8cgcRjKYvkeFyskBlOrZ1AWP6+f8SN8tTAwPZvdTqJxy9/19uXGgTtc2R36iTTdFxicfurQRR0GYDaCMd77Lapts61fJg2aXMVpAS0wWLbwdDho5bzxnLmWt81v7C4xaMt4NjneLpVg1CTj7tBag1eXMraNPnKEPT1bsSVBE221KY8TfN5w33YfHV4dvO53H1RqH4ntUIHXxDyfgbyBcF8dFeG6geh/KB7oN+93w3TVu733TBelDT7jUMb/H0c4nH25zA2Opo+WqCKx6/Nc51kgdunpol6wJgEQBj70j2zpX8HfVfdxtUDoWLnPv2byBvyzVcOiVz/4yjshbYxX04h7gPC9TGdfe2xy/9xtMOYwltoG+vC0HPt0HFmyLn7UPPlUPZB8bgDXcXjN7ykXzoKu+rR5LA8j/ktMt1X9d0TVg4DlPP5nNsudBsFQhSPkwVWqe6LZHFEzDy2nFs/gRjT0kVRrNBkF0ubA9o+bHQRjz/Dcvmp9jdyUCPsxu58mDKmmwegff6Im7K/NQjHrT7q6AaXPXbZbTWYNAj1qrBftVObwbDNRy19Xe8Kh8FQPYwrLV7xvL5u52+SL5G+6ILSlvdl9JUh6O/diJki1omB6s9sGSvi39b+zuPDpuWdtR5vlPfm7otC9TvfdlB9Qcj7GcIXhPTR3em/H4T0gy6Bfrh+129b+dx308o893EjWfw7/r0c20OKx5Utu/qg/m10XH30gCwef5PeC7GX7bDFpCH7IhDOvnTPbOrfId9V93H1QKjYuV//1roNkmusvvm8/G+9sBfaxrox7bgPCNvHVPv67SD8lSt/YwlvoW2sK0PPtUPHmSHn7kPEyCHtg+JxBzqKx1ox8ArL9Fl48aZMIl1nsQWeV1jePVUTxd0Wj7UlHqbz6juz/CXT9AXURUCztF3wNgpEnuJau+Q8onisPbep5rGSudv49wMgicO6+5JrPDttnOdU40/XT2Sb2uf/jV9K21ZElVmC+XJdXy6zz5E9qMtAdIGRfQByH3yg+ahzheX6R2TlF3ZdbW5dNpChfIiWEEvVRT+yQiout9F9dTYGmLoA8grL9UZaWqqr964LJOWNJg3LqXZbbKRlQwY/I9n37PCR6VFYPlh7ziaRvAs9vhtrwC9QW71h/thnnZiofUC3tFjXN3WTU+mdGfq5Ztnddfp7/f27+KIg/c7QDj6+INj99O0LQvvoAPTaD8L6QadAP2S/67Otav3kEotVKvQTQzsZP+6ptndsi43i61PdXh0dEhz2L9jcVH05WdzhWb2/Jh/Ut42OrY8CMM6b1HeoK2Nh8kVB+2IM+2rq34HfVbBxNVTs3LN/gxpbtnmHOuEmtI0FYMpxX/A+ZvApkcXjsDYWgqHn2qHjzIBz9wHmy2Htg+JxB0KUrciRPaRI0/dYzi8MYqdeCLS/TLmz3mxe3L8GqxlHqghiGSC1GcraDKY2ZStCtlFsYorHuk3wDKKqsdRH5A1anFGWLmlLjCjv1CXo8RKPDeJPiZwh3SjwSf1F197mAajd4KPagyUTRrWHWp/Ub1zY+HzeS9WPbWlcYqMGEQa7VZ/LWv5BDbjVd6lkUlrL3jRlaSrvxnhfSvZItElyn+9GfHaTvxHa+t0c88Rmd7ali4of0Qko0mVFwaXe78WMPfv7l8dOrQ928kUh+l29Hfx9Qaj76dsXhPbRIeixHwT1g0Dz+wvb7/prK6WfWDPxXNoJqH3ktrSFPL53sT05ocN4zUYf1KevHmMfBXTzJvM7rNtErR2C98UY9tXUv8O+q3DjaqjYuW//pmx2brGJ+jvUzGOD21gIphv3he9jOi1GbPcYwltgGwvC0HPt0HFmKP+jtk3fMXII+6B43IFAG+a5XEmzDK0+sOrFY2vGprYchZhxpBNlbTWNdAKnLoMpfNu5tVFsYorH8pdY0SEvVj+XX1z3+RPujJsLjkQ8ljLcLPYk/Z1DJrmPeNwk2EkiictX+6baofoBqPXgo7RN00Ar2069T7ptTCGLS/I1Ww6GTe0uPZ9hiZD0TPbSJgeUD2bSPcg+qZPvcLXvtn/rTb/vpnovpj5b9JEEV+ufcF9cW2d3towWn03exN9I11Pef9ea+U6+KES/Q1BfEOR++vYFwX10GPrqB2H9IND4/oL2O/UZIraVZEdNE1mXdoLDCirpxtw+ilpRllfbhCMHHzSMrx5PH63Hg033ptiE0g7B+2IU+2rTv7u+q5DjaqDYuW//1ukd1oWb8P4+DNOM+xChjylCXW21dAThLbCNhWHouXboOWco/wMMGiMHsQ+Kxx2ILR4fd4Ku7ax4PMolEAU68bjpfnS/sWRqOAS8dRG3SUDr0nZt2yg2ccVjv3pA7u+uL6Tgx+oUFftrqsPpIx4Ht5EmJ1kfgHwGnyYxuDVSNoPhfNZl7e0Gw2ZxVgwMmtrRwTYKpEFU9E3qhzLLLsANuNt3X/T9boR/172X8h18hvX2z/qOzAK2CYlznT3js8rXk/tUgvnyffud1AscxePu/S6wLwhwP/3bW1v6CmT76Aeh/SDQ1D6h+92B+G3l5Zet2U1Ndcg1SH2nbTymikANE2wnH9SPr25PX31Ujged3qFxIh43JglnX6Hb1t1fdBtXw8TO/fq3dpt/H34il2uUhZsY/j4UU4z7Avex2obbuv4VWngLbWOhGHquHXPO2cX/9H3vMeyD4nEHAovHRXkGkxCqHk7icVNw2vQM6hc0n0MXSHq2Xec2ik1s8RjA7jesHXaX1R9jEI/b1TKWA8+GoMdDPA4yaJalVe6VmqLNA9Dnq2/lJSJOG6cpg8HFCln3hxDOqZ/82bMS2wyGLpPLpvOJ/95msmrZqNGyMWiyWOE+fXAQk5V307sP0tH3uxHbQBUXhX+7WCH7KP6tbXmieh7dGNLRH2pr7Ld9/8XtOYrHnftdaF/Q9X6A/u3N5bHa+OhQ9NEPIvhBa3tH6He9tJWvX7ZNylqUedH+pk08ppY4ctj8yskH9WGjjgzSR0VbdxXVRP9l2vchRF+MZV89+9Ng42qI2Lnp+UP7Nx+bkJNm5DlKDH8fiinGfQH7mLZcZB/icWgbC8XQc+3QcWYo/+NyrZD3HsM+KB53IIR4rNvExu1wq3ncVTzWF+3ufq9t2i5kG8WmB/EYAHbPSK3tcYVl+hPWzhvs9YiuhnaLwyo2txaP2wZRr9huHpCm32PlJOA7ZMzWDpeaZMo5QgmU1qXFTUFWm8EwxGDT9ny686o+wnUH5yss1/eG7JmA5S+C0fe7gWBLqq1UdlS0jTGTRJx0NtWV9jrqX+jd339qn/A6i8fo2O8i+IJO9wMMYm/VzQfw0QGJ3g9i+EFbe8fod320ldxP3GNDW7zgMyES78NVPFb9kmkfE/VSjj4ouo3WLjiiPiq+Q9f3YXrvoftiLPvq25+GGldDxM5Nzx/av/msmrH5qhj+PiCTi/sC9rHS336C+dz2jkILb6FtLBRDz7VDx5mh/I/LtULeewz7oHjcga7iccOAOl9inaZIHzL88VSv53se4nHoNopNT+IxgKJkx/1qoV9qL00cYt+LK/qNDdsdFgG8tXjs2l/fkGffybu7tg5SypvU2H6Cd/N3Qrs01TGLJB5Lg4zSzkGXqg8pHjcHTfs8Qyr1K/ORLL7Fk1Rzso+grC1DiHmGJYylHQnZJqJtCZmz9mXQpg1iu/bPNu8/wXyZyjt8F7QRjzv1uxi+oMv9AMPYW0gfHZLY/SCGH3TNYgnb7+K2la9f9m0nyxnL0m4uYqUaA7vUai4v5OiDYttowRj7qPgOXePj0OKxycZi2dcw/rT7uBoidm56/tD+zccmYojHfcWlU4v7AvaxjxlWlwvcPm3x5JwpPNRcqG/xeIi5dh/isY//cblWyHuPYR8UjzvQUTzWLZFOFlilWW1HRd1mcP2Ix7qyFSEESMe2C95GselTPG5Al+EbpLxBB7TLetoelslJFPFYWS6qO4qPGOkDNtuXlgPQsU5SbQdl2xKYWOKxWCjfUi+y81L1sWYeKxRLpNbLhvcvvitmHh/QL2Es7UiqOapbpij8P21tzy5ZDa4csx8a3r92E6BW4nGXfhfDF3S5H6B/ewvto0MSux/0nXkcs9/FbKuxZB6Lz9gsHvvXVIRn6ZwYNgqMt4+K79B1Zd6YM49d7Gtof+o7roaInZueP7R/O7PM48nFfQH72P5/kP/jzeGc55h5PMRcO7Z47Ot/XK7FzOOQnJB4rMvANNfb8hePm5xrk+DsI0i74NJ2MdooNuMRj+VawcdgbGAhy39jJ2WjQJNzjiEeKyL8oUbbT8hMO5y3GoCUZS7SxxLbEpgYNY+LU+uWjIlBninzqW/BKETtt5aD2G6LTZoq2f6qX5p6zeOAgUBpS8X7EexIEh7FNjueT7BDvd8aQKQ3vn+NL2slHqNDv4vkC7zvB+jd3oL76MBE7Qcx/KB7TdDg/S5aW42l5rF72QpZOE4wv3msJU3YL9XCB0W1UYy4j/qUrYhZ81h81lj2NTJ/6jyuhoidm+43tH8bY83jyGPepOK+GH0stHjcFC9NoebxEHPtmOJxF//T972Poeax70evMJyQeKwTZU1imn6pv5t4rDpr9dS6jQwsO8U6d4wmXNouRhvFJq54vM8zPKSpVAdIP3jq6kL132Gt9+S6S/ARp43zgovHyk68ugzDGk1Osr5jq3i9KuNvBptA016Il1cRmPuGJhtA9BPGXeqHHMhb2FOoXaeVjSvF9pTejbG9CvoQm4eqQSvY0iJFXtqgJoAR3kuy3OA1T7FoeEfSB8PGdg6MFCxq2qCteOzd72L5Av/76dfeYvjo0MTsBzH8oP39xe138dqqnV+uX6MuFHjsYi71PYtYKY0vHsIx0NIHxbTRMfdRj4m1ZBNiu4bui7Hsa8T+1Dquhomd+/VvXd+hOj4PHPc6MaW4L0YfC5z4Iuk0uvOFtrFQDD3Xjjnn7OJ/XK4VL0YOYx+hbTguJy4eG4xNV7qh8WXK59UvdXvDS/plvf6Uali68gempWm7J6zmF5gv3yM91iLWB7y+4nHXNopNZPFYk02szcLVlvvoWVxRke6pRd2+AuVDh/9S8TYDWvuMCvkdtR2AgFqWtamvSe3h4LxbBI9qzbGPpo0tJPoXKOW2dqk1pfg8sU9I7ekSXFuW9bQ6Vx+7YA8lHivLFf94PNqgTuAUa+W9x9PjMdix+S3Jph19iuSHxPsQ34PL+xfF1RDisW+/QzRf4H0/g2VVhPLR4YnZD4L6QQDtMhO79jvL84RuK6mfuNx3UzupbdHc9vuXFNdGMbr4I3kZbLK4w7PzLu4CLX1QPBsdcx9V5hmNS44Vm1DmS8H7Ygz76tWfhhxXA8XOPfs3+Z00f9xV53nqPDa8vw/PdOI+9Xwh+lgb8bg5e9rFF4a2sTAMPdfuUzwG3P2Py7XC3nt4+whvwzE5IfHYsGNossDtU350hPbC4fWXZSskf4nF6udqA4LdFhttvSmdI9bVPT7c6+pxW4rS+/wJd8srzd/pBgGXtovRRrHxEY9b2JE2U1zcXGKP3fZnze6kumzxrhs+tkH58uUVvKj24LtUvM0gJV/T/jV0j902VWzRZwBCTfzXX1dpj+Qa62eTtauDWkP7i5PXq78ifV9cxxb8DyBQ1mpNfYWNcYlTffNN2T8o77ppwi5du8F3Ge9Lvac2pVzaMJx4LG6U8pflF4eMEe2Xb7HNqt2q7T5csevZFW42L+aJxP4Fm5tqjJL7leKjmkQE6f1r+oWHeOzX74BovsD7fvq0txg+OgIx+0FQPwg0v7+Q/a7PtmrTT9R2Mq24U+JjW9srq1W0woPSVm71Ew14l86J2+7j6qPqvMmW5a3ahMYPBu+Lge2r9syx/WnIcTVU7Ny3f5PfoTW2rL1DjXAT3MYiMJm4Dwjfx1qumrSJjLXrmXxhYBsLwtBz7b7FYzj6H5drhb730PYRw4bjcULisZri7nHUljfbxGPHwzCwy18t2hymr4JuNY/Dt1FsIovHpmxxr/fap3isOC7f4EX6QqyZzEmTJVPGvf9SmoNQv8ZmK979G/LsJ029tsPf17MAHQYg1yUwtQzzKyzXG2GX6j122w3W0kcdly/1+jIw41mqbmonXRscy72oH8s0g13Nz82XWNdWT7whz36U27QxI+14rk31sQ37HFm66imoH1A81nwEND1nfWVF2yyQY79f/aD00VdsNz8oH9U051b7k/H9p/K5dP7VyRfVnsaj3xnuPYgv8L2fAZfkBfHRMYjZD8L6QadVHyH7XZ9tVesnl1isUqmuons7GdqitqnzK7abtSbJQRUe1L0dbKKQA619UKx2H3Mf1c+bksUKaZZX19Qk3OiFgdB9MaR96Z65B38abFwNFTv379+0saUYDxrfoU64CW9j4ZlQ3Kc7X6c+1nbVpMYe9jmyh/fH611gPm+uVx3WxkIw9Fx7APHYuXzFACt1A9tHDBuOxQmJx6h/PbQdyedY/ruS1VvbGEcTBCX/hsXnrtewDSoOu2BqOrP5C75j2wVvo9jEFo/Rrk1mM0t2TX/isey0utTbUr4Q10QMXfurA3zL5TFt27vR6boMQIDbEph6VoF/n1TQlKsZz1J1EQ/fZOwTPh9nzBuZtfr41VUosDKkeAz3kinqygqn2lxt+4DtnfmMc6aJjosvamorl37n2w6OvsDrfnq2t+A+OhJR+0FIP+j44S5Yv+uzrTzu25qhDLRq+/k3SNfXWl+g2/S53aHGmh4+KFa7j7aPyrUb54vPHd+jbbwO2Rdbns9iX/pn7sOfhhpXQ8XOQ/g3nzaw2X5oG4vAZOI+IGwfc7Evw4ru2pFgfvMTsnsXuw9tY10Zeq49hHgMuM3dh5iThbaPGDYch9MSjwFterh6JItv8ZS/aQJLdYmzRjy+WCH70HwNN+FCt1TA7KQXt79aJqYt2i5oG8WmB/EYAHbPSHUlQgztEuy6XqhLRbvU21K/TqoBiUmwE5/Lo7ZS/itum/rQbIbD1/9HPKVLS3F61wEIjktgTKVK2vZJFXVgaMoGGFKgtJevkfvELR63tgD6Fdv0xm2AlUroGO7r6dvGANfeT0MwsHgs2pK1//vWf24xNgV6Z83ncvFFTW3g0u/UdgjtC3zuZ4CsiqA+Ohax+0EoP+jav0P2O0sbRGgrV3tpHi8KHPzG/Abp9n+E8T+2eOzjg+K1+zj7qGrrf2+cYLuN1yFjkuP5OtqX+Zn78KchxtVQsfNQ/s1FvEkwX/6ATSlO2oS90DYWminFfUC4PuZoX43z+OIDfwu7D25jXRh6rj2UeAyHufuYk61a2EcUGw7P6YnHAA6p4qmynDQ5bDonpoA3ZgAZxOOPxTUeaun+yWKFe+Omdrb7rZ+rPF/6k7QEUE/btgvVRrHpSTwGYF7CcYXl+h4PWdNA2ZN4rG501/V9qEvgagOGZvmbFJC0H9AOz5Eje7hXbHCGw3Kp7+XNIa2bA7Vxom12cDX1yyss16my/McNaTLbOHkbWqDE8R2lHfqEePktNun3+vrhy/eWzUBN96WeS+O/ojH0uxE++lhLCYkfh3w+/B36QKqp538Ym36RlnVa2W2xSXX9vc37b/JFetr1Ox1hfUH7+xnI3oL56Fj01A86+8G2/Ttgv6seooe2svWTluNFeTsaX58ssLov2uBjj+Ix0N4HRW730fVRva3v8wypZBeH+2ttEyFjkvJ8fvbV9Mz6awV+V53G1VCx87D+bZ9neEjfK6KnaF/iczqIqaFtLBgTjPuAAH2sbeKLOo8/9IXqvbUX3oLbmBdDz7UHFI8b5+7DzsnC2kccGw7JyMRjQgg5VcSMcZfgwjNQIIQItO13Y7wf+oJpw/dHzgXaOhkbtEkSG9oYsXFa9kHxmBBC+kDM4nfaZOO0BhtCBqF1vxvj/dAXTBu+P3Iu0NZJXFqv3JFWa/ZdepFMEdoYsXHu9kHxmBBCoiNvHOdWakRcZtNlU0RCzhWffjfG+6EvmDZ8f+RcoHhM4rLfrnFVLudu2jNA2bS50x4x5FygjREb524fFI8JISQqr9g+3gqbRrh8dVR3Pp7+l0pC+sWn343xfugLpg3fHzknKB6TyCj7vhxqEf+o7A20x277i1I31LbHCSECtDFi48ztg+IxIYSEJk+xUDaaKIver57MG7qZfhdtZ3RCTgjffjfG+6EvmDZ8f+QsoXhMYqNunuVyJJjfPLbczJ6cL7QxYuO87YPiMSGEhOZjhtVFffBIFnd4Nu5SLO6QLB5XuNm8TP5LJSHR8ep3Y7wf+oJpw/dHzhWKx6QP3pA/fSus6LAdl1jc/noSog3pE9oYsXG+9kHxmBBCgvOK5/W1UONogVWaNQwcdcEhWayQZjnFBkKc8Ol3Y7wf+oJpw/dHzhWKx6RH9jmyh1RZGlldQ7wAACAASURBVF753Pv0J2UpOSEtoY0RG2doHxSPCSGEEEIIIYQQQgghhNSgeEwIIYQQQgghhBBCCCGkBsVjQgghhBBCCCGEEEIIITUoHhNCCCGEEEIIIYQQQgipQfGYEEIIIYQQQgghhBBCSA2Kx4QQQgghhBBCCCGEEEJqUDwmhBBCCCGEEEIIIYQQUoPiMSGEEEIIIYQQQgghhJAaA4rHO2SrOWaz2eFYpMg1f/UxW+Gi+Bun4xKL1fdIHzLk+94fqpndFps0RbpeYl679wTz5Xuk6U/I8jf3c37MsLpo00bCMV9inaZ4yHKMsbmCs9tik36P1eJSbzebLXatTviK7SbFenklny9ZYHX/gM32Ncx975+xvkowm11gkf7h/rvgzztmPiJPvzg+X8t2IoQQQgghhBBCCCE1TlA8FoXRG6ShxLuO7PMM6WqBpMX9J4tbPLrcfxfxWBKuU2x3pyohv2Kb3mgEe3+72eePuJknPbTrK57X10fbcRVFwz/v+KF4TAghhBBCCCGEEBKS0xaPZzPMkmusn4cUxlqIeNrjCjebF3tWcBDxuBCs7/B8cgLyB2SrT8Paze4Jq0bhWGjX6xQvXs36hnzzlWA/LqJohOedBBSPCSGEEEIIIYQQQkIyLfH4YoXso/2s+zzDw/0Ki0TMrLxFNoggKmaMigLtCvfa0hSv2G4ecF/LUG4QkCXx+AukeUMjFey22KTvsZRE0ARX6+cTKmGxx+vmRmrPZLHCvVKuQZsZbrQbVZy9wnL9o/A+99htN0opi0+w3PzZ8t51Hx6aRNEYzzsVKB4TQgghhBBCCCGEhOTkxOOC/UuK66SLcNcVNWN0htl8iTun2sJ77LY/y3VqkxtsXg2/9BWPC9QsWtu1pkZZK/ggjM9vHi21sNV3prcb2bYswv7+BZsbQUC+WmPr2qz7HE+3ujInDaJohOedDhSPCSGEEEIIIYQQQkJysuIx8C9s15+V579YZWgpqXbjdYOllP38FTZtNsEDFFHXkhHcVTzGHrvsVhAR51hlp7GN2n67xlUrUVzOKk6WG8jFHGS7qv+7gvQOP8N6+6+G678hz75TssHdxePwzzslKB4TQgghhBBCCCGEhOSExWNl+b7h/HGQBUb/erLKM5gyVzuLx1DE7lMR3vxswG5zf2Kz/KRFpq5oC01Zw0qm8myGWbLA7dN/4X5x4XCOGM87JSgeE0IIIYQQQgghhITkbMRjfebxH0hLUa7KttXWTZ5dYrH6Hg8uZSckITbBfPUE7zxesQyBKZN0DOKx+HuHjNcqQ7b5WlI2bZvSD55YbU5sa6fMXtkOrZm90ntMMF9+d6yjLNppeFE0nHgs9umjHe622KyXQlb7JRarH7DZ6lrBVPP70PdSpW6z5kkcxeM9ds93Qv++xGL9m3Bu8Tlc2rvt3xNCCCGEEEIIIYRMgxMWj8WMT1OGqCoev2g2KFOPpjqy6oZlLqUKbLwhz/4LW9tGZgHKVsj37FO2wqW9dX/bVCqhzXnDINmcKlbnKRYt7dFZ/C7eY602do/icSdxXhGPX/6O9Pqy3odqontTqY7qSBa3eNQKz4CbeNwkHKvPQfGYEEIIIYQQQggh58vJisfSpmbzW2Ra8VUU5S7x+eLfNBuUGQRkYzax8lw9ZMp2FY/3+SNuROHO2F4N5xFEUqsgLG3q1pDB65J5HRS7sC3Zo2spFNes7H2O//5vXWZ7TPG4ZQ1nK6Ltf4bl8lNt/5GvodlYsukwloFpFo9lW9cJx+pzUDwmhBBCCCGEEELI+XJy4nG95MSnWGUfDH8tinJiduMKqZj5uc+R3S1lgcsoAsrn7GWjPi/xeI/d9hekmvIc1+nvzaU5tKd0FHrF7N2GTGdnQToU0gZ3ddvxEo87Z4ZHFI8bnrflyeQ+PZthNrvCMn0uBdp9/t/4pcwcVrOAj3+/3kiZ9vs8w8Na7X9fIn1RN6C0i8duwrH6HBSPCSGEEEIIIYQQcr5MSzxue8xvkBqXuAN18dhWkmKPXXYrCFgGwVMSCnsSkqRrdjmaSnI0IWaxmgRhoUTGuznmyeG6V+tnjWDdd8mKD8hWVbZscp3iRbopUZxs8WFgtOJx0/O2RRWPGz5E7H+Xy1rMv8ImVwXh8o8VoVmX/W8Wj92FY/U5KB4TQgghhBBCCCHkfDlt8ThZYJVmFjFUEY+byiJI5RYMItFkxeMrLO+eOgjHB6pMYZMg/Cc2y0+O//4T7ov215X36LVkhfJxoDGzderiscvztkXp0w3vTKoF7ZT1/IaX9MuqtEzt/HrxuJ1wrD4HxWNCCCGEEEIIIYScL6ctHjdmNMricXNZhEL4DCset3lGrWDpLR4nmC/fI01/sW/I1wqhjXSCcFn/9zOst3/KG6wpomqzEB0KNav1CjebF831TkU8dn3etrj16QNyWzrXBhfrR9ey0evicXvhWH0OiseEEEIIIYQQQgg5X6YlHjttmPeK7eYB96uFtPmdfkm+KMq5CJQOItHg4rFJnHxDnqVYLaoyAcniFo/Wsh4+CGUpZp9hvf2X/t8uVsg+in+rCoFiyQr1PGHvVxZSbQLjKYjHbZ63LXKftreP+LdtPg6IH3DU38ni8eerbz03gqR4TAghhBBCCCGEEAKcpHhcoCxx19bMbSvKOYhEUmkLN1GsH/G4eITfsBYE5HBZpwJldqj6/JUgXGR5GzfEE9vRNSu1Ne2F1GlvmBdTOAbaCcK+z2QTqJVsZl2mfa1OctM1KB4TQgghhBBCCCHkfDlh8RiKkKsrSxFBPJYyI1sIjEYcsl3bipOqgJxcY/0cMgPZULqifB+CkC++I+H9xi9Z8Yb86dvWQqqXeCyWWmhrwwDCiMd+z9uONiKq7zPZ+oNOPE7wbv5O+IjkUluZ4jEhhBBCCCGEEEIIcOrisVT6QPf7GOKxWIphFmCjtwjiMYD9S4rrRBDZjHWhfdCXrigFYalNdOUphP8XZCM3lVds05tqs7g22dd5ikVbexR/45VF3VU87vC8rehDPG6TeXwUyPe/I70WPpY0lq+geEwIIYQQQgghhBACnLx4rIhJvYjHUDb16po5G0c8rpf1MNWF9qTMKC6eXxCEJQFVFJqPbSpkIzdvYtiS3TPS5ZWQdb3A7VPu/n7Etnb8MCDasN/zdBCPuz5vK9qIqCFqHqvXEPuKUqJi94TVPNH/W6fnAMJvaEgIIYQQQgghhBAyDk5cPB4i8xgAPiBbfSoIdl2yZ2OJxwDUjMzZJa7T3wMJi0LbL1LkpeinEQoFsT1ZbvBaZurq6lT7s88flQ3UfLKtRfHS5f5EG/T9kOAnToZ53ja0EV2VDzuuGdnShxm1/eUN8+Tr77HLboXsa5uttxS2pfI4FI8JIYQQQgghhBByOpy2eDxIzePjpYOVhZCF6KDisfY+m5b0uyOVqfjj8Sj6VWUsKsQaye/x9HjMRO5c8qO8E2WjuBmSxR2evZ5T/iDRmEksZbzqnt2FtnYa8nnb0C5jV9ws0a0WsZItX7MPm3gMuH/UkX1T0zuWn4PiMSGEEEIIIYQQQk6HExaPX/G8vhbKMuiyROOJx8Ab8s1XQqZj25IBb8izFCtxY7sI4nG9fEXTkv4WCBvk/WX5xeE9ajNMRUH2E8znFx1KPGhuQ8nA7SqkyoK7pX7w/gWbG6FkhFe9Y6CtnYZ+Xndalnuo1SK2fWDRCOI1+2gSj6GI+aZSLUpWtG3lgLr5JMVjQgghhBBCCCGEnBAnKB6/YrtJsRbrvBpFopji8eFeZAG7EMmWWKcP2GxVafQNefYT0vQ9lmK5gfJ3N0hrv0FH8Ri1DG23LFAXlLIhFkFYzt4MeA+tN0tzQSxdcSiBsFilyErhc4/ddqPYYJeSIC3sNMrzutK2f6ilJA5i/HK9wVa4532e4WG9VD7E6ARdB/HYsXxFzR7nS6w32+qjyj5H9lD00wvM56Y6zIQQQgghhBBCCCHTZVrise9hzByMLR4DwBvyp2+ljMn2xyUWq58lQU1ppG7isU7ECyU6WmvUiregCNjeWbrSSYXN+HyPOVZZPQ+7Vu6j4ei2GaGrncZ7Xjc8+4eaod/Yn6+xftZ9gnARjwG38hXqBwLTkWB+8xOye5frEkIIIYQQQgghhEyLkxePk8W3eDIuhe9DPC5+usVGzZ5sPK6wXP8oZLQa6CweAzVBzXtzNxVBhLPWMBbFugjXDi6m7rHbpvoMcVVcXKZm4d8JVzuN+bwu+PaPN+TZdw5tOUOyuMWjLvsegLt4DLfyFbtnpMoKhrpw/Ih83+K6hBBCCCGEEEIIIRPiJMXjZLHCfZriIWuqL9yjeFzyiu3mwVKaYol1miIVl8g3EUQ8Rk1Qs9Z6dUbIhjW849rfeW8sp55SLccRQUzd58ge7mtlUg7C/72DDbrgaKd9PK+Vjv1jnyN7SHG/WijZ065t2UbEdStfUZSSke8pwXz5XrgfiseEEEIIIYQQQgg5TQYUjwkhhBBCCCGEEEIIIYSMFYrHhBBCCCGEEEIIIYQQQmpQPCaEEEIIIYQQQgghhBBSg+IxIYQQQgghhBBCCCGEkBoUjwkhhBBCCCGEEEIIIYTUoHhMCCGEEEIIIYQQQgghpAbFY0IIIYQQQgghhBBCCCE1KB4TQgghhBBCCCGEEEIIqUHxmBBCCCGEEEIIIYQQQkgNiseEEEIIIYQQQgghhBBCalA8JoQQQgghhBBCCCGEEFKD4jEhhBBCCCGEEEIIIYSQGhSPCSGEEEIIIYQQQgghhNSgeEwIIYQQQgghhBBCCCGkBsVjQgghhBBCCCGEEEIIITUoHhNCCCGEEEIIIYQQQgipQfGYEEIIIYQQQgghhBBCSI1exePZjFo1ITrYN0gMaFfEF9oO6QLth4SGNkViQLsifUA7I7GhjZE+bKB38ZgHDx48ePDgwYMHDx48ePDgwYMHDx48eHQ/ouu50a8gXqyHByJkirBvkBjQrogvtB3SBdoPCQ1tisSAdkX6gHZGYkMbIxSPCTkT2DdIDGhXxBfaDukC7YeEhjZFYkC7In1AOyOxoY0RiseEnAnsGyQGtCviC22HdIH2Q0JDmyIxoF2RPqCdkdjQxgjFY0LOBPYNEgPaFfGFtkO6QPshoaFNkRjQrkgf0M5IbGhjhOIxIWcC+waJAe2K+ELbIV2g/ZDQ0KZIDGhXpA9oZyQ2tDFC8ZiQM4F9g8SAdkV8oe2QLtB+SGhoUyQGtCvSB7QzEhvaGKF4TMiZwL5x4rxusExmmM0SzFdP2DX+YI9ddov5bIbZ7FOssg9el6VdEV9oO6QLtB8SGtoUiQHtivQB7eyU+BOb5SeYzWaYzW+R7fYOv/mAbPVpy9+0gzZGKB4Tcia06ht5isVsdhiATMd8iXX6C7YRBicv9jmeHjL8Y+j7GIQ9Xjc3SFoFDEVg4io26+nH535Enn5ht8fa8QXS/GMP99adj9kKF0Pfc9HnL1bIeroFjtekC672U/avoLb9iu3jLRZJ5XMuVhnG5nH2+RMesp5GxTJuaOnHRjR2O/ukjxlWFzPMZnOsMt/RU2WP3fZnrBaX1TjWoz92ptf39QfSxQVmswss0j9a/O4N+dMjsn+Mo/FGN9Y5xPjJYoX7zdY7NhyOKl4co0+OSVw7+xe268+O9vEJlps/7X9+AuPBoJQJQS2Se3x+05LR+TLSOxSPCTkTgovHxZFcY/38Gu/GXdi/YHNzhdkiRT7snQxEIQR7BBkdv05TPO4OxWNC2jOceCx8rCuPtuJWfPb5I27ml/3dl49YMLKxe1DxuJz4C8dI2qWk9/flIx6/Id98hfmIYoDRjXUtYvzkOsXLSHJE3KB4HIX9M9ZXSWUXyw2sM78TGA+Go4gx2iT3+PymPaPzZaR3KB4TciZ4icfGyfYb8uxHrJdXRwH5S6Qvb6FutTWlOHCuAcdx0tkYzJUUQcYlrtPf0WVeMCqfu3vCap5MbsIzCvF4AEZlO2RyDCceC6s2bh6Rj9LP7JCt5v2K2h5iwdjG7uHEY3H10FfY5MPFUzb6f18e4nH5bsYzno5urHOK8b/Dcp5gNktwtX7uFCeSfohqZ2XCyedYzBPMkhtsXi1WcQLjwXAcY4ymNtb+Ju58fHS+jPQOxWNCzoSw4vGR4ivxwGIdA47hGI/PFWp9Dfwxoy0Ujwlpz3DicSFoOSzdHQyKxz4MJx5X2ZLuH4H7h+KxH6Mb65xifGFfjFYiFhmKeHZWfdy6WP2In5efYNaUfHIC4wGpMzpfRnqH4jEhZ0IU8RgQllp+hvX2X53u0RcGHMMxDp8rbv7XPZu6bygeE9Ke4cXjkPVuQ0Px2IcxiMdjXmpP8diP0Y11rjF+2ZbDxffEnXh2Vqy2+QTLzT+qVRJXa2xNwfYJjAekzuh8GekdiseEnAnRxONyEwXz0rZ9niFdLYQakVdYrjeWzfaUshjlb35EJi3nLCYWSp222n3vsdtu5PPNl1g/ZPolx8XzL1LkeMV2sz4u35thliywutdtFFhM/o6TnH2OLF0JGyo1PTM0v0kwX66x2ZrzkOptm2C+fI+HLDcLqLstNuvlUWw1ta0bo/C5ruUq9jmyh+/lDYlml1isfjC38T5H9vC+ev9NtgPgYL+pfJ35EmvD5jOyePxPYbmoyW6q2mbW5aTFhx2XrCHWPCYTo7N4LPl5tc/qfK9hvCnPIQqAT/iwTY/9+BKL1c9yH47piwz1TEtRUuzrH56RHsfFZHGLx+0rmsVxgzBtEQv2Lymuk2O7rp6waxy7Pe+hI93F4+K+D21QG59r44Ctnv+xHRvfV8Eb8uwn3EvxQNPGZ6FiLfF9vWCb3hwzVhdYPW6xcxDH9cKRRTze/470+th/5rfIdm+Gtizeke89dGd0Y53zeN/UDzX2Y4p1nOssC9fqFIub3/M+z/BQi4Eb4vMJEM3OyiSho09ySRoKNR78z/FaNqFaFLfXfz1cV/f3Qt1m7QqPwq+XMXNbf67Sbi5wuEd1Hugy52g5x+3A6HwZ6R2Kx4ScCfHEY2C/XeNKO1gXG5cYgsT5DdLaRPkNL+mXymZEwiFt0OciHr9WExnNkSzu8KwGjGXA+h6P62vtvdR/J4jH979UkxqX66HY3CjRP/PsCsv0WQk29tg938kBhnRcYrH+rRagWK/jUe5heJ/rWK5i9xvWC/07Kdr4ZvMiC7Hi5NT1XQqlXOpHgvkyrU1QKvH4c3yzcrM3c58r/6LMDnFaBk3xmEwMV/tpFo+/x5NpzHEZb0pxQxAtlt/ga8nPCpPs2L7IWTz+C1Zffyr5p8PHqMDisfC81ce90xeP759+OAoktrG5jXhsel8A8IpnQ6xSjj21+twhY63i399huVLiras1tvvQ4rHwvOW4b2pLisc1nEvTHcU27Qdom81p7K2TeOwTi+vec0PcPOJ64y7EsbO9JtO4qvtvTGAINR68FYKvRagWEyX+79/MNituSqqx/SKurmLmtv5cPFn7uUBTbKCfP9rn2aFLSo7Ol5He6cMGKB4TMgJa9Y22QpIhw7H6uixnXu3zX3G7EDNGdL9RBNOdkHGjDIbmgF8uZ7C4/fUYzO6x2/58/Bqs2Zm2eP53c8yTGZLFt3jK346/S8tNROTfKROXMuMGkAVsTZ1MQRiQson2OZ5ui6/cn2KVfRB+UwRUShCyz5HdHTMqVDFVzNAtn0l+H20DjaF9bimiWncYLrLj1Wwt0Q5mihArTKyljxyiDaglMoTfSO//DfnTt8cJS/0+K/G4CCq/O2Z9yZvWSL/bNwXU4jJDh7qsFI/JxHC1n0bxeKaOUWIf1318MQmb8hhQ+tj9CzZ/fTj6lr58kUVcFZ87WeD2Kcceb8g3d0i3/7I8X8O5dWKBOIFWxnrp3dTG7qmLx7P6OxZimLqwYRG8Gt+XMA5K4w6A3RaPZaacPFaEjbXE565irX2+wV/TLfZBM49FsUSJi6R3o2Y8UjwuaVnzuO4Dxdj6Csu7p2NsLcYsbUqIVUkAks11jMVr77mMgcU4C9jnT7gz2PyUiGNnOqFYJygrBBsPmla3qokSxdhQHzuq+YLOP+hW9Pn6c5+5QBUbyOO8rU+Z5rjidcKW8hudLyO9Q/GYkDMhqnisDdaFHel1ol75hVUcqBs2jVGXTpWXNwT8osCqvYcikFQEOHGypglwqkmX+DtRONAN1kJwLD2buMt6/VpSdocYpBX3qM0I0QmHDdcxtUUDg/rc2rJVQ3jUsMSuCihFu7JtiiW0pWhz5XU0E1op40W+D0k8rj2HuGmN+DGgCDQN4nBt+V0DFI/JxAgpHtcFA9tmUS7iscGP9uWLnMRj02Q8lHgsTqD1q0JOWjzWPXM5zqrv0kU8Nr2vhizAMg4S2ypwrCU+t1ZMCicei0kJWlGE4nEzjeO9UCJCl41b2pT+HZTvyCn+MMU46ByLy+9Z+HCnE4jLeHLMG6HaiWJnpjGrqXRFwPGgnhEsUowFxXszlXVTVyaovlsnOnv6c6+5gNs4L7eBbZ4t9CtryY92jM6Xkd6heEzImRBVPNZN9BprYum+XBeDd7tNY5oCDnMAa/iiXQY9piBSN1kTAhPt9Uxf6h2Wf2nasnxm56CgKRO1aPuGOroKw/lcccmtLkCraGwr3aYwrTdEcsjEMLzrSjxuY2/2gNoebGugeEwmRjjx2NDvjGOYg3hs8AH9+CLATTw2jc0hxOM3ISPK7J9PWTzW+17TeO8iHhveV+OmZrqxPWysVT23KX4IJB6LmaOmlUYUj5txLiGh941lOxk/2rdY+VS+U40Q3TEWl95zaRcmf9Sy1NcICW9nlrhWSM7R9vmQ44GtfIru347Xlt9jJTIvFp/W71t7DR9/7jkX8NmcsmlfkwgbXo7Ol5HeoXhMyJnQt3jsJG7WsltEAVast2fHvtTJHghqa8das3oBfZAp3Lth4qEVMZwG9yLQECbKZWCmq4esvXiUHciH8rn1DTc6oBUChKDRUKdaxkV812cJlnZhtDdDlpgxoG7exLIGxWMyMcKJxwaf2CgQWsRjX/EpiC8C3MRj01jQXTy+z3461ta3L5k9XfHYdF8m0dZFPPYdu3XXDBlrAc3PHUA8vv+1XPJuLS1A8bgZZ/H4EGPKNdir2Nr84cFViDWUq1Dv0zMWF++vjPVtMU6bTYZHSHg7syW3CGUWdPO8oOOBeaWddg5nFYK/wA/p17hQbbN4964bdgLQ+1bfuUD1AU5bD7lVe8VjdL6M9A7FY0LOhKjicfkF2n1jkgP1CWIlCs6Ok+UV7lPdjsoV+gHUMZO2CBjEZy2e3yJ818VxT/HYqa017aluoJQssLr/SdkhXSCSODiIz3UtV9F0mjzDQ3ov7FAsCgHqZkKXWKy+R2rcJblJ7DiieQ9GcUvAbuPKNRvrIbvdV2w4XpMujFk8bpPNCYT2RYCTeGzs613F408wn1f1bykei3QQj9v65n2O7CFFul6WmylJYlqwWEt8btP76ioeJ3g3f1f2AYrHHWm0qTfkWVrVYJeW7Lv1vVLUM7alpVyFep+esbj4np3ebRk7hU2y6IvgduZcZknz70HHg+rf9KVI1HleYaPCfYlzvT/qdnU4v3oeH3/uOxfQj/MPWW5oL/94owuj82WkdygeE3ImRBWPa8G6v3hs3jk2wXz5XjuQ6gOO4ou5a3aFECyWOzxbgsxaG/UsHgPY54/Hr/nKs8yXWD9k+p2uJy8eC1/sG8pVqL/bbX+RJtL1QxVhTbslX2G5/lER6gOIxxZ702fy62u7aTMxmqB4TCbGdMXj2L4IGFY8Vscj8wc+isflCbuLx7stNun7cqNH3SGfO1SsJT53LPFYvUfL2E/xuBlnm6rKhJg2EWs8THGIrVyFep+esbg2097pCLfMv0/C2pkYazcdmiSdoOMBKvFXl2Fce1/FvQu10sVSbrXMZFNmc5/iMVqO8xSPyTBQPCbkTIgqHteWenURj4Ficn1f7hKuTGyUMgXtJh2mY3riMYDDhPF+ddx8wRKknYp4XE442uyKLWw6KLXPEuv0AZu/PVpqir5iu/mhysAxTmCHEI+hCagLW2lXu5riMZka0xSP+/BFwODi8fwrbLb/2SgOhRWPzWO+6+R6muKxuAGTKjjcI91k2BjrG4eItcTnjikeX+Fm8xuebGUODicKKB5bRMcWY+Xoxjrn8d62vN4xttZeo6FchXqfvYvHhR139yl9EtbOKl/ldKixadDxAKgSggSh2JaZLtU9VhMtinMV7/n438bNcXsSjwG4j/MUj8kwUDwm5EyIKR67Lhur4zDIHpdeypMb+SuzfUm/R2bSFMpW1HhDnv2kZLMJAuJJiMfVhMO4zFFDtbTOkKXnuCHVYWn593JQV77/IcpWAPWAWhNgu0DxmEyMKYrH/fgiYFjxuJjgCstwDTVEKR6XJ/QXj4WNq/QZw46b43nHWuJzxytbUQjZVbkNwyZqFI+baTHe19tEFd7aImS8N8VxwcpWVCJ4O6HtjMXj0q/YNz00lq4IOh4A9ZV2+pV3tfu/WmO7rzbLOzxLkWl89NO6rGYAw4jHwiPkGR7U1SSt59lhGZ0vI71D8ZiQMyGeeKyvOeW3YZ6dqkyD4VraDfNaZmAC09gwz4a49Km4l8YN8/x2mu7P5wr18Rrqpsk41L52FGwqxOW+xXvrZ8M8XebY4ZzHoNgYBDdA8ZhMjOmJx335IvFaMcRjw3ika0/tsnfxcX3FyJZjoiNTFI+bYy1H8VigXawlPreveKwfG/XtKXxE1j2zt3hsuofujG6s6yQed4itIYr/DnFcjA3z2sZGEyKknZXt1bR5oPDxSrKHoOPBkWN8e3jXTYkShd/7Amn+v8vN8op7EWsovx2fte4X+twwz4Y4ztefwXyOoo3sHwDaMDpfRnqH4jEhZ0I08di0oULDRgvS4FkEc7WN91T0uzzrB1DN+S33IAmmZdBjunfdxNVTPLbuZnyk1pbNwbs5U4efBQAAIABJREFUW8QURPhNCHrzuV7lKgCXLIAqc0LYuLFpZ+6arbrYm/5dl+/KWMex4d2VAfUj/vD4AACA4jGZHNMTj/vyRUA38bhBmC2v5yAeS9lm9SzD5hUVLe+hI9MTjx2yz8q2EjfcDRlric9tOl+TWFJdr1k8bhAgjeKx7z10Z3RjnUfZiiqmcIl1DPGksNmxUxzXMRaX+kTjnGT6AnM4O6v6QnMsKfQbsd2CjgcFQnmJPx6VcokqQmLFzz8efIJ2Y/T/wOb+C0N87ePP/eYCjban82u1kpFqE3hsnt3A6HwZ6R2Kx4ScCVHE4zLDtV4bTxwc5zeP8uZtALD7DevFpRJcVgFn/XziOZWJhGlX56YNOcp/V4IGoVZXPcAVd4gWB2xf8VgINOZfYVPb+EiokSkEFeUzazefaAj4db9xCKx19ONzheC0RbmKAw3ivDCZkSa+ZdBlEHR1WfPl/7vCzeZFuZZYl9KwFLiVvYkcA9yrvyJ9r9v0wwGKxwLutf6SxQr3m63GV42dZn81dqYnHvfoi9RluSKNfd0mHIgrQFzEY/H+6+O6cez2vYeOTE88bhIqBLFGOnfgWKvNhxHdOCZ8HHYRj6WYQI1nSnur92u/e+jO6MY65xi/8ElKTFG2ld4nVeK+GOvYhUPrfXrG4nJfKjLWDTZfPqtfRvUYCGZnjiUryj/Xla4IOh4UFO/2M7xP/1ptgGe9rwRXy3/H5+p5y03z/g2Lzy8NcYCnP/eZC7iO85KtC/Psmk27iNjtGZ0vI71D8ZiQMyGseKwU9NeKnmIAmWC+TLE9Bvj7/Al3yytt4F/95grLu6dKdN7nyO6WehGtXNqmBqTixEk+3z7/Fbfl/SuTD2mXYPHe35Bn3x3rT11isf5NGKx9xWPIosH8Bun2tf7MakAh1Tn8Tqid+Yb86dtjYGIK+OXfiG3RNmO1D5/baplj/ddVAJUscPtU1IPcY7f9WdmUQpz4CrYzX+JOqCMp2q/cXoq9pc9H+xDtxrIJkc7eyndpe3ZhIm0VmS1QPBZouVGM6QPZqKF43L943Kcvqu6lJrq41FoUazOXfuwV28dbLJIE7+bvpJ3s7e0pPrcyRhvHbs976Mj0xGMIQsUlFre/Vn5ot8WjshGetIw/aKzlsn+FGLMUY5xg++/mmCeu4rH83PLYWPxGM2Z63UN3RjfWOdVbFeL0mvhkiq1lXyb6Hq84rmMsrvYleU4ixM1iX2mdoDAeQtmZsY6x8QfV6oZyHAo8HtTvTTPHsdxX/aNAIbzODDYO+Ptzn7mA+EFMHedNczTxQ6rYDy3zwI6MzpeR3qF4TMiZ4CUeuxyi2FlDHMA0R3KN9bP6WzlTpn5ovuRKAYIarBh2ty/vXyN8l4H1X7D6+lNHsaiDeAxFzK4danAMyF+vDYKWJruiqmVY/02yuMNzLYvZTnyf23aX7OIQgr0yy11ngwvcPv0vPOrKQkiZgI62s8/xdKvbud7cxpVdtLE35bJCQN26ZAVA8VjCcbPN3RabcoPKsAF6fCgeD7FhXp++SJ5kC+/Zpa+LdfM1Puy3zTe4cBaPoRcXlP9fG7t97qEjzj5pTOKxNca5xOL2P/H8qCtnFDLWctkkSqzbqYkFf3s8tKmreCytSBJFbuVjqvRbn3vozujGulYxvj45pCm2lmOdlnFczVf5xeK6PSKscbN2TjIdwtiZoQyF62+Kvhh6PND9TWOihCgQqzGa7Cf0cbOvP4fXXMAaH8xmhpWmFp+mnTt2Y3S+jPROHzZA8ZiQEdCqbzQGloddvdOHzCnbbp9nSKUMGMNO8yVvyLMfsV5eyYPg6gdstEK1mrmlTmB057vCcr0ps6G1z3+xQvaxyHQqBu8l1tpl6t3E42NDIUtXQmBr2j1d/EmGh1LAcvuNLHrNMEsWWKVu71Ilvs8NIB4D9WeWbNBS73mfI3tQdjtOFljd/6K3HQAHe0vlTML5EmtDf5HtwtXeFFouM6xB8VjAUTwG4DfRGgMUjwcRj4EefZHiS4rnd16yro5HVWbToU1biMditpmUzdYwdre9h444+6RRicfAYTXYWrANOQ4w19MMFWu5iMfF9cSxUcgALdrUWTyGkH2s9Bcl61rNCmx3D90Z3VjnIh7Pl1intjgH0NqPNp7sKh77xeImP1yPmy+xWKWWOck0CGJnpg3wmn5Wfqw8xqAxxgMA7eoxm65zoFr1Z4qbO4jHANrOBQ63rBnnm36DPXbbjdQPk8UKqW0e6MnofBnpHYrHhJwJ7BtAGUg0fa0eQEibKrSrkVDWb/MoWTEQ47WdNuIxmjctGSXnIx4T4gptisSAduUJY/FWnIedFeLx1FZ7nQbnYWPEBsVjQs4E9g2gDDqaMgQZsDpDuxoHRdaHV8mKgRiv7bQUj2u7YBfZLg2ZO6roXPidRYpcmx23NmQDHqllrNh+YxOPxeXshs1bRsB47YdMFdoUiQHtyhPG4q04CzubYKLEKXEWNkasUDwm5Exg3wBKUagp044BqzO0qzEwzUyM8dpOV/HYtky8oFpOWdtgZvE9nky1SE01Ga218nQ7fpvEY7EmpM8Glf0xXvshU4U2RWJAu/KEsXgrzsHOppgocUqcg40ROxSPCTkT2DeAUhRi5nEwaFdDs8dumx6yTSeWiTFe22knHpdCsegvyrqBpt3Ki41cBMFfqkN5icXq52O9SeEdaydNH5CtPi1r45W7dO9zZHfHuo613cv14nG1oaZ+w80xMV77IVOFNkViQLvyhLF4K07eznbPSJdXk0uUOCVO3sZIIxSPCTkT2DeAShQqMvH22G3/q75JBgNWZ2hXQ6HuKD/uLFEd47WdNuJxIdyqYmtDNniRrSwK/oJ4nFyneJF3S8Muuz0KwfJHglK8rgnEgFiCQhadNeLx/nek15eG64+P8doPmSq0KRID2pUnjMVbcap2Vm3GZ4qPSF+cqo0RdygeE3ImsG8AkgBTHprdfBmwOkO7Ggpx9/IrLNPnUWeJ6hiv7biJx/s8Q7paHMpLzL/CRvkIZVteqf23Ujw2CM5FjWQpm7m4V0umsHZDP1U8FrOXb5Htxj8zG6/9kKlCmyIxoF15wli8FSdrZ2VslGC+TI8rssgQnKyNEWcoHhNyJrBvFLxim94cBeQrLNcbBiIdoF0RX8ZrO4Ugq6sfXD+Sxbd4UlcvAJaNXYqsZGVDvXKCVNVOlihrKwsfvMryGJqPYCWaEhmSePw9ss1XhvIW42W89kOmCm2KxIB2RfqAdkZiQxsjFI8JORPYN0gMaFfEl/HajqN4bNq8rnYeRdg11UP2EY81m/XVKcRqMZNaEI/fzTFPimeieEzOF9oUiQHtivQB7YzEhjZGKB4Tciawb5AY0K6IL+O1HUvZCnETutkMyeIOz8aVC3u8bm6QKBnGZf0+deNOH/FY2mSv6RDvQyx7Iv/N2DfKKxiv/ZCpQpsiMaBdkT6gnZHY0MYIxWNCzgT2DRID2hXxZby201Tz+A15UeahSWwt6g2XQnEh2iolK4AexOMZLlYZDmcWxeME85ufsX26nVTpivHaD5kqtCkSA9oV6QPaGYkNbYxQPCbkTGDfIDGgXRFfxms7LhvmCRvMqeUnJIp6w8XfqP8t4CMeF+J06w2FBPG42CBv/zvS68tDRrVmk7+xMV77IVOFNkViQLsifUA7I7GhjRGKx4ScCewbJAa0K+LLeG3HRTwG9i8pro+1gpPrFC/a6hVF6YrjZnW1TGSBThvm2QRsHeKGeSny473usmP2cevz9c947YdMFdoUiQHtivQB7YzEhjZGKB4Tciawb5AY0K6IL+O1HTfxuNqIbobZ7FOssg/6PzsKxsnyEX9sbpCYMnt9xOMyk1lTBqNAKzDrxGPI2cdGQXwcjNd+yFShTZEY0K50FGPX+MeaqUA7I7GhjRGKxyfCx2yFC5eah8kCq/tfsDVu8NPbHZcT16oGI4lJqL6xz5/wkP0jyLmInSm09Th9rkEYmzL7HE8PGcZtDe0Yp+0A7uIxqkxi6wT4D6SLC8yu/or0/WeYFVnIKl7isZAtXJSfkHjDS/olktoGfeY+Um7oZxPER8B47YdMFdpUYAqf1rqszmlBu6pTrtyJUmP/DfnTI7J/nJfR0c4cKOMoh/iO1IhhY1PWsJznmCc0FlI8PhGcO15xzL/CJh9yQxyKx30Tom/s80fczC854PbAVNp6nD73xMTj/Qs2N1en8SwC47QdoJV47JR9LP7NDLPkBptXTfDrJR5DyhaezZe4y/JjBvIrto+3WCQzzGaXuE5/FzKTbX1kGhlh47UfMlVoU4E5oQlzF2hXKsWY2LDhrBfFhraGcfSEoZ05QPG4E4OKxyPUsCgeR7pG9CuIFztTx1l2PKsRv2K7WWM5TyazIQ4JR/e+0UZQId2YTluP0+eelnjs5t+nxzhtB2jd/3ZPWBXjqkFsrbJ5LWOvr3gMALvfsF5cGoLtSyzWvykTdHsfqe7XkCU9AsZrP2Sq0KYCc0IT5i7QrhSKUkra1TIdKcdJisdEA8XjTkQVjyejYZ3WHLMtFI9PhDbiQjUpHP+GOCQcFI+nxHTaepw+97QGdorHfdO2/wmlIUzZx2XdYYsY20U8BoB9juzhfRlcz2YzJIsV0jITWTpZQx+pso+1m/uNgPHaD5kqtKnAUDwGQLvqFYrHxAbF404MJx4fGIeGdVpzzLZQPD4R2okLxaRwvBlFJDwUj6fEdNp6nD73tAZ2iscnQCEem0pWkNaclf2QXqBNBYbiMQDaVa9QPCY2KB53YmjxeBwa1mnNMdtC8fhEaNfxmoSpN+TZj1gvr4T6MkusN1trXap9niFdLY7ZV0LtxcJRS8FjU83jN+RZipW4DNd4D8W5js+zz5Glq2Odxxlmsyss15sRFFgflk59o8yIk4/y3YkThA/PSI+2kyxu8bgVF5a8Ic9+wr1oJ8fsuHvduy3Ou0iR12wiwXy5xmZrWLiiycKbzZdYP2TIVVOQriMvjXEq0F+zOdu9ibb/hA/b9HitSyxWP2O7/X/sbe11zXiM0+faBvamLNE2vkf8jeIzZ1dYrn9EJtXlEu6r6bhYIft43GhN+29FAGX7+r7H6+YGyeBLvPSM03biUGRLjPE9TJWo9hNrTHNBF8PcPSHfF7GbJfO85ZiwzzM8rJeHDRfL37zHQy1bXYmzdltshN85Pe9Ixiwb3Wyq8NdzrLIXbNObQ/skC6we5bbZ5xke7sW2cIw1DPT5Hmuxvi3GbhKPa3Gam03Un1dzD4a4tX4Y+lNAhhjr4rdRu7liMU89xLJKnN0wT3Ozb1N8Nccq+9uxb+riJWFPAu3H3cLv1sWqVn2hB8YfU/0R5T20GlsU8XifP+GutGEX/+Onkfj/blwMLx43aFj7HNnD9/IcbnaJxeoH/Xv10hk85pjasbDoD4cPXTodrXnuqd7vd8jyN8XfhoXi8YkQruO94nl9LU2CqiPB/OaxLrxB2DW39ptLLP7jWyzbiMfF5lCme1imysAsBMP3v1QbBylHsrjD8xkLyP2Ix3/B6utPpfd1tX4uN28y25bBvkqn/j2eSmesHMk11s+KYxc3kHKxhfI67/FouEeT/Rw2tksM17rCMn021hq9WH6Dr6Xffob1//ddo3jc/prxGKfPNQ3se+ye7wwbiMHD9wByoNBknyHF42rDmaqPqYzhC72ZcdpODIp3Nc73MFWi2k+sMa0Jy9iVLG7xfvkOOiHHZ0wwx23H2E2qky3EWesHQ31tXW1t//sbgm42Vfjrd1iubgShayaUfhHHIMPRcjOg/t5jsRGZ6b5vkKqTbGnCvMc/d/+sxiprnfYr3GxeNONaQ/uJbXe24nEfbdR+rliJGT/jv1afaq+ji7Pd7dsmHv9pGYOFEk06W9CuGvLoCz0w/pjKFgv5vAePsUUQjz//5mu9benmlQB8NRL/342PGDYWTMOyjimGccVLZ/CYYzaIx/dPP5h1NMN4bJx7Jtf4j/f/TvHY+WKjd5xxaNXxytqLqnPeY5fdHgfDItMFOHzZ+K7MjqwLLsX5RHFF/M3RmJ3EY6EzSNkab8ifvj12SHV3XiVgkH73WmV/nPnEvXvfsDhsMQBNFrh9yrHHG/LNHdLj1+WyTpGahbPb4rH80qZ8jZYC22Nm7m4PYI9dmbGrZvMJNiQFcOJvDE793RzzZIZk8S2e8jflN5pdoYWJvpSRts/xdLswZLfK9lpea/+CzV8fjhNMS1t7XTMe4/S5+oG9CjJ1O3z7+B5xYqMEqTshW9GwiVqNcuM12T5N/r3sU6aatK8bLJPZaEsljNN2QiP4kJG+h6kS1X5ijWlWhMwrYeySM6M0E2ufMaH8jfpRTIiZki+RvhQiZuFTE7ybv0Myu8Ti9tdjjCjGWZqxZ2Rjlo1uNiV+7KvaZ59v8Nd0e/DnZbwsxjMA8Irt4205zpg/CCr0+B6rsU6+933+K26LCbu6AVo5Yf4Gm9/u8MVtEe9/QFYIiMUqxcPJkN0tNfet3kOVYaXeg9vqjur6zuNzB/oc6+K3kd9csYhjkvkc79TflTGWMk9rbd8wlq0wZuKVfXKmj7mLOEqIs7z6Qg9MIaYK+R68xpbSPmY1/yONtbX356mRSCKfo92PmMHFY6OGVcVP8gqxPXbbn6vsXHW+5KUzeMwxreLxrH7fwhxSN3eoaj8Lc09x/DweFI9dLjYBxxkD944nOD/VMQpBbd35CYOlZMTVsmjdQCl9MXYRj4vBQTuREL/oiBMyUYzT3bsQAJ3xkuF+xGPTpKf4omz499L2lHMLTr0e4Au2LNlk4Yx1g7Fgr2JfEQcPqx2Ldme3felLszRYifZqEhZMbe17zXiM0+dqBnYxyNRNFjv6Hq1vKc/pUnvPPJk1+veGOrrlZG2kfm+cthMKQQg0jk2kC/2Ix4HHNBs2HyRlJIuTJs8xoXg+re8onk28d3Hcavj4Jo094xuzbAQTj7XPIrSF9t8Fn+FaR7G391jZe/03EDK+lP6gZLYW8X714aUuEIv3II9dgjigGcP1cZoOMXbUXT88/Y11PbSR11xRiGO0NiTct/jOW9s3zDWPdeKjeA2D2FIXOz37Qg9MIqYK9h48xxZJPNaMtYYkDl+7t//O5G/Hy7DisUXDKuMnvW+rxFbFL3jpDB5zzCbxWDcWlbao6hk2HyRnJFM8drnYFBxnBJw6nlQTqJ66X57D+LVUtwS6aVm0sAylUTxuCqzF84mDstCJtQGGy3lPn37EY0NAWg7WTWKpaeJhsC/dYFFeq8VSxKbraO2uQTww3Z9or0Z7NLW17zXjMU6fqw7sYpaTzr/5+p7iPXUdoO2TWbN/ty0BHH+phHHaTihEkWY8y/JPiX7E48BjmpGm+uSCj5LGNr8xofQpzhuZNcVZ+uuMccyyEUY8Nj1rs02U78UxVu3tPTa+I8MYKn2YL8olVO2gFd/E64n3WIowpnswiIkqJnEoIr2NdT20kd9cURSP9femi3Pa2zcsG+Yd+6dB1L5YLPBZre9p4ijfvtAD04ipAr0H37FFEI8bx1rhHnzt3nmF4EQ2eBxMPHbVsEztbIrZfHSG1nNMNIrHels02HjTqtLynikeu11sEo4zPNWg7HCUSzBFqq++ZkPTTG4ad7UVnHCjeOwy2dJljjbveukVgJwY/YjHvoOfQYRrOq9WKBacsWuda2t2A2C3fduEtyHzxzhQGtra+5rxGKfPFdv4e2RFbTpjllEA32OskeZAw2TWFlgZN2JrnEQOzzhth0yFfsTjwGNa499b/HY5IRDGO98xoXw+c51imYZVFtJ1hEnYCMcsG2HEY//naB2r9vQenURtjQiizTA2Lju230NznOZCv+UqCnob66K3kedcEc22XdqK+O+t7RuWealOgBRqgP/ww+F3UtsVdlidy7cv9ME0Yqow78F7bCl/Z0msqPUjX7t38bfTIqp47K1hOV1En1jmpTO0nWOiQTw2xQz6OLJZbK8SNykeu1xsEo4zPG4dzzb4OkxcIAzuhcE27aQMQ0CgFY/FnaotIULtmhSPXehFPG7bvvsc2UOKVNhFubt4rBaRv8Ri9T1S246lxXUswWAtYHR6Zp2dWzaLLDG0tfc14zFOnyv4hGMda+OyIAD+vqe+mUuyWOE+/aXFbtvNk1lroFD0AcUmGrMdRsA4bYdMhV7E49BjmhEHH6QT3XzHBHVjvmSB1f2DZZf5qlau+QOb5iPcCMcsG2HE47YbsL0hz35Cmr6v9glxtbte3qPr+5GfX9rISnyexqQToBJrqhio3aZKOvovV1HQ11gXv40854pwmIfpfEVr+4bVvg73oFtBOMcq+9vRfjVZqmUc5dcX+mIqMVX39wD/scVldWrNhnzt3u13U2I48bjFBySBfZ7hIb3Hutw3IrB47DTHREDx2MUHuXzs8Ifi8YlgDhiUjeuM2XFy0e7G4+jA9cKwgrbDUDzum1GIx7stNuIESXN0F49x2Hzu5kpz/iss1z+WG4jU7t8WcKvPSPEYwFh9rmnXbdMyWX/x2LzrdoL58j0eMtsXcrfJrH1CWATdYvZFETj0X3OvDeO0HTIVRiEetx3TTDhlY2r8VIcxwbhL/XyJ9UOm7P4uZIYZJ8Ga64xwzLLRj3j8iu0mFSazmqNFrBr/PfoIZv+nnPTWnkepbWo/qjGsszA6QLmKgsmIx41t5DdXlO6tjXiMtvYN+8eJIiO4rFMq7hvxz1pGbH1lF8XjIHR+DwggHls+XtWymn3tnuKxC901rII9dttfpI/39SOweOw0x0RA8dhFGI4bU1E8PhGaAgZp8NXWY2npGI/G7yTKUjweBcOKx+KGY6qYe490k2ETrGxFwSu2mx+qHValQ9kk4dTFY+NkrXtgO06fq2wKdPMztk82kbaLeAwUAcv9aiFkvDsEE46TWbt/L5bKiULxH/XMjREyTtshU2FY8dhzTDPhVKs/rHgM4CB+3680z6HGin2Kx6aJWfwYLrp4XG6mpYwRy/dI01/wt803frFq1PfoKR7f3mD9+L7+/luJx9U1uwmjLuUqzPOgrhPwaYjH3dqoqb/6iscAWtg3GsRBpd6utHlbVXbg8L6L/9aVV6B43I2u7wHjFo/Le6J47EJ3DQuQNkiU/MMS6/QBm789xilb4TTHREDx2KUkGsXjdhebjOMMS3PAIGS4abPRxCUjLQY6lq2YDIOKx2VWlSkbM2TNY83l8wwP6feykKxb/nSqZSvOWTwuAg1xJ9xa7bGu4rHAcdm6LCRrRFwhO76p9mKjf1d3rzbtZj0yxmk7ZCoMKh77jmlGei5bUeNYOkESaHQbE/dRtuJUxeMqY8iUNdk9Vo3xHn0Esw/Y7f6lf//F+NTyGdtuJlghrA6ylqs4IfE4Wht5zhXRUTwW79Nq32gQB4s+eIjJinsqYkK57IBuVRfF4zB0fQ/ouWyFr9233Th3/AwhHjdrWILNmFYYx6p57DTHREDxmGUrwl9sMo4zLG47VQq1o2rBgecy58ZNAbhh3lgYUjxuDmjjiscVYokBIRAZaMO81uLxCDcfGqfP1fkEMfhQ28/X99ipvpar5xXqcjvUXnTeHCG5web1oyYTeZyM03bIVBhSPPYe04w4+O2QG+bZEMs+aWp9csM8Ew2CkUNbBI1VA75H703CtHVsPTdzbYzTDOVZyn0J+i9XUdDbWBe9jfxLYoURjwW09o3GzNLDfVxgkf7veha+uIfE29FOlfvhhnlh6Poeetkwr7ymr927+NthPjT4Mox4jAYNy2EOF23DPJc5JgKKxy5zUW6Y1+5iE3KcIXFdqlR9mVGXUgvGaBwQdc5TM1mQqJZBNYvHLvdQXE+XSUHx2MZw4rGDWFpOJrqLx411uG3ZW8YgRDe51dmiQhlAts1cMLW17zXjMU6fa/AJ4pdhKdvX0/c01inVf/1tO5l1+SpfLev7W4NPHg/jtB0yFYYTjzuMaUZ0O7XL/15NTER/4zMmNGel1MdRwaeafKRWMBnfmGUjqnjcKI4JmclOsWqP77HxHRnGUO0zO9iETmBuFJ018xHjmN8vvY110dvId67oIx772DeayxIcbTlZpnhczZX+KpT82nyHhc4f+/aFHphUTNX1PfiOLaV9mErK6cZif7tv3Ly6uEfjB59xMZh4DJuG1SzAV7+NJR7D7kuDicdotpmyJCLFY7eLTclxBsS9zlX1NaL25aY0NqUe7JFK8BAHTMGhaurQVL9xEY8hOPor3GxelMFArDGoF+MoHpvp3jfqu1+XWCdFTYOukIUZIvO4DJ71dmzNjtEGz+KmZqKjFm3/K2zUJTJi/SXpudssOVHb2vea8RinzzX7hCqAUOzDy/dUwaI+CNV8dPCYzOp2Lq+Rp1jMEly9/wHvy41Hxh2IjtN2yFQYTjzuMKbZKH2QZuwSs26kSYzfmFD6FG39wIYVXtqPXkK9VGmSP74xy0ZU8bhBdDLHy2b6e4+VUDO/eaxvUlbWclaEHG0/EmIq7X0L/UeyiUpM1I2dZfuVY1+7FT4x6W+s66GNvOaKfpnH7e0bwhzAMG8o/v3qL1h+fqH8XdF+l/h88W9ItKKOZ1/ogUnFVJ3fg+fYUs4bDTZf2reSgOFp95U96vxt1f/MmcnjYkjx2KxhNXxIMMZPCCsewzLHDCkeiz6oNvf0jD9bQPH4RGizSYL5y41ocFdY3j0dB8U9dtufy3qxtYBEqv333bHOzB67bSrvQO4iHqv3kD4f70/ccVO9b4rHLnTvG8LyG6cvagLlpOkSi9tfq2Brt8WjsslY97IVgg3Nl7gTalHu8yfcHXc41+7aW/SLZYrt7hBYV3Z3icX6N9lJiwPS/Abp9rW4ELK7YrdXNdBwEY8tbe11zXiM0+fafEIVfMht6+N7xIBR9JmQ30fXyWy5FNXyGyHT0b5EbjyM03ZCUQV9fpsXteUN+dMjsn+czwA3ZNkK7zHNilwTtxwtdNJtAAAgAElEQVS7ds9Ij+OWdvLjMyaUvxHjNkD2d/qNomaqj5R8nWY39JGNWTaiisfi2LP4Fk9lm79i+3grbwbmvHS/v/dYjXVijCTHVTWRz9SPJJsQ4zSxLepii/4exPlGNUaPoVxFQZ9jXfw28psrepWtaG3fQNUPTc8k+NnaBwpBkJy5fOhp0Rd6YFoxVff34DW2iOKx8rt9/ituTVqHr0ZinFu8YpvejGr8c2FY8dikYQn2kixw+1SMJ/K76UM8Ns4xg4rHSo3n0hZFm6J47H6xSTnOcLTbYVcoJVETIwy7VRaCxOIOz5rBUNoJUzoucb36Cp87i8cA9jmebhct7oHisQsh+kblrGZyezcux7TZ1SUWt/+J50fNkl3fmsfSV0bNoX6lLu//L1h9/anmN4YMA8jBhvbZVMHZccMNY1t7XTMe4/S5dp9Qta0y6WjtewD1K2/9EDOZ2+zYLGYry8KwfSMYzXONlHHaTij6FI+LWu791lccmkHFY98xrQmxjqfqf66/xjef68VJnzFBynRtHPOEcWv5Db7Wxnu6VRv+9zcE3WyqSTwWV7Doxpdv8fT8U+slzP29xzfkT98a71/74cDWj8oMzTY20dSGxRht2XRRd0T20f2OdX20Ufu5om/N43b2DdRESdsKPo1/lmJvYz/06As9MK2YKsR78BhbynnjOyxXstBWHtpMZsBXI2mMF0Yy/rkQw8aCaFi28SRZ4Pbpf+FRV9IvuHhsmGMGFo/lPZzq/mf1zeeG33WnDz9D8bgH2nU85aupJuU9z37EWsx0SRZYpfWdoaVz5hlSIeMmWayQZjn22g7TJKC9Ic9S+WuRYXdqisduhOkbSoZM0Z5OG128YrtZC9no8i712rpQXTbM2+fIHt7L2e/JAqv7X8osgRLp/pVnnC+x3mztA/s+R5bKuz+Lz6bctONuzYa29rpmPMbpc5t8grD0qbZUuo3vEX+j+MzZJRarH7DZiuGwp3hc+3quFyfKPjSBkhXAWG0nFD2Kx001Hk+UqPYTa0xzQfXtZfzVIE56jAn7PMPDeilNQJLFCve1MU8Zt6QM6wTz5VrxdQ7PNdCYZaObTblsfLTHbruRxwpxfPHcTK7P96jG+sbd7YHmfqSJ08q5Q5t7qM1Rzlk8PhC/jdrNFbtsmOdu30eUFSC1WLtcOaJZ5i5kpjZ9+GvVF3pgcjFVoPfQamyR5o2vSmx9heV6U58jSvhpJLq5hYuvGxvDi8cWDWu3xUbyE2J/NGx6GEE81s4xg4vHQN2mLrFYpcjyfzrqDH5QPCbR8Z5AkaCwb1hou8szKaFdjYfC106hZAVw6rZD8Tg2p20/GjyFxTC4fvScNqdvU+fxHsfG6dsVGQO0MxIb2tgUMAjlgaB4TDpSfDUxLZNu2kGc9AX7hgWKx97QrsZCESxMo2QFcOq2Q/E4NqdlP0Kde1OsNOiu7OchOp6WTek4j/c4Nk7frsgYoJ2R2NDGRkC5D44pFiwyn+PMBykek44IhcF1Ex5hs4O+d50lMuwbFigee0O7GglFVuJESlYAU7KdFst7Sx+iiMfSBi6mcjjFeGrLLBU/yP6MZ+19FcvrmoWitssFx8R07McFccMXXR8WaqsPsorrPETH07IpHefxHsfG6dsVGQO0MxIb2tgIKMu96MXhqqxHnFVqFI9JR8SC9+KOj5BrTg2w6yyRYd+wQPHYG9rVGKh22J3SCo/p2E5H8fjzr7DSbuCpbpTistRMzCj4P4b7ong8SYT6j/Pld0LdTLH+/VC7sp+H6HhyNlXjPN7j2Dh9uyJjgHZGYkMbGwNCTeX5Endl3WxxfxzdnmZhoHhMumPZHfxQSH6YXWeJDPuGBYrH3tCuBqSsgVr4WmHn4QlwMraze8JqnmA2u8R1+vsxiBPEY/XjqpSFLIuBjXsE6EoXGMtWUDyeFpbds7UfG/rkPETH07MplfN4j2Pj9O2KjAHaGYkNbWwc7PNH3AgbzapHsrjDc6SkTYrHJBCv2G5+kHYRHXrXWSLDvmGB4rE3tKshKWrOzzCb3yDdTusj3WnYzgdkq08Pwdp1ipcyVhPFY10GgOF3DeVHCrFXyjCneHxC7LHb/oL7YtVWYT+mneN74zxEx9O0KZHzeI9j4/TtiowB2hmJDW1sROy22NyvjqvShJJ4D1lVBSACFI8JORPYN0gMaFfEl+nbzh677PaQKVrL+hbEY1Md6rJMgViXzLbxoeHfKB4TEgTaFIkB7Yr0Ae2MxIY2RigeE3ImsG+QGNCuiC+Ttx1tuYryH0vx2FyHusgcl8XgonRF7XdlmRJlEwyKx4QEgTZFYkC7In1AOyOxoY0RiseEnAnsGyQGtCviy7Rtx1SuoqASj83Lw4u/ucAi/aP634UYrJTRMdZDpnhMSBBoUyQGtCvSB7QzEhvaGKF4TMiZwL5BYkC7Ir5M13Zs5SoKDMKw9m8SXK2fhczlYidlXTkL9W9B8ZiQQNCmSAxoV6QPaGckNrQxQvGYkDOBfYPEgHZFfJms7VjLVZR/1EE83uN1c4NE+v9FiQulZAVA8ZiQQNCmSAxoV6QPaGckNrQxQvGYkDOBfYPEgHZFfJmk7exfsLm5spSrKOhQtgKoNtMrSlSo/y1C8ZiQINCmSAxoV6QPaGckNrQxQvGYkDOBfYPEgHZFfJme7bzhJf0SibVcRUGbDfPmWGU75d+OpSuSG2xeP2oykQW8xeMiw5niMSEAbYrEgXZF+oB2RmJDGyMUjwk5E9g3SAxoV8SXqdnO/iXFdTJrKFdRUInHs/ktsp3mr4ts4uQGm1f13wth9xMsN3871kD+BMvNn/XzGMXjJnG4qKNM8ZgQgDZF4kC7In1AO5s6xX4XTSvbhoM2RigeE3ImsG+QGNCuiC+Tsp3970ivL1sE9YJ4rBWbPyBbfWrPTM5TLGYJrt7/gPdXiUFkBrB/xvoq0YjHwH67xtXMIFCXtZspHvdKKfbrMs7JkEzWpsiooV1NgDzFYqb7CDsdutlZc5mr0+cN+dMjsn8M8/RVvNa0sm046MsIxWNCzgT2DRID2hXxZTq206ZcRYEoHs8wm11hmT5jBwD7HE+3i+bzlaLwzLH8hUakLs+RYL5Msd3tAeyx2/6M1eISs3dzzBOKx71C8Xi0TNamyKihXU0AisdnLh6/Id98hflg779YCZZgvnrCWCMD+jJC8ZiQM4F9g8SAdkV8mY7tFOLszOEoNr8TNsxbfoOv54nmb69ws3mxlL8QykqYSlbU/k68B6CaEGnuNbnG+rfHg5BJ8bg/KB6PlsnaFBk1tKsJcPbi8ZljLP/VE8WHflOZs5FAGyMUjwk5E9g3SAxoV8SX6dhOR/F4leHjbovH1THbeJZgvlxjs9XnEYtYy06ISOdXM4fekGfpIdO4vP53yPK3asJE8bg/KB6PlsnaFBk1tKsJQPH4vBlaPJ4ItDFC8ZiQM4F9g8SAdkV8oe00U4jH5pIV58tk7Yfi8WiZrE2RUUO7mgAUj88bisdO0MYIxWNCzoSz6htFEHi1xlZN1hPqiGoFmSKAUDP99jmyh++F7L3DRliL1Q9OGYSnynTsqsge/QJp/obddoP18srhPRa/m2OVvWCb3hxKACQLrB63Ul2yfZ7h4X6FRSKWBlhgdf/Lsdasnn2e4WG9FEoLXGG53gi/2eN1c4NkluBq/Wwuc/C6wTJxyFIdCdOxnaEoylHYSlacL6O3n32OLBX8wXyJ9WaLXZN43GqsEetUPuHDNsVynhz//mfF77whz34U/J5wT5rzNR4XK2TKHNvXB46F0dtULIqYaZEi165UsK+UmPp7j02zXRX97rhyZbfFRogJksUK95utvQ6q6m9M7y14fKzxK7MrLNc/Hla31J7Rz7cc/OL7o39rsYLH9XeSePxPxz6gvLfaO1BjOd3tNcV/7kSpedzaNxTn0cer5WoqQ1zzMVvhQmd/Hu+/3rYJ5sv3eMhy4b5MdqkZn137GIA2cwf9s6n3KZ7zM6y3/1KuJ5Qv084BitVw3eLJsx0jSQnFY0LOhLPqG0UArBtAC4HNNPnVZfrtfsNamsi3rV16ukzHroqg6xrrx/fyJLec7F5j/awGgcXv3mG5upFrx5aTrz12z3f6c5YizVf/P3vv7yK5sfX/97+heNLJnG3U0SRObuLEgYJJHDi44KBhggccXHDQMHDBYFhoGAwLC4NgwBiWgWbhsvDQIB4eWMzQyfM1ZhF8cWCG5nIZFnE+QXeVTpXql0o/Wt16v0CBvaNuSX10zql3VZ1D60JvjOY5j50jE27TgO/wWXuB+XRWqZ6O7RwJlx8D47Yfa8y4pPSnH2lhE48bxxo24K/V1uYDzGd6Wl3LsibqkdD85pGKUv28ZgJPrA8cF6O2qT6RAtEb2ojmoEHx8Tx+975pJB6vHuy+Y/XRKCCXxSPdGOvqH8RI0ayVqOP8mDWT9dpMC/HY6Rcd+XeT86R4fEXfLb623NOXtMz/Mv9u9+8puzZ/V5Le0VNNDA7P/0Jp57984nG4b7DvmKry1Nr3EJF1wjzi9y8/ZXRt9Uv8XQoTjxu9Y0QUNnbw3Zv+zrsWFPxJ68UXxmvf30A3+eRkYySQDGEDEI8BGAHTejfEDGs9gFaz3jOqb08yrfCsZnOT9JYe5QxzSbvtu2oG3irqnTenY1cikfuC5vMLmiUp3W4Os/q7J8rEqplaswpe7/aS0tsPVJREZbGmf2bb/flytY6+2u+Zto+3h8FBfRVGldyyGrREVBYf6PZgVzL5lt9hWnFAVCWOp7NK9XRs5xg8y5UqpzIZMDTjtR++AsjiZ4wDvJhYow58k/RH2hQvROUnWv/z4fB3XOC5osXd5iAUv1Cx+fHgnwL9xm5Dy8PK5uvs98qfRfrAsTFem+oZKZzNtN+wpJ1czW5aDXgev3vfhIvHCb2av6KE5Ro8FtTFSyIqf5eipeI3yoI2t6IOPj+vu/y4ymE08Yz5uuQ6o08hP77Nt9BflC+/PORnC7oTqzHLgvK7w6rS5FvKPmlCK3su+nnyuXAhTXkHEpovMvM7oNyPJjwqq0r572bwr/J+9fxvQ3dNn92BXsXjJr5BrFCvTUBozX1rvRZEHsvz3IjfX/72/HckUn4T/RxX2YrG7xhR2NiB2+gNZexz5b1p74NYmV0T3tmuAbVpsrj1w8RQy7HqZGMkkEA8BmAiTOvdsG3z12eY9eTZkFTLlRhm0a5KtqdZJ+t07Ioncq4BmG4z7Dxj0sVWUhj/nSXLSqLMhCLDAKEalAm785QwsJVbGTGnYzsDogwALINiQEQjth8ZM9xCTy3+RMUaHtMsE0tM4FNFGSJFWPYOKqtBvOqzYn3g+BitTfUNE4jq8aikXX57EFx4fDmf371vwsXjg3C53GirGG3vKfsNahPfRMqOA7ZTqpv8uPp74wSn9GchubHNt/CmsaZYWD0X/Rqc55nyPec7YGtey5+Zyb+y+1Kuz53/VdfXbDFA3+JxuG8wicBEtebDurhsEJ2jfn9xzcZ8WFybJrBaxeOYd0y7V9/YwXNvyn3YRGBF5K+Ly1bRuSGTjZFAAvEYgIkwuXfjEEjVhK2q+ZSmX9aFQsO2HhFwrQNrmXDYVoSeN6djV1UiZ17JaRsIi/Nsq6eETdlXVxltKHglcZXgupqnnWJjtdOxnSFhAw6+EgXUGKf9+AQ1LgKr4kxcrGHihe/7bJ8bJPJwkUAf6Eb6wBEyTpsaACk8WMQq48TG+fzufdNIPLZNABt/A5EnOFZ3m87rJD8Wf99WkArzLXVBXbs/5bkJcdb2XJifFhMbvnfA53+Nv5slHsjPMkwwauc1yen6FY+b+AbxWdo5Uhz+itKv6rV763ls3O8v/Y6pdrb19m3iceQ75h07BHyuHCfw53j4XM3epDicpvRVzed21z9jsjESSCAeAzARJvduGOs7VU3T3mb/qDdlEAlAk1UyvuZHZ87p2FVVtsKaPBkHIeI8wzawQIyJrHNlhAVrzTLfQGmcnI7tgDEyTvvxC2rVQLNhzDDGGiZeGOOWZ3VgKNYt5aGXHjGYPwLjtKkBUJqFGX6gyDznVH73vmkiHtvfU0NpqqDFC4aVlp3kx1w4NdXDDsTlW6R45rI7U8mugHxPJ+od8Plf8zsgJ/Rc70VEA+R+xeNmvsG4oEHWT15RVmveJgRzg502/f3lNdvrhNvvQ7vP2HfMN3YI+txqhXr1m5iEYFZ7++1bwy5EcX3td8hONkYCCcRjACbC9N4NMYhngVkkYxdLyv+od5zeJ3lhAlxZ5PSQ3bMO0xCPx42rS/EBYzLHOyY3+X1fqMh/pSxjHZTZQEEOKBpt57XUKvSuYh4np2M7YIyM035Cao838ynuWGMZ8EuEz4if/HJtKXfj9oFjZJw2NQCdisen97v3TZOax/b80zAxJX435/M1+Yhu8mO9KVmSLuk+e89qzPrw+BZXHVqJENOYjws6T2NA8Tgo/5N5Xfg9jEk8lv+/Vi5lRhfL/6Y/avZusMnY318pDzXb16K+f6C1ayeX7bui3zFPnA/c8VNbIU+md1HkHXNa5r/Vxzq13yKeycZIIIF4DMBEmN67UZ/FVmbCaysvXNt6Stpt31O2Wqgdc5UD4vG4qVbV2BM1U7IXKvQ803adMYHHcLQWj821Cr3b0kfK6dgOGCPjtJ8Qf+H6m6axpm/x2LWlXKeZDxwj47SpAWglHp/+79434eKx6z01vOvRwlZX+fELFevvDb4qofniNT2I5mZGAnyLVsfVfbC8aNTisV5b2neELwoYlXhcW+2q2lBtZbJpNXzs709EZfFIN/Ok/nfzBa0e8kMzStN9DCQeB32uZayg7wJQnt2/a+9ql2XtJhsjgQTiMQATYZLvhlLXTRfe+EztjmSiU9sixpoh6AlI9kDr3x5RtuIk6FE83n2kVXpZS2Tni9eUZe/pt/UPcStPTNSaZYSsWBonp2M7YIyM037aiMcxsaZn8Ti0XEWEDxwj47SpAYgViM7kd++b8YnH1FF+TCQmvO6Xad13uWrVhviWRuIhu7+zEo/DxxbjEo/1usdaEz2+0v0zyf82lrlo+vsLdlta3y8pTQx/rze/OyXxWK97rIwL+ArvnD7Ld7t9vWOiCcdIIIF4DMBEmOS7IWZjr1a0LatmIPsAqm11snSwrZobXdFi9QvlhbY6AjWPj30JgfRVtoJ1lLesaHBuW2y8WljvYm3raj1+Tsd2wBgZp/3El62IizWh4nHE5FL5idY3+9Wk7nIVcT5wjIzTpgYgSiA6n9+9b8LF46HKVlAn+XGNsqD8IdOEZENuEupbdIExlJhG1oOJx7q41x3jEo9FTDvYq/g7IXgqZTlejLvqon//GodSOoqQrH3XyMtWqKuGxfu5t29hY+JvZC6RZlR0PEaYbIwEEojHAEyEab4bIiH+hrLi/2orT2V32mVOL4dgqyZzAQNviMfHvoRA2jbMs/y+AYOUuIZ5NlFIW0UQOqgbIadjO2CMjNN+AppXGmNGbKzxicchjbhMPu6FPmXf7gUgX7mKWB84QsZpUwMQIxCd0e/eN+Hi8UAN84iofX7spioboPu0Br4lup9DQL6ni4LHaJjXcd42NvFY/luaUSGb5YnnxHt4/HmImwP082ATF8rz761hXvzYwdwwT5y+pIvZBaXZ/9V3LYjPvlhS/nJ4hh354MnGSCCBeAzARJjmu8GEtne/VMFUF/CufqL1/TeGRNO/BblaLQbxeNyI39ImzpgbU7TfesZWZ/G/8SbFjhWMcnvfI/1hXJVwGpyO7YAxMk77YX7EIgyYY0ZsrPGJxwFChWHSrGqE5SlXQRTvA0fIOG1qAGIEojP63fumiXjsfU+V30jkCY5JJ3menmu0zI9lDuPflcV9UyPfEnJ/xlzKN4lnWNE5oHhs/03YFUYIzKMTj1m5k3ePP8jJiM/K9yV0tfqV7nkZBv38Rr+/XXCVp4hny38Ta6mT2HfMF9Ob3JtrHJDRY62RNttpuf6Zladpz2RjJJBAPAZgIkz13ZDbphbf0dd6giebDPyN0q8vmycNSkdfiMfjRiRTltUusv5ewwkEzyBA6UauDKCrBNe0bVOeZ1yZfLimq39S9trW5HH8nI7tgDEyWvuRPuFLWuZ/af/4F+XLLw0xIzbW+MXjagBqEmuqVYBV46Lqu9zlKvT7beoDx8dobapvYgSiM/rd+6aReGx8Tyu/oYpAbLJq/j2t9VI3vI66QYRslx9XAq25rrFhNWZT38Kb6uk1aolIWcVsKzlnyvfkdbDcaUjxWP6elmcnr69ZuaHxicfCRr6kxeIr0le/y0ZuX6f0dWJ6hnG/v/ztjedYFoooZTQ+m/++0TvmE4/Z5xpX4PMV+oZxgCw783dafK33cxHP/ZK+Tv+mNMZsy2RjJJBAPAZgIkz23ZAJgaHGlUxuZ5YVHzy4p3S7EZ2jS9pt39FSaRQD8XjcMPF4NqPZ/Iay7X4IVhYbujt0ik/SO3pSks3Q1QMzStIfaSMTy2faPt6qjTq0AXQ1uE5ovshouytpb1sZLQ7bPc2DMraiy5ZYngCnYztgjIzXfvigj8WNsqDNLa8Fyn1KbKwJEI/59cyuaJE9HXzKM22zm/3AXArdDbaUS+J94NgYr031TJRAdD6/e980E4+197QsKL9b7N/T5JpWT9r6QT6xxPIa5TzjRBa1zI95DnNFi7tNVfNauWaRn8T4Fv3+FnSXC9/I7cwguNuey+6JskO+p4iLg4rHev73c1XjfrelR1EzuslzojGKx3zHjGGiSU5AmexPfEDE78/Ed+XZ0gsV+c+H/Nq2UKSBLTnfsYDmua57k7HZtkJfGwco7yfLJ0zPvQWTjZFAAvEYgIkw3XeDJ8B6sqAGX+O2HmM3cSHapXS7+V969DZIOl9Ox65EIveKFkuRlGmHcVWBf/XA7unO3M1ZDKqffjXUUg45Vxey2ZksIT/FkhVEp2Q7YIyM2n54XUXlSGi+fEMrk0+JijUh4jGRsjqqdlxSuvp4EJS1STbnIVYztfGB42LUNtUnUQLR+fzufdNEPL5Y/ED/mCeGZ3pFN+tPxlWoZfGBbm2+Q3m/dVrmx8rElOng1xzjWw64fKPr/pw+VRPiBxaPfe+PcaLAwxjFY0Ug1v2AMnnhGENF/P7KzgdTHL551Bp8amKsvkq68TsWIB6H3Nvth1oj0sMVKQKx/n4qon2H/neyMRJIhrABiMcAjIDpvhs8wNZnX2Vi50xctrReLZjgeEWL1S+H2eyABklnzOnYFU/knrXVfFe0WK0PK39d59kSwJJ22zWtFkws4t3nPfWNyyKnjHcnT1JaZvXO9epJjlpoJ8Lp2A4YI+O3n2farleHVU78vXb4lMaxJlQ8JtqvusqUVcxJuqRMrnYiihd42vnAsTB+m+qJaIHoPH73vmkkHi9z+sxXn84Smi9WtN56hMSyoDxbMjEyofniNT0o73ftpPb5Mb1Qkf+i2sDsktLlW+2aW4jH4v4eXlf+1Oi/Qp7LJaXLjK1GPTC4eCwuL6cHxedbri+AUYrHfIKitnpdNM0LEDgjfv/6s92fc7/eWiYb+HtniKmN3rFA8dh4byHvLjFh3jD+lL9LtwtMJhsjgQTiMQATAe8G6IPTsasGidwpIOsRnu6KrtOxHTBGYD+ga2BToA8ai8eDXBU4N+C/QN/AxgDEYwAmAt4N0AenY1fnJR7LRiMnWrKC6JRsB4wR2A/oGtgU6AOIx2AI4L9A38DGAMRjACYC3g3QB6djV+ckHovt66dbsoLolGwHjBHYD+ga2BToA4jHYAjgv0DfwMYAxGMAJgLeDdAHp2NX5yIel7TbZvvaaCdcsoLolGwHjBHYD+ga2BToA4jHYAjgv0DfwMYAxGMAJgLeDdAHp2NXpy4e652gL+k6+/2kGzSeju2AMQL7AV0DmwJ9APEYDAH8F+gb2BiAeAzARMC7AfrgdOzq1MVj1tV7dkWL7MncLfqEOB3bAWME9gO6BjYF+gDiMRgC+C/QN7AxAPEYgImAdwP0AewKxALbAW2A/YCugU2BPoBdgSGAnYG+gY2BsxSPceDAgQMHDhw4cODAgQMHDhw4cODAgQNH+6N3Pbf3b+BfNsANAXCK4N0AfQC7ArHAdkAbYD+ga2BToA9gV2AIYGegb2BjAOIxABMB7wboA9gViAW2A9oA+wFdA5sCfQC7AkMAOwN9AxsDEI8BmAh4N0AfwK5ALLAd0AbYD+ga2BToA9gVGALYGegb2BiAeAzARMC7AfoAdgVige2ANsB+QNfApkAfwK7AEMDOQN/AxgDEYwAmAt4N0AewKxALbAe0AfYDugY2BfoAdgWGAHYG+gY2BiAeAzAR8G6APoBdgVhgO6ANsB/QNbAp0AewKzAEsDPQN7AxAPEYgImAdwP0AewKxALbAW2A/YCugU2BPoBdgSGAnYG+gY2BaYrHn3NaXsxoNnMdCc0Xr+khL6js/7IPl7Wki9mMZhdLyj/L/0tF9g3NZjO6WOb02fUBfVBklM5mNJt9Q1kR8u1/UJZe0Gw2p2W+6/3yQDhw+Crlp4yukwtKsz+anfi8pkXS5J04b2BXL/Qp+5aSIHsoabdd02pxVcWa+YJW6y1N0VvCdoio/J2y60uapRkVzj98pu36LS3Ty8p2kpSW9+9puxsqSxkXsB9OmB+Seab1iIiJZwRsSiUoTwoZU3n923kDu4oAuXZjYGdm4Me6Yyo2Fq4RTG9cB/HYeyQ0X24GMQCIx6BPpuLww/iL8uWXEQNlcR4SWsHk7Wq3oeU8CbCHFyrW39PcFmduHqmYmAY4eduhknb57d4mXIOS8hOtb67secr8lvIJCsiwH0aQH6rySYjHZmBTnMA8SY4TILrYgF01Bbl2DLAzE/BjXTINGwvVCKY5rpu4eOwKSM+0fbylNJnRbPYFLdZ/dnqd5ss6B/EYjJVpOPwQmGDTcKC8n4mcIVgcgwMAACAASURBVKFlTNuuQgc43OauaJE9HSYkeZy5pOvs98F2uoyBadsOMcHPNSj5D21XX8nVDHdyN9QLFfnPtDicnyzW9DzktY+AyduPJNQP7ShfzgfLaU8R2JQgPE8SY5cp+qBQYFfNQK4dB+xMB36sa87fxkJtZrrjOojHnpVi+22AM5pdrWjb868P8Rj0yfk7/DDUpLSBeCy2l8+Q0HKma1csPvjsoXyi1VViSSSGjTNjYrq2Q3V/YhOPxdbd5FvKPr3UP0b6s69otf1P75c9JiZtP5IGfkjuDJuerYQCm9oTnieJMUpCV6unsxskdwXsqgHItaOBnanAj3XPudtYsM1MeFwH8dgXkAasuQTxGPTJuTv8EMrikW7ESr9G4nE1w5jM5/QK74RkmnZl2qpkt4dyu6IrV3mBifrZadoOmctQWMRj/2oYsZp0euUGJms/kmZ+SOa+yQ2tn89sNNMRsKmmeRJWs4cAuwoFuXYbYGcV8GP9cM421sRmpjyug3js+0Gdf/tCRZ6pDWwCimSXRU7ZMj2sFElovljRevscJx6XBeUPb9RrmF1SunxL661l40VZUP7wWm53ldf9kNdrsziMv5qd4XWhfTWPX6jIf5lUYfGxcM4O388LFZsfD9tIEprf3FP2QwPBRcwwJt9StnlztgEhhsnZVVnQ5lb47yu6eXdPPzjjiSg7gBUNOpOzHSIqiw90K+L1/Ht6l32/j/tG8Thk8vjIE8xHZIr2I2nsh6jK585wJUxXTNqmovIkrGYPYdp21QDk2q2AnRHBj/XLedpYU5uZ9rgO4nGseOxsYJPQfJEZOqCXtHu6OxindiTX9NPr75qJx7uPtFJEY/24opv1J9Woa9uB1CNJ7+iJX7dNPGbfnVxn9Eme4hKPn+lpdc22V2rP7EwLi4+F83T4gcj3WNQlarJaT2w/OUySnPFsYgxTsys5yTe/oWz7HBBPhE/EigadqdlOtbqlyhGkPUU3YqlqIkM8ng7N/RBqOoYwZZuKypOwmj2ISdtVMMi12wI7I/ixnjlLG2tsM9Me10E8Di1boTgUVsskSWn5KFbNajMXcjXuAVkfZUZJ+iNtihciKmm3zdRVwEHicTVgTNJbepSrjEvabd9VK5GVFSbsusWAQ54jrkGr3WIK3lw4ry3Xt4nHWmHxu81BKOZNf86zsPhYOEuHH8rn/6HVf63YavwG4rFoaiV8ABJahanZ1ef8jv5rta4mB33xRP47VjToTM12iHaUr5bKTpvW4rHMK1C2Yko09kNKTcf/pqf1iuWdl5QuM8qLek3tqTFlm4rKk+Rq9teUP62VXYVJuqRMNvicNpO2q1CQa7cGdkbwYz1zljbW1GYmPq6DeBzYME9ZqSHrIH9Jy/wv7Ry+upgbVUnP65uDcFuvj6IU6A4Rj+U1mA1X1mJR7tE1U8Kujw9ia8GbC+emBj4W8dhZWJzdP2b9euMsHX40oeKx6GLP7BYJrcLk7SpYPN7/e1nk9LBaVHVKJ1y2Z/K2Q+3F4yrWTy+Jhf0wvHmtiHm2nWr7xRC3m2kPkmFTHH+eJP2X9bik9PbD5HcVwq58INfuAtiZCfixLpmGjYWKx9Mc10E8tjU4UuoSc5GYiazWunF/0nrxBam1UEz/j1OtJA4Rj6Wjs12DaVZE/j9bPWIDSvB+YauHTcI5kU08rrZYWgqLy+czzS0AQzANhx9KmHgsJzW43SKhVZi8XfniibCXix9o/dFStmiiZXsmbzvUUjxmZaimWIoA9sMILp8jVhq/k6uWy2JDd2KllXFRwHSATXF8eVI1PqntgiwLyu/EYBq7CmFXbpBrdwPszAT8WJdMw8Y8NjPxcd3ExeOQ45LS1Uc2e1DVLLQXyTas4vUucWfnNGmY571HLuJWg4dabWMbLHjf578eulC6HKhJPA6pyVjd/xQHwUMwDYcfSoh4bJnQQEKrMHm7ChWPk1c0f5XQbL6gO7kF7pm22c1kE9PJ2w61EY/FSq3pCn6wH0bwDghDSTWiyU9ECGBTHF+exFazGxeG8J2K095VCLtygVy7K2BnJuDHumQaNhYoHk90XAfx2Hpc0WKVsfonAldDOIaclTgIwcbayZ5z9hfbSDwui5wesntWr4dfJ3OAcvXJG8pcS+tl8P6C5vNq1Uoz8ThwlafYfhvdOAi4mIbDD8Vnk1WNbrUhJCGh1Zi8XYWKx1aRb7qJ6eRth2LF4xcq1t/LHgK1xrgTAfbDaNLLw4LMwSbmhziwKU6TxsIWZMm6ae8qhF3ZQK7dJbAzE/BjXTINGwsUjyc6rpu4eBwTkCLFY6Mw7Dlnf7EO8bik3fY9ZbzOSu3Qaw+zZnc1sfyXesMU/oLww1p+wvR8+HbJgMNaDgS0YRoOPxRPYJCrsAzlWZDQKkzeroLFY8duFZmYNigpdAZM3nYoRjzmwrG+M2pawH4YHYjHVS+N6cY22BSnA9FFriqdXkNPDuzKAnLtToGdmYAf65Jp2FioeDzNcR3E45MVj5/paXXNVhELUXdBq+yB1r89OuobP9N2/ZaW6aVBvNUCOBeP59/TevuvfTdc6+rjDsRj1zMC0UzD4YfiCgxixtCyvRcJrcLk7Sp4u7hrxcI0E9PJ2w41FY+5cHy+9dRCgf0wuhCPY/pinBmwKU4Xoku1JbxR6b0zA3ZlArl218DOTMCPdck0bCy0Yd40x3UQj4cSjzsuW1F1WLesGA4cBOzLXLxRhWS+8lcGbyEq+5bim56PeIGmOyAZA9Nw+KG4AkNAV3rlOL/A0ITJ25UvngTNPneR3J4ek7cdaiIeQzjWgf0wOhWPbb05zh/YFKdL0cXVJ+b8gV2ZQK7dNbAzE/BjXTING/PtTp72uA7iceMkO7JhnjQ0e1IuB5Fe8TjgGhqvIOEDU3aNppnf3eaw+tj0/a6GeXC6x2QaDj8UiMddMXm78saTkNlnS8OYM2fytkOh4nFJu6eqo3Nww9szB/bD8PghaWeusmAhixzOHNgUJ3T1lWuyYZqxTQd2ZQK5dtfAzkzAj3XJNGzMJ/xOe1wH8bixeMyEYWsSLgyGi6Wm/8cRAmuIeOxf/VytTK7+Rv4/W1kI00yKcdsQX32sFwo3XVvIM4PA3DfTcPihtJgRxFY6hcnblTeeVP4vWaxJb8FKRKzW6LRW/E3edihMPC4/ZXQN4bgG7Ifh80NeHxOSp50/sClO6ADakbdPNLbpwK4iQK7dGNiZCfixLpmGjflsZtrjOojHMQFJGoSpyzlfIcQNhiXmpmZzcjVviHjscXSyAYG28liKw4bGBMp9sediC97ys/RaVRZhW96f+burwfH5vWRjYRoOPxSIx10xebsKiSfSt5r8H5uMm5hoM3nboQDxmMfz+fe01ktUTRjYDyN4B4SlvqjM0c5vlUwTYFOc8AG0uYn2X5Qvv9xPetkG2BMBdhUBcu3GwM5MwI91yTRsLEAjmPC4DuJxVEBiRjG7okX2dEjEX6jIf6bF3CSqkjIITNIfaXMYBJbFB7rlNYe94jFzdElKt5viICCXtNu+0xrhcRGXXfd8QXd5IYXnstjQ3eKq7hytwZtfA199bFsVrT2zu82hXqN6zcl1Rp/O7CUbC9Nw+KFAPO6KydtVUDzhuzVSWj5uD7HhmbbZzaFckGVS74yZvO2QXzyudhFNzz58wH4YATsgdvntwddcUnr7ATmYAdgUJyBPYgtf+LiGdlt6XKaWHYrTA3YVAXLtxsDOTMCPdck0bCxEI5juuA7icWxAKgva3B4ciuGwbS0ti0e6ESuMleNLWmY/BTfMo91HWikiMTuSlG43/0uPploryqpkw6GvbHIFb7n6mAvOrpIaz/S0um78zEA3TMPhhwLxuCsmb1eh8aT8ROubK4vvvaR09bG+GvDMmbztkE88blYTcmpdwGE/jMBJrKq3RUD+N0FgU5ywPMk+rrHt0JwesKsIkGs3BnZmAn6sS6ZhY4EawUTHdRCPWwWkFyryTF3pO1/Q6iF3d0HfbWm9WsgEPkmXlOUFlSJQhojHhs+Zza5osfqF8uKFnDWEy4Lyh9eHFdKV4Ly8f09bXbx1Bm+2+liWm/DVY36hIv+FVosr9bszzzMDrZmGww8F4nFXTN6uGsWTZ9qu3yoxQ/r/QS52XEzedsgnHot4CvHYBOyHEeyHStpt1/UczJT/TRDYFKdBnlQbj1xSunxL6+3UN3nvgV1FgFy7MbAzE/BjXTING2uiEUxvXDdN8RiACYJ3A/QB7ArEAtsBbYD9gK6BTYE+gF2BIYCdgb6BjQGIxwBMBLwboA9gVyAW2A5oA+wHdA1sCvQB7AoMAewM9A1sDEA8BmAi4N0AfQC7ArHAdkAbYD+ga2BToA9gV2AIYGegb2BjAOIxABMB7wboA9gViAW2A9oA+wFdA5sCfQC7AkMAOwN9AxsDEI8BmAh4N0AfwK5ALLAd0AbYD+ga2BToA9gVGALYGegb2BiAeAzARMC7AfoAdgVige2ANsB+QNfApkAfwK7AEMDOQN/AxgDEYwAmAt4N0AewKxALbAe0AfYDugY2BfoAdgWGAHYG+gY2BiAeAzAR8G6APoBdgVhgO6ANsB/QNbAp0AewKzAEsDPQN7AxcJbiMQ4cOHDgwIEDBw4cOHDgwIEDBw4cOHDgaH/0ruf2/g38ywa4IQBOEbwboA9gVyAW2A5oA+wHdA1sCvQB7AoMAewM9A1sDEA8BmAi4N0AfQC7ArHAdkAbYD+ga2BToA9gV2AI4u3sT1ovvtivKpzfUr4rO70ucD7AlwGIxwBMBLwboA9gVyAW2A5oA+wHdA1sCvQB7AoMQbSdPa9pkcxoNvuSlvlf3V4UOCvgywDEYwAmAt4N0AewKxALbAe0AfYDugY2BfoAdgWGIM7OSnpe31AyS2i+3NCu86sC5wR8GYB4DMBEwLsB+gB2BWKB7YA2wH5A18CmQB/ArsAQxNnZoWRF8i1ln146vyZwXsCXAYjHAEwEvBugD2BXIBbYDmgD7Ad0DWwK9AHsCgwB7Az0DWwMTFM8/pzT8mK2LwzvPC4pXb6l9fa5/wv3UWSUzmY0u1hS/vnYF3OGiOc7+4ay4jwfcHfvRkLzxWt6yAsaqqXC53xJFzX7/0xF9s3+mtKMioGuBaggkQCxwHZAG/z2U8WIi2VOzshe/k7Z9eUhxrWt+/gHZekFzWYXlGZ/tPicYzLN+AqfBPoAdgWGoJmdlbTbvqf7ZUoJH+PNF7TK3tO216Z5DWJzMC9UbB4p//+7+LRziOH9AF8GIB4HHVd0s/40mFBmBOJxv0A83tPo3RiuPhbE4/GCRALEAtsBbehMPC4/0frmqsN87xwGntOMr/BJoA9gV2AIwu3smZ5W16porB9JSrebvhYJdS0ev1Cx/p7mnY3hzyGG9wN8GZi4eOxyMiXttmtaLQ4DiuSG1s9HlY8BaEV378YzbR9vKU1mNJt9QYv1n51ep/myIB6PFSQSIBbYDmhDN+IxH0RfUrr6iIZBRDTV+AqfBPoAdgWGIMzOXuhT9u0+5iUpLbOcCiZvlMWG7qT2cSJ1kIPGrk2AeGwDvgxAPPY5mfKJVlcJzWYJXa2ejrv6GIAWdPtusOTjakXbnl8MiMfjBYkEiAW2A9rQXjwWq5WG3UlzGkwzvsIngT6AXYEhCLKz3YaW88RTnukvypdf0mw2o2SxphEU73QD8Xgw4MsAxGOvkynpeX1Dyak4UAAsdP5uPK9pkQxT6gPi8XhBIgFige2ANrQTj0vaPd0ddtDMKLnO6BNWBzCmGV/hk0AfwK7AEITYWbld0VXAwh/5d6ew8xri8WDAlwGIxwFORgpXtgS6LCh/eE2LeVLVgl2sPI32XqjIM1qml+ycnykvXuT3KYMdT83jssgpU4reX9FitbYUvBdOcX//tXPnC1qtt5ErcPT7iv08MXA5OO6yoDxbyoGe+/7EdfxaawSQpEu6N10Lah7vafJuOP82zg5UW6zeo+biMVsZbZpdLwvKH96o12dtkMkFiA39tc0O7/olpct3exsU9pNmVNAzbderyh8kKS3v3c0nyiKnh3tu32HnxfmebkEiAWKB7YA2tBGPy+KRbg5+M0nv6MnoZ/1lL8z5oWfgGRx/xOd8Ravtf7QP+Q9tV185yqrtKF/Oa6WlyiKnh9XisNra1QC3RXztLA8cHvgk0AewKzAEIXbm1TQEcue1iD9dxiNfbNXGUSFxSjnmtMy1aFPTEVzjJUcM581157eU70ryjxP/v8Pn+fsJ7Z/Hn7RefGF51vJCjrK4Eb4MQDxuKx7vPtJKGQCENNrjibdeoP6afnr9XQPxmG+7NBzzG8pqjrESj+83b+k6MZ0bUftPaTqjHwnNF1mD7q1MPL5/z7qgq4d50OdrBJDQ/OZRqfEE8fhAF+JxlB2oq8Bs70SYeMw/65Kus9/Vd9D5zpreW5YULH6gf8hkZlYFdikev6ZHi+2ZbdVx3/Id/p7WhaHmWJTv6R4kEiAW2A5oQ7R4LLftOvyr63z+F03F40bxRwzITb0FxODSNlA+DPzZQL78lFnyPVPOFxlfO80Dhwc+CfQB7AoMQSPxuHE94y7jkSO27p4oW9hiiCNOKYd6DXyy2BRzF9mTpnfYYjjTF5Tn5xsnbhuKx+JZu0qmimc+TO8hAXwZgHjsFQqr2bT64KGqCTSbL+hOzIiVBeV3h5UdBucst4Jwh8XPURzIAYt4XA0G2CpIIiqLD3Sb6jNjgj8UJ5akt/QoBGbutBttVdEK8D+KFSYvVGx+PAw0mtQU1AKC8pnPtM1uDs+q7jSrrTb8HCLabelRrmrVZvMgHu+JKVuh2EmkHcgZ7hkl6Y+0KV5o37QyYzPPYeJxlSSY7K16nxW7p5J223fVSillO5dqi/L6yk+0/ufD/u+E/bya0zyx3YPrvtX3V21KaEgelJlv1fdsbg82PtBWMyQSIBbYDmhDlHjMfad38Ny1eNw8/hh3ohEpMdMoUov4LD5L3rcu4LJ8yjIYDo+vXeeBwwOfBPoAdgWGIMjOZMnB/W7crLaa105n8cgaW5mukqR0uxHXxsdEht0urrEri/lK3OXjpdpnmmI4X6yn/33AONFKSbv8thaDveVFjGPw/oEvAxCPfQKZo7B8JVKaBiBVEq1uJxAzRZ7EO0g8dn0WsRUuuvjExGPTtct7bjCbJYORaQsjX6ni2oLB4Y7YsLrFWsy/eibG2ToZ4LTgBvF4T0TDPOX5R9lBtfWmPtGhrZbyicc8STDVsJTXZ7bDamKH3z+3RYv9Svvx3YPlvo3JAdsGpu16cPoeJhIM0eQTiQSIBbYD2tBcPGYD06Bahh2LxzHxpzboPsBjjuH6aoN88ffGgabIm/j1tomvXeWBwwOfBPoAdgWGIMzOTLufr2ixuqfsIVd35ep0FY8ssbWKgZYYIkRW/futY1f3+FJZSax8Zj2G88V6dU0iYJxoQ2ou2ucadg8p33h4pkP344IvAxCPrQIZr9lmKHMg6/c4VlGYZoV8M0VsRtArHnsGInZxqhKPzU7HI8AGf0+bz2SO2PisLN8pf1vbM6l+N+U6IB7vCXg31LrEPMDH2oHPNpiI6hSP+U4AU5LABvq26zPaD/se23nSfmwTLqZ7tNii93p925nY7zBAoyMkEiAW2A5oQzPx+AP9rg+YPQ2DuhaP4+LP4bO0PEgOxtOUvrLGiCoemfsGhN17WHztIw8cHvgk0AewKzAEwXamrLqtH0m6pHujkNxNPDLHVrYzxyaI1uowywuwjF0DYo5RS9FiuBR4bZpPwDjRCFsIV5uQdZUJcf1bv8CXgYmLxyHHJaW3H+oOVDowQ20fSb0ejb9QfVU3yCceewciRMwpcofq6yIqRC37gMn8964BQVNBy9/pu/lgiF+r5flCPG72bii1pyLtwCv4s3Os4vEbysV2osZ1vEz3z9/rgK7zzlVd6j00mSU227h4f4dPGkwgkQCxwHZAG5qIx8l8Tq9E3Fp8e9h6alpBZD6/04Z51q8zxR/XwPuC0rdv9+cosUfkkSyfkTlOaD+LpvG1jzxweOCTQB/ArsAQNLOzknbb97XG8spR65vUUTwylpQSuoprbGNZPGMTj73jS359PF6zGH7/QdbxN+640e4nPLaZy1Uof3FYiV0bN9pE9AGALwMQjx2HvQM3OWa5OMLJCYfkH4hYayzXxOOQzyKqHCAfjHQtHpu+w4C16Z+JjsXjsqD8IaOMdRmHeGwg6N24osUqM3SojbSDkLpNRtthNnKoNTyLFI/LIqeH7J5WskmDWTy2vg/i+hwTOUGTPUS03/XwK2XZ66reM7/vhg0/+waJBIgFtgPa0EQ83h9i1RCvq+iKF8OIx+74I77DtFtnTsv8t8N3sUGkiBE81vBaz7PZvibx/YOl07z27ILiax954PDAJ4E+gF2BIYi3M8O4QwrI6k6TTuKRKbYGCb3VBKQSk23joqB4Y4rzIp4l9Gr+SorrIeJxmG5C9nIVysce7kvvd+Wrh9wj8GVg4uJxXXwpiw3dyQTesUJDq+/jPoSTdTXfkxdndkAQj+t/4RKPd1tam4IgOyAeG2glTEbaQYhd+MRj7X1zN+TZz7bziYT6ESkeu2acrff5TNt1xoQDwwHxGJwhsB3QhqbiMR/48Vr6bQaEzcXjpvGHqglWWXuY10L8d20lmG21krXj/HxBq9oW5abxFeIxADbi7arajWorxwaAoCv/pWoh2irfTuKRIbaysp1BB4+5vYnH+veaajHbPsOFq1wFR7z/XFD3lS7sF8RIAPHYJL6Un+QWBaujaCQeC2cSIspCPN4TKx7zpiz8ODQDWOe0Di1bYf2NPfc5Us5bPE5ofvOOthv3FiClOYI+eM4eaP3bo7NsRefisWxqqQ3OF68py97Tb+sf6jbe+DeyJUENZsgdIJEAscB2QBuaiMf1nWS8aZBtm2zX4nFM/GGfJ3bnKE2L9JVY4r8t97Tb0vp+aciRdHGqaXyNzQP7jU9NgU8CfRBtV84mlACodOq/+G4VU3xrFY8MsbWhrjKceHxFN+uPtHGKvU3EY3+5Cv63++fHheI/6qu7nc+vW80CMRJAPLaJL3I7wcy8LUA4y0arJ1C2onfxWNYB2gtwD3mhzco1qHkM8bjhNxyxbIUY9PJu8IbawlUn3ytarH6hvNCCtqfmcbdlK1gjQOPKL4uNB23t4kA8BuMEtgPa0EQ8Nvo6mS/owmng+dRMPI6LP0RVrNj7fL3LuvzcNKPCuFLJxGGbsiIk8wFq0/gK8RgAG3F2VQlH7t10AOzx2lnD8YO7aXebeOQqWxEx/uyxbIV496rdSqaJ2XDxuNoB5Ou5cEAR5w3/rd8rxGPQMxCPrQ6Kr0oxvOBRxcpDmoWgYd7h7qLEY/8zQcM8J63E40g7CHiXzKvMTTbCZnRrnxdwfW3F4yYN8wKSuOiGeQNuDUYiAWKB7YA2tBaPlXhhEmj855vzGlOOFRt/xD8t6WJ2QWn2f1VzIvHZvC7iyyGeNvH9fLedzJ16iK9omAcmSpxdHcaDbZpAg0nht7NmDbdtY+r28cjVMC+iCVyfDfPk/2O9EmoaQ6B4zCdgneUqDNeX3ND6+bNhJfKwIEYCiMcugcy5KkU4G8cLbHKEvlWWbMWzTzyuhGGbU2SJuuLouhaPbd/DCXheCjHicYDzZr8pxGMDrcTjWDvw2QZboesVj8kRnP0ro6qVYZHisfVdNCQnXoHXdt++elcGobpHkEiAWGA7oA3txWMiZUBY2xruEzuZj/aKx7Hx58Ah30sWGT0u52TeTfYVrdY/U1rz/f5+G/K7DflUWHztIw8cHvgk0AewKzAEfjurYoFfvHSMJVrFIyJzbA6JD+JvNPHbOnYN+EyjlmLZPSRXH+uLCkNyDbYosdGEEC/98Zv5/gcEvgxAPHYKZCwZrjkKtgLDuN2ROQklka4cWX2VC1/tHCAe88+6eaxtea/qqepOs2vxmJjzvaKb9SfNQfM6xKEzijHisW/wEvB8IR63a8YWZQfsdzO9S7yETIh4THwQzsUATxKhdKOPFY9NCRmvb8UmjTyTP7yhk7XTrikBkfcxTHLRzK5ch63UTI/ErjTvk8a+KHC7+AgJS0AGvD9pD7bY2DGd7BDwx8p+vvf4dCMeu5vnVb7WMOHPY5NXPI6NP+LfDxPfV3+nxdcXmn8QgsAlfZ3+jRKD/cr7MOarJpG8aXylHvLA4QnySUO+P4P6pK5i33R9ko1mg+19U837ZarWR58vaJW9p62xad6R8xbvuFLn2Nd7noTYGRdA09VHezkUGd8M9bZbxiPz7++rBWwZS/HrqeXNfHz5Pa31UlG8D0HQIjtebtDcI8A6QWsVngMoMkpnCV29fkuvZXPC40y/hvmySkdyHpaSjf3h2X1+lPhzevES4rFvcO5afcyT/fmC7qTo8Uzbx9tDklx3Ekrdu7vN4aV5pm12o3TfDjHsyhklNF9kMqlQOqXWBgs9iMeKMHtFi+zpEJBeqMh/psU8sQjmNiJrHsvByyWltx8qh7Tb0qOWiEE8NtBWPI61A76aKf2RNocAXxYf6JY3lAsUj3n5l0oMYElEktLtRryvJe2272ipNK6LF4/Vd5Hft56osWtk96z6D7N4rPqeG8q2hzn93RNl1ve+H7oTj9nzG6q+H8TjowLxGOJxG7oSj51lypQ+CsKvs5jxak7zRH/2phwrNv4I2KC1NtDlCx0s4qyMGQnNFz+zess8RvEJx6bxVX+OXeSBwwPxGOJxH4QPti1NNfmh+A/BscVYiMdjIMzOuJ82Ldp4pu16Vflr0+K0tvHI9vtbdZUXKjY/HsZFphgi7M9UZtQyXioLyu8WB91FF8gd9sx0huq7fP0VYspV8POZFjUbZlepjU7FYykiDzNehXjcDRCPvYNzXuPN4JTk6l7TC2Gb1XuhYv29IhRXScE1LX/4uoFhc4dq/rzVk+5i+hCPwu4dkgAAIABJREFUiagsaHObWpOeerdzF5HisTPxuqT09l/09GjYhgPxeE9r8Zii7aBqIqCf8yUts5/cDfMMNlJN0rABset9TVK63fwvPda2BDUQjy/+Tst/fGn4fFMCxldimZ7Tj7R5+tVe5sZ5L6b3vh+6sysumg+0JessxOPTBeLxkcTjM6E78ZjUwZmy6smdr60+Pu5tJqBhXlz8kReoDMj1wWMV7yzxgrTdLN4YFRFfiTrOA4cH4vGRxOMzp7Gol6S0zNQVecqioNrKzGOLsU3FY9AH4aJOfcGaMSawRWkqbeORw16dukqgmK2Xm9AXIunaQE2rcdkz+y55b573z9rMznSYcn9+f8crWUHUVDx2+QN14nwYQfxMxOMjE+5nWnxH79/Av6wPgUyZtTLMjpQF5Q+vD7N0IkFeUubcfv1CRZ6x1SaXlC4zyot/mx2Qx7DLIqdMWVlr6eZNRL2Jx8b7mkVuS4gVj4nUWVMRAKuZVRnU+EzpBASbwcRjIoq2g92W1quFTGjke2S0f5+NVKujlN9a+w71XTHVE24iHi8p/6ytHJ4vaLXeWlZalbTbrmklBgT6c/I1kCgLyrMlE6CFHxmuuUq3dmUr99MTEI+PCsRjiMdt6FQ8VhYK1FfUqvGMrd4VNhMiHhNFxB+GXPFk+He2u8M1CCuLnB6U79/H2ftajIqMr8bnFZsHDg/EY4jHfRBkV64yAZKqRrv6nkM8Bs1FnbLI6eF+qS1iuaR0+cZfQq5VPPKt1K3rKu6xFNV2GNc+tzZecpXK89hz7d77Fo89JbQGpDvxeE81qT1EOSuIx10wTfF41PiaYYFeEI7jyE65T07/3RgxZ77l0kXnkxIyKRtAPIV4fFQgHkM8bsN4Y1qzjvZgPEA8hnjcByF2ZVzY4vo7ZbwC8RiMOSbGsp+kPGaZhrEg3vtjP4uuxWNjQ/negHjcBRCPh8YrUlo6iYJ+mYD4N/p345SZgP3Y6Fw8dv6tZUWbazUCUX3FgTgnRjwuC8of3mg1Si8pXb6l9daS0tlWUZhW4jnEY6XGvaz55hNXX6jIf6mvbvc9swHoTzz2D6TlzhWerGlCjbJNeJbQfLGy/8YH6is7r2ixWpu3fjr8Rv1zbKtkXIknr23IVrP5/FXNXsPufWjGG9NOtw751OlPPD6WT2ri/93XeEyf1MivjpAQuzL+/iaMO9J89mWwA2+TYtM5tl2tDvHYuHs34npHkreMmfHGxEjKJ1pdXWAxnVxYeHxtqHvx2P235p31Pt+vjxXFOc8R4vELFfmvtQam5h1b6nWfa7yEeDw0clWd2QEMu3wfCORM/hmLf6N/N04ZiMduuhCPy0+0vuGDGH44arNZ66ddUvrTj7RoIh47a7HtA/TN+pO9WYfhqNUAtYnH7LvVLfUuocpVA95WO244xiwef/3DP8z1Ya31xN01zI2dvr2NcE2HXp/Plnjy69H6Nbj8ldPGDfZ9REYb06S4A/H41BizeNzcJzX1//ZrPJ5PivCrI6SReFyrZxyCy758TfgM/XwU0SLE5mziMftu5b5ir/f4ecuYGW1MjOVzTssLrGaXOcUIdkcPJx47+k3MZmrzQwW7/0jSW3q9eFX3O9b44/OdZn907vES4vHgsDpxSidRXjh83N2ozw+WJJ3IloEYxv9unDAQj93ElK1QkiStkcyjmO31dWDmjS1Yh/LdE2XKapoQ8bj6rCS9pUeZtKhNH9Qtp+y6lUSnpN02O6zstCQF/Flx4bxWd98mrvIarle0uNscEpwXKvKfzd89MOMVj2e1GK2s+DP1PpD1Klk9XO28Wpdtk9+Qkw36hAhrcGMZhPN7qRqQGt4Lq7+q6mkq+QnvSh4lbPTDWGNaNXA4/9Iz58Z4xeOmPinG/1uu8Zg+KcavjpAgu5KLi0L65ujY7IvZAc+BSG/Ap4pSlQ+7okX2VP1WLHcyT2JzAYiLP3od54DrHWneMmbGGhOj+ZzT8mLqZTwrP3vskhVEfZatUBdVVj7oktLlOxl3lOaHhly8atZ4Senth4P/qDeIDBGPqxJBfNxJWn1tbbHnBOIlxOMjUBmEeWZg7N2ozwf2wlpn38+HU3g3ThaIx24iGuYpSZIcVJkayfCZVi2Iu85TVgQHiMfys8y7QqqEhd+jq/Yp61bNxYKaeMyFc5NwZxFX5epHs1+TidkRVzKMWzw22IxMzPRnyiYWTImZtDXNDkx+w1naylQbzpB4Mts2Xo83UTbZmeXdPCKji2laU5xTELWAyrjF4wY+Kcr/W67xaD4p0q+OkDBfZVrte0WL1T1l3maTNvvylEI05jXVZxl9vbEvRV085uJP3QZtExXjz1vGzOhiYluE/5MrJp9p+/5/prHyXL4LB18wkon7rsVj8zst/JZlMaXcIadPLLjOU/2rXzyuPss4eSF/H+0eJxAvIR4fi92W1nqH0xPpRn0+VIXT1Rnu8+Rk3o1TBOKxmwDxWK1rxQfJTGS1NpIxBXn/eZXg6xeP5cDedg3yHtkgzFhT2YMiHr+wVTi2DuxmcVVer2mVrPLMjjfwHrN4bBZILTYlz7P9RtV5yuca/Ia8rmBfoieefPWw5bc3+isRDx07n4y7Ao7H2GKa/O20VR/gdBizeNzEJ8X5f0/sG9onxfrVERLsq8qCNrepdZt0ki7p3jhO9Ex6W322Kb5amko50cRjvgLOGE88tjbivGXMjC0mtof5DnFMZpwl3qmZo0TD8HQmHiu9aDQ/4VmsY83FfecxQd4rHpvGdMZ7VMXlKcRLiMcATAS8G6APmonHIYdeD8ocoFVMq3gDzpOJRoOGed575J9VJX/BO0qYeHyf/3rYpeLaFWEa/FUz0PZ7OP7Ae7zisWNgalhVEFQz3zSId608rr0H/nudpW8oF9uEXatUjOUyQur0jmvgjpgGuma84nETnxTr/z0rjwf2SdF+dYQ081Ul7bbvaw2alKMmJkXmLcb4yn4/az1t2+dcUHr/QZbZsu++MF3vaeQtY+YsYyIvM4emiUenmXgcNu7Tx0fexTpExh0Q/vOq0rHhDfP89zi1eAnxGICJgHcD9EF34vEVLVaZoXN8oHhYC6YhQpd74BQyCCuLnB6ye9YVnH+Wvg31ktLlG8pcya9MPL6g+fxCntdMPA7bMiaTjSPVeh+veOz4LsMqeuNn6Uhxlq2+d9Y8PthMktLy/sHwXtTvdfZqTnOxm6mpeBxUWkYM7sfRwAYxDXTNeMXjJj4p1v/7ah4P65Oi/eoIifdVL1Tkv1KWvT7U++UCMl+V1lA83m1pnWVMoFbtS2/4lKRLus/em5sSE1EVpxN6NX8lc55m4vFp5C1jBjER9E134nFC88Vrw3go1JfpY4OQiSXPBGlITC8Lyh8yylYLWUN5avES4jEAEwHvBuiDZuJxTMCKFY9DzmsqHu9XBPGkoX7otYdZs7uaWP5LfWu7VjfVPFD03QPb7hZyuGb3e2S84rHDTmtb2fTa+b6DbYGz1R629UUwlrayfb+j/IRzxXPIMY4GNohpoGvGKx438Umx/t9+jcP7pBZ+dYR05auUJneKH3bbV1nk9KCXSnTlLUqzu7rg81Br5mezOdsWatP1nkbeMmYQE0HfhNlYk4Z5OrHicch5EeLxbktr0+QdO6YWL4fwMxCPARgBeDdAHwTZ1VmIx8/0tLqubyOdL2iVPdD6t0fHCrFn2q7f0jK9NARxbXDFRbz597Te/svSpM11Dw0HYUeqIRfmk85NPGb34UtYbYN9y4qz2Syh+c072m5u3dveWovHTbdG9wNiGuiaIJs6N/HYMAA1XuOgPqmFXx0hnfoqvrLNt2pcaSjMjiSl5X1GD/l/0701vrrKZ+jCBre5K7pZf6TNoW6nefVxB+LxZGrfhoOYCPomzMbOQTy2+E7RxHSd09pVG/6M4yXEYwAmAt4N0AfjFY+7LVtRNdezrBgObI63L3PxRhWS+QoaKeIJUZmVvjDWqTLdg7j3cxhQj71sRbVVrrGgGiRCHbYtK0moecWZTEh5p2bT9j3T94paaCc0IEdMA10zXvG4iU+K9f+hg/YhfFILvzpCvHblbc6k/7le29Py2/HGdYtVfFmww1ZtVUjm11qVrRCiclX6wpSDma73NPKWMYOYCPpmvOJxx2UrZIkH226L0Mai5xcvIR4DMBHwboA+6F88jm2YJ+qzOs4zDsxdtfiafpYLvi3UUMqAPys2AKx/v6th3jjKC9g4nnhsshdq1pzK1Kii6TbapiIUL4FiEA2qeylpl9/Wbcv1vTJRHvf2bw5iGuia44nHXfqkWP8f0XStR58U7VdHiN+uRJwLa0YaKh6Lv7PWHg5qlKqdIrdkc/tiDfOkWPQX5YfVx/Xf0NUwb9x5y5hBTAR90794HN8wzx8zPE3uTDWEm36WizOJlxCPAZgIeDdAH/QvHrNBtbeDLh90+M+rVhP7xGO/gGn6LG/3W9PAzSQeK6uP9W1MpmsLeWbHH6j1Jx5bhBhJ1dXdLNTYao1ZVjbIJNYuvBoTO6voY09G6zZlSjxJXbmgCwdG8cv0DulfPi6BGTENdE1/4vGQPinW/7sEvSP4pFi/OkL8dlU9Z3uTOYHpNzf9dgGTAfIZs/jqFZRNNmESj/nqY73slunaTiNvGTOIiaBvhhCP/b7f4it850nf5hOPA3yn8bOmES8hHgMwEfBugD7oXzwmFhSv6Gb9SRsw8LpUWtCU55matrBVMV7x2COsKd11TYMwS9MYw8y5WTzmn2WrNagN9ORqZfN3V4O64wmB/YnHLEkylfqQz8Ym1JhEen6evjpM2JJF4JH2odmPa/WAsUGiSYCyJJ78s2x1tfX6bmKlg/G72QTGSIQaxDTQNf2JxwP7pCj/7ynZNLhPivSrIyTErrjQmq4+mhslEVl+W7cYa97GbcuBKoHWPGEh8iEuDJnFY2VSxFLn01xmY7x5y5hBTAR9M4h4zMZc85tHrcEcEe0+0io1+X52Xs138dW8PvHYN5HF8uEJxkuIxwA0xfjS2hKn8eB/N+wOzErkIAqcD4OIx0qgvqJF9nQIjC9U5D8fuuCaAiZfsZvS7eZQs6osaHPLa/f5xGMW8PnnUEm77TutER7/LPb98wXdsZpZvGu6MrCzicfKNXARwSauas/sbnNIwNRr9q9y6o8+xWO1XllG211Jyr2/mtM8cQg1sxnN5jeUHWpElsUHunU8s2pQm9B88XNVE3u3pUdRJ1IXf4zlI6oET/kcxda5UOTy2yKR1q7Z5rf5JIhir8+0fbw9TNDYGjcOT4j9yK2HzsNSxxwYOO88oU/xeFifFOP/LYLeEX1SlF8dIWGxjv9mpjqbz7Rdr6p8RxFVAno1yLxJzT/2hzr5UD13bju0r318tzg0c+KTII4xkJwk57HDtrJv/HnLmOleAzlvfw+aM4x4rPt+ES8132UQaJVJuNsPB//xQsXmR6V5nbfmMfNb1eeQGntMnzWBeAnxGICmQDyuQJIweYYRj8kg+KpHkt7RU22Wl9QaU8qR0Hz5hlaBDfOqmW7D9ycp3W7+lx5NDfqUVcmGY/49rQuDoGh6VmybVCU4u8TVZ3paXTd/ZgPRTDz2CYD6M+M1pfXf65pWHx/3NmkUal7RYnljPlf/vSS2zszsO5+0tV/eBNB02EUDk9+uxANmly6/7bJz34q4gelOPBaHZYcAYJx3ntBIPA45lGc0tE9q6v/tW3WP55Mi/OoICR+bPtM2s/zO/HkzMWWP7bfjq4v144oW2YbWRpFHXVlnOlfdBeYaA7HVx1Jwdm0LH3feMmbC7SyU8/b3oDlhNtZePDYJvmG+3xFn5z9Qtrqu+x2jzbr80CWlt/+ip0fzzo5zj5fd+xnDd/T+DfzLBrghAOpMVDwGkyfI53YhHhPRfuY2U1f6zhe0esjr25oU+IqdGc2SlJZZTkVpEl4dg5rdltarBUtK+IpFRy2+sqD84XX1/eIa7t9rA0Byi8d89bHctulbmftCRf4LrfgqI3n/AY+8R8Lidax4TFS3FzYbL2zSKNTMaZk/a6vKr2ixWtd/L42yyOlBsZFLSpeZeVWrY5BV/5wZJemS7tdbTbz1+e1q5YLcfucb3BnsNUmXlNW6TR+XEPuR4rErpimrMgwlBQDjvPOEIJ8ULR4TDe+Tmvh/d53HY/qkRn51hDQdm5ZFTg/3S00EuKR0+UZbjSxwi7FK/jO7pHT5ltbbZ3KXtjDYjnIuxzMGkqv4RH7kqyk63rxlzIxCPAZnzXDi8Z6yyClTVvqG7BQrabddM/8h4sW/zX7HGn9036nuCHHVED7neAnxGIBOgHgMpgl8LogFtgPa0Jl4THRS9VOPy3nnCfBJoA/GbVd7ccLaGAqcDBCPQd+M25eBIYB4DEAnQDwG0wQ+F8QC2wFt6FQ8NjYyAXXOO0+ATwJ9MGq7Kp9odXU52rELCAfiMeibUfsyMAiTFo9rS+FFgxixTcy1pTPj24kSmi9Whm08ROqW4k9VLaskpeUjW7pu2tZs3I4dvoV3P4sslru7OtPq25ZEsDgIofr9Kteubw3QC4S7EN9jXuljrPPCzz4MCpPFmp7FlihnF3jxLMTniWe53+pssodVbXsBNa95rDQhEsXdfVu2mgx6w2gnHvP6Z6wuZOOtE2Fbv8HpgEQCxALbAW3oVjz2/G2jvK/fHMq8jdMSV3mM/uuJMtGkM72lR3bt9VhtatjF7+088wT4JNAHo7arzzktL8a78AWEE2pnx/T3db3DFUvB2Bi1LwODMFnx2F7M+pLSn36khUU8LotHuuECr3Ko3Wz3CFHR0OxCCJ2ehkpqc4Cm4rGjDqdEF1XZwGf1YGmec0nX2f/Rs60wt6EDpvF3OAjE9VpbvLanSWAV93W4ZtlIyiGSC4FZ1jSsxOP7zVu7PegNghqJx6zgutLh8pTEY16AnXdLpvii7dYGL+DUQCIBYoHtgDYMJR43z/v6yqEcjWBmM5rNbyjTB+AyRv+dlv/gjbOqnNDd3EXPgc47T4BPAn0warv6nNPyAuV6zoEQOzuevydPQ169CSMYI6P2ZWAQpikeS6GRd6x9oSL/WV35qzs+JvIqqzbKgja3aX32jYhUsfeS0tsPVJREZbGmf2ZbKvnMnZL4l7TbZofr0Ryz/cZol98eVjZXQqWroDcRGURVFixmM5olKd1uDrOR5Sda3xxWyCSvaP7qgq2S4cEkMBGxrvJm3XmNAz99RbVPJDc1hVCFeOU33VUrdGoNdILFYz7Q0+3idMTjauCc0Hy5CRDSiWi3oaU4h62iKosN3YmVT9cZfUKWcPIgkQCxwHZAG7oVjy2No6Lyvn5yqGrQf0np8p1cmVsWH+g21Xc3HeDN3eR1vFCxvqNs+x+l1nOVDxMRPbOdcuaJ73PME+CTQB+M2q7EOExM1pQF5e8Nuy7B6PHa2TH9Pf1F+fIwgSl2eu8/jPK7heG7wRgZtS8DgzBB8ZitaDWs7FBm5BTH5z5PWWGqiLRMoDSKt+LfTaUZGtbgk4m4JjYLsdzSRVwp/7D/P2zgYxCuZddc07OoRN/6amITtrIa2gprPQgZRGf7KmaiqvMnf87sO0wBSz5P7bcJFI/5QK8u/p+IeMwHzqZBnPFZMBswnSM/01yOBJwWSCRALLAd0IZOxWNjXIrN+/rIoUSuZBisE7EVXZroLMVjy8S6+Hdjfii+k0+Kn3eeAJ8E+mDcdiXec7YKFPVtTxKvnR3N37OFbEaBuFpIF6YdgGMxbl8GhmCC4rFeosH277rjqxJ364paOSDgQqgQFS3nCRF0Nqdl3maet5rRqztzrcQD+f6NBQtTgGErt0331Ez0FN+lXZsUh7+i9KuLmrhsFIpdIrnx3yrx2BysLL95iHjMV9SYBnonIR7zWWJLGRLTs5A2ra/GElhWeIGTBIkEiAW2A9rQjXj8QkWe0dK4cjc27+shhzJ+j/KhldDNhWwpHpvPk99lq09ZP+Os8wT4JNAHo7crVk4gSZeU1WrfglPAZ2dH8/dyAZdtTEyGXdBgjIzel4HemZ54LBPWfZO0OiwBNya6rsZzplk7RyM15d/12sZNMJerUP7CtirXWCuYBYvGq6WbByfjtYngk64oq60YFr+R/kztIrm5dIfvtxHBThN4feLx/Qe5LdW+5XLs4vEbykXJDdc2IsOzkM/a9fsjSTgbkEiAWGA7oA2NxOOQI7mm1dMzPzky7+s+h5L/z9UUWArMLL+V4rEl55X/bujvYOS88wT4JNAHsCswBMErjwf295XW4Foo51vcB8YAfBmYnnjs6wJKlqQ24DyzICgGCTaHybuVilp2byhbN6g3ZStXoVyaubawWVR1dVf131PjmU1xbfIaKgH/Yvnf9Ef2jbZCR4i69QGd+G5VkLXVQ+5DPE7o1fyV/D1PVjx+Nae57AzfLEkIum6ZSNgmccCpgEQCxALbAW3oTDyeL2iVvWf1Hw9E531d51D+fMH6ub570Bs2Jykt7x8cne/PO0+ATwJ9ALsCQxBe83hYf+9fuEdUjdVtY3IwBuDLwOTE46DVDibH15t4TGoDFeW4osXqF9lExIyrXAXHVFvYJqoOLB7LaxNBRV1BXFuZ7CpPIVaqcDHcuLqa30eX4rH+G9q2ZI5cPFYOxzaj2rOwfYbtcK3oAqcAEgkQC2wHtKGbshUOpiAeE29+ZBDVH3IqlDTrvPME+CTQB7ArMAQhdja8v2f/L+hwlIkCRwe+DExOPA4SNocWj4mI6Jm267dV3b0gAdJfroL/7X41L3fK4tr0xHxo8Vive6wJ3UIQFp93+G93nWJ2T+K3q2337Es8vqKb9UfaOEX9sYvHCc1v3tF247Gv1oPCtrW+wbFBIgFige2ANkA8DvjcoHsgot2W1vdLShNDnFZqW553ngCfBPoAdgWGINjOBvX31FA89sU5cEzgy8DkxOPxla0wfH+R00P2RhWSDXXuqtlDR7kKjr4q17RKV7uPYcRj8cwPwrbY3iJWFitbF18MIrjySdq/m0Rz/T66LVshZmPLTxldJzMy128auXgskgfeVdck1teeBS85guA/BZBIgFhgO6ANEI8DPjdUPJa8UJH/SpkiLPD86bzzBPgk0AewKzAEze1sCH9P9UVg4GSBLwPTE49NDUUU+mqYF7Ny4oUKUZxe/17uvJ3lKgzXl9zQ+vmzQ1QdXjyWzzfNqJDN8sR3CxF3Tsv8z0NJC8fzVFYmm8p16PfRccM8+VmsK61DoDcPnpgdHqVhnvhOtrrd9AxdjXBcjX3A2YBEAsQC2wFt6F087qJhXkc5VOuGeTGDdl5STX7veecJ8EmgD2BXYAha2VmP/t5ePhKcGvBlYHrisbebJxP8lGRbnOeoxSMTd+4c3YMEbw1mY4dS1mTPW65C+bCDIPkFLda/OZ7DEcRjJmy/e/xBa3onriehq9WvdJ9eeLpvM5H8j0dHt+6+xWO++lhfHe4Th0Xd52OLx+SeqHDNMDuShLEOHEFzkEiAWGA7oA29i8fReV8POZQ3rrKcgsdVp3hc5Rm2FcD1HPW88wT4JNAHsCswBG47O6K/D4mlEJhPAvgyMEHxmCXYSl2fw79KsU93fPy872lda2L3TE+r63ri7lt5LJ2lpa6xYSWJXZAMoMgonSV09fotvbY1nTuKeCyC2pe0WNS7rcqmeV+n9HXiGwiK6/+KXmf/VJvtGe+jP/FYEYE1e5NB2vQb7Da0FA0Nji0e82vV7dT4LMQEjKWhgkw60BThHEAiAWKB7YA29C8ex+Z9feRQ1eB7fvOoNTUiot1HWqWGuOpZeSxjuyEfNk9yn3eeAJ8E+gB2BYbAZ2fH8/dstbLxu9miOCwqGjXwZWCC4jExwTah+eJnyosXIippt81owTuQ6sk2m2mbzW8o2x7kyLKg/G5x2MKhi8C+shXMYc4XdJcXMkkuiw3dLfZbSKT4GVWuwnTvM/VzFY4hHvNAZFiNIkV0vR5TyGfZVpkPIR7za9fEfsUOM9ruStrb4bt9vetXc5p7hfJw2ojH1cBVszvLwLSa4ODvGBHttvS4TCNWzYOxgkQCxALbAW3oXzymyLyvnxxKjasiZ1BzxdrA3Fe2gom0SqymFyrynw85Mc+hzjtPgE8CfQC7AkPgtbMj+ns1lnK945m2j7eHmssRi+LAoMCXgWmKx8Sbzc2045Kul9/T15Zkuyw+0C1vZKedm64+aisoAmoec4dqOviKl0YdS011ndlKWKuoehzxWBGI9dW4iuhtu24y/721xMVA4jF/5sq18JrW2pFc0+rjY1UH2n23QbQTj7kgz56/dWBa0u7pztzJV9zfU33aApweSCRALLAd0IZBxGOKyfv6yqFeqNj82CyuhjSJ5jvuaoe+0vm88wT4JNAHsCswBCF2djx/T2yHTGgsBWMDvgxMVjwmIiqLnDKxumE2oyRdUpYXVHpXahSUZ2pn0vniNT2wVcMVgQ3zyoLyh9fqyuckpeX9e7m6hIg6EI895RKI6GjiMZvFrG9bqYRcd71jQSXYmldX8/voWzwmJozrq6ZfqMiz/UpjaUuH2WDeRNBztyG0FY+Nv49vS2yR08NqwQTyS0qXGZvtBqcOEgkQC2wHtGEo8ZiIGuZ9/eZQeu46m13RYvWLOa4GNsyrx+p9Tny/3jYUxk87T4BPAn0AuwJDEL6A7nj+3qR3SP0l4p7BsMCXgUmLxzbOvZmXrB9sFVXPASEeB6xSnghw+KAPYFcgFtgOaAPsB3QNbAr0AewKDAHsDPQNbAxMUDwWKz5somJVMP48xdWJiKqibEXQKuVpAIcP+gB2BWKB7YA2wH5A18CmQB/ArsAQwM5A38DGwATFY1bg3SQOH6nD82BMRFSdxurqZsDhgz6AXYFYYDugDbAf0DWwKdAHsCswBLAz0DewMTBB8bhaWTybXdHiblMVhucdnvWO1WfBM22zG5qfu6i6e6JscXX+q6sbAocP+gDO+UFPAAAgAElEQVR2BWKB7YA2wH5A18CmQB/ArsAQwM5A38DGwATFYyIqP9H65sreaO4IHZ57Raw2lvf3LWWfzq9hWdX19VCA/zqjT+em/7cADh/0AewKxALbAW2A/YCugU2BPoBdgSGAnYG+gY2BaYrHRET0TNv1W1qml0w4dnSsPmlEnecZzeY3lG3PSBjniA6vs4Tmi4y2Z7dyvB1w+KAPYFcgFtgOaAPsB3QNbAr0AewKDAHsDPQNbAxMWDwGYFrg3QB9ALsCscB2QBtgP6BrYFOgD2BXYAhgZ6BvYGPgLMVjHDhw4MCBAwcOHDhw4MCBAwcOHDhw4MDR/uhdz+39G/iXDXBDAJwieDdAH8CuQCywHdAG2A/oGtgU6APYFRgC2BnoG9gYgHgMwETAuwH6AHYFYoHtgDbAfkDXwKZAH8CuwBDAzkDfwMYAxGMAJgLeDdAHsCsQC2wHtAH2A7oGNgX6AHYFhgB2BvoGNgYgHgMwEfBugD6AXYFYYDugDbAf0DWwKdAHsCswBLAz0DewMQDxGICJgHcD9AHsCsQC2wFtgP2AroFNgT6AXYEhgJ2BvoGNAYjHAEwEvBugD2BXIBbYDmgD7Ad0DWwK9AHsCgwB7Az0DWwMQDwGYCLg3QB9ALsCscB2QBtgP00p6Xl9Q8lsRrPZl7TM/zr2BY0O2BToA9gVGALYGegb2BiYpnj8OaflxYxmM99xSenyLa23z/1fuI8io3Q2o9nFkvLPx76YM0Q839k3lBXn+YCD3g35HGY0m31Bi/WfAZ/8H9quvpLvzcUyp/N8gg4m/H4ikQCxhNnOH5SlF9K/JIs1hUTkcruiK+HLJvheVs9tTst8d+yL6QW//XymIvvGk+clNF+8pmy9pc6f0ujiwp+0Xnyxv+flxnK/5283LhDPQB+E2NXnfEkX3nHpFS1Wv1BevAxw1dp1KX5M+IkLSrM/BrsW4KZxTExuaP1c+j+4fKLVVXI4b4qxoXpukxzjMhAjAcTjoOOKbtafKMC99sfoBiFnBsTjPYp4HCjUKEnFRAPrhN9PJBIglhjxOGywo05oTfG9nIII2I14zOJdekdPuw4zvbHFhec1LZIZzea3lFvv8/ztxgXiGeiD7sRjcQy3cwDi8enQPCaGLRJSJuMnGRsgHgsQI8HExWOXUFjSbrum1eKq2ewcACMlRjwOGfSqSQUC69RAIgFiiRKPQwYu2oTWaMQ70ClNBsrWuFQWlD+8psV8by/JdUafukr1RiUei5IVPrEA4jEAXdNIPE4zKmx/tNvS4zLdl54ZaFwK8fh0iJlQ9Y/ZtMn4icYGsAcxEkA89q0ylYPQhK5WT8ddfQxACxqJxxff0OLvX9Bs9hWttv9xnCAGpBc0n38B8XiCIJEAsTQTj1/Rd4trSkJi8WGFZTKf06vRiHegazoRjw+UxSPdzBOazS7pOvu9m1xvVOJxKBCPAeiazsRjIqLyd8quLwcbl0I8Ph0axcTvFvT3ZEazqxVtnUZ0KHeUvKL5q2SysQHsQYwEEI+9JQqqBiOhtRYBGCPNxOP/otVPXwUkpyKp+I5Wr68hHk8QJBIglmbi8Zx+WC33uxycgx22wnL1zxMU70AoXYrHSjM572A6EIjHJwfiGeiDTsVj7qu8f9seiMenQ6OY+MNr+ukq8S8SEpPxi5/o9YRjA9iDGAkgHgfUt/UGdG3b474By8rTaO+FijyjZXrJzvmZ8uJFfp8y2PEMQsoip0xsZZqJpgpr2hrr2omgv7//2rnzBa2im8fo9xX7eSLAHRKTsqA8W1KahNyfuI5f6V55JjNK0iXdm64FNY/3MDvb/HYoR+FKTmVS8Y6enIP0Jr+Hvk3dfpi+K/hdEPdqEgrYtnfjpJHwIWLbYMD7+bBa0Dzo/Wx/3pAgkQCxNBWPl5vN4b10+WkxoXVD66d7/3t5z+PKjGZJSsv799o71qB2rum7avHLkiN06ZN8ImBU3jIun9SteEzsGdsH041yLWNcaJ9/Ncv3iIx5mbXxVlO7cX3W6YF4BvqgW/HY87eh8aZ2Gvcr1TmNxWO5MtpcXz087vLvmdMy/0Tb7GYfe5KUlo9b2uljxd2W1iw+Wcd8koZjRf0+RhILBc1i4r/ot9VXngkAXu4oD4gNb7Q4c0np8q3B9oYY54l7NS+Cqkoumks5Cbvf51v+XCLOHl6oyH+pSqS21mD6BzESQDxuKx7vPtJKcZT8sDXae6FP2bdKoKoC6DX99Pq7BuLxCxXr75mz0o75DWVWp/0N3W/e0nViOveS0tXHZs6r/ETrmyvLs0hovsgaBFWWENy/rxIR7TA3uHmmp9W1+fmKa7l5pIKfBvF4D7ezl8NA2lpXjScVhSOwNv09YpOKhu9C6bg/0VjIIgaJpEOKONb3s6Td052aJCvX9D2tjQPu2POGB4kEiCXMdvjg8c9D7T1H3VY5obWm59j3svaOxYvHVTkEc46wyJ6qONulT3KJgFF5y/h8UrOBcsiOGFHb0TTYjMi1POJx8/wrJt/zxN/kmlZP/JxYu5nRLPmWsk/jiEuxIJ6BPgixqy7E40bxpjrL7tvZmDRMPGb+puYPmsZd/j2vaLG8UX3f1Yq2JRsrrh4s/snmTyPGiiH3ccT8vGlMfKnlDTpsMv759/jYUMsrhhnn1fMi+S/V6n1jfvAfLdd05RKx9uCyP5vtHR/ESDCEDZy4eFwViq87jL8oX355cA4LusuLvWMsC8rvDrNPhmS6mu1igZyfY3JmlkFw+Sk7DD4uKV2+k+JsWXyg29Q286s67SS9pUfhbHdPlEU1CWSCuJwR3v//YvPjwakmNF9uAgVpbbCufOZzNftsEBHk81XOIbXRhL6yCOLxHsXODkmDVajZUb6cH57lzhpYo34PKyXt8lvju9X8XRDXX0+E1CaAuk2IpIMJDDaRareh5XxfM13sLNhf04buDu+ZqUFTdS/6edW9jKWMDhIJEEuY7XAx69lbRmo/qD68m7b3Uq4wVX0F0TNtH29lvAquJynfc61eLluBpcTZsqDNrfB9X9Iy/0t8UHc+ySoCRuYtI/RJ3YvH9jJlUbmWUzxunn/FXIMx3yRXDPLbTZL+SBs5GH6hIv+5ajg4krgUC+IZ6INuxWOLn2ocb8R5bFeLfLdL2m0zdYeBVzzmwp7re5rEXe4vLym9/UBFSVQWa/pntqWSrS59NX9FCfsbdaxYv57YsckYY6GgcUwUk9K28b7QS65WtC1tsaHSSRS7o5J223fVSuTgclAdjvPE9dcm3LUmgLV3Tox/xe/vyCWixnl8EeEVLe42B5vlmomvue1xQIwEEI99QqF0Cq7AY1ptUTkGNYgIh2QSUtUVyX7x2PVZxGYCHcHYdO3ynhs4LrkqypAwKLNyoSIhF49NDWzYQMbyfI0Df5m8aLPlEI/3KHZWJajGgbd4lsrsv/63kb+HDZtIE/UumAQXovoqQz1RMgg8xveTJVQGgbhK9PX3zH1elTyFvkv9gkQCxNJcPN5VscZYikK8O4d3w/he+mrbskFFUD1JFouU95V9j2HrrrLqRF5Hhz7JIgLG5S3j9Endi8c2AScy1/KJx43yr5hrqO7fKGYYhQOLQOAUGXqoF30kEM9AH3QqHhtzx5h44z+v8u1+8ZgLe/UxW2zcZf7SeB6PjZ5xtXJ+7NhknLFQ0DwmiudgLkWxzxfEM/LEBss9VxOYgePrTsd5uggs0FY+6/lkTXS25RKR4zw2kVJ/V2w2Ow4QIwHEY6sj4zXiTNsHxGDNsZrWlGz7ZvnY1lSveOxx2PZgXTlN8+yoJ6gGf0+bz2QJQZPBivxtbc+k+t2MgzyIx6qdCRsz/K5qUmEJrLG/hxGbSEPx78LhftX3QFzTF5SmX9avzbS13PR+yns3Taio16SuHvHV3RTv0jgalSCRALFEicfWwQBpE1pkEe/8PkcO4r2Ju32FTFDMM/mtrnyScaAXmbeM1Cf1IR53mmt5xONG+VfUNTSJr/r1cbsJaBx9ks0B6yCegT7oRjzWapcrYm9kvPGex0Rdl3jMV18aY0ts3BXfYzvPN1a03Hfs2GSksVDQPCbaJqyJapPxFvHYmy95nzWn63GeuF9NvJXi8FeUfnVR+8x6uQvfGLfZOE8K6rZnJu91fJoEYiSYuHgccvAtMAwZQFxdR+vb/v3JgTjHLx4HDXCNDsjXJVcEzdABV8gApWl3YJYQWP7e3MQh9Fotz3eEjrorosRja6KkJxURg3QiCrc1l0jT4l1wii7f0NvsH6xhgvY53C4N76dMDlz2aRJqxGc1KhtzPJBIgFjixGN7XVp1QouiBa3g2GJdIUOBAybDQLMrn2Qa6EXmLWP1SUOJx9HxxSkeN8u/4q6B5VHGesgmPA3zbEA8BsBKI/E45NBrlcfGG+95bOxm82P3H2S/G+Pqy0AaN+bbn+XeXaHcd5MyAJ6x4shioSAmJlqFTH0yPjY2SBvzndfPOM9Y91j8jumKssPEfH0VP7c5cy4RN84LsdnxghgJIB47DnMzNv0zXGKjGOQKBxQykLHUWK4l5qGDIpOz71o8DgwojQYXHYvHZUH5Q0YZ64QK8dhA7TfSbfiASCoa26M43/N76LhEmlbvAq/bfEic+bb4Pw7PgyUrSk1V63ML3IIoxZzK7po0TRkDSCRALHHiMUvYlXdE+CpfORkb+67rWfa6qvPoPM+xQib4u02+qyOfZPJ3UXnLeH1SH+JxfTDYIr50Jh7HX4Oy7Xw2oyRd0v1D7mjE00QgKGm3fU9Z9qZaDQnxGIAanYnH8wWtsvf15uOx8ca3G9b62dWK4H2t4VmkeOyLuz5/VNU8ti9earADwzM2GWssFETFRMM4hKiKhdX9NxOPyyKnh+yeVqKOv++8vsZ5St1mIj4hcrH8b/qjZj+GHMzy/XHjPPH549g92hTESDBx8bg+gOIFzu0dWomJjSGHcEqu5nvy4swOEuJx/S9c4vFuS2uejBgOiMcGHCtoTSvdvFt6BE1/DwWPSNPqXajPMCv3W1sFqHfgtT03vUap76iSlLEnpzrxQYR3O7Zt+QLnTKx4bF6dy7uCO8rJSJ5pu87YwMZwWGOVe4WM/7sFJt/VkU9yiZmN8pbx+qQ+xOP6vZ62eGzvTp/QfPGaHkTDROdnUPVZ+a90L5tJNXlnTgPEM9AHjcTjGD8bG29Czgto/FkdPttvGndDxWOXEOdqdtZsbDLWWCiIi4mmHEL4M/7/XL/FYSKRie71w6UR9DnOEyvPxfhevd/aGNeYX5q+P3acN2HxWK4Md5ROA6MH4rFJKCw/yS041kDYaBAmnE2IKAvxeE+seMyb8/Hjihare8rWOa1Dy1ZYf+OGW3ZGQqx4XF+ZYEoqbPYY+Xvw830iTat3obrnfeKg1//Sm0kYBCrjc2uaVFTX1Dg5PbKdxgcRT/MLcPZEi8embai1CS2yxxzZWKUupmXZe/pt/YN7V4tzhYznuxXc8b6VT2otHlfXNFaf1L14bKpPeOri8f6+dtv3FtFX97+2z2ANt9iRpEu6z36lPH8THgNHLDAjnoE+OG/x+Ipu1h9p4xT/KDLu9iUex41NxhoLBXEx0RT3THlFs9iwXyX/QOvfHj1lK/oe5+l1j7W+GXoTZlMu2Yl4LK6pqXg8rlgaHyN9TT3BqQDx2LbKVA4OZ+b6Os6O79YvRtmKYGcXKR7L7SG2VTUNah5DPD6gCzWmpMJij7G/hzi9eKQbn0jTdmCt1PWqGlPt71Xbwm1rIFh7bnxbVJMa0E2adWnffSQ7jQ4i4lkiiZgs8eKxPtgxTWiRxZ+xBkDzBa0MW/idu1rY5LJzi24b8bgLn2R6blF5y3h9UvfisWl78zmIx4yyoPzhXlv5x7fnmt83ObifXdFitQ7YNj+uAW8oiGegD0YrHndQtkJMllQlcky1hWPjbk9lKyLHJmONhYLomKjbgVFANf8WstTT7IoWq18oLzTx11PzeIhxntIPQ1yPuFelrMSLpYGgW3SP6/UT2sh2XLG0/QQrduacOhCPrSUKXuhT9u1hJs3g0LwdV02ENI1Dw7zD3UWJx/5ngoZ5ToxJorbyLXhWtsXvQURU/k7Z9aVfpAn6HnJ0rxXX8A1lxf/JxlR6DeKLZU4vtRpg9ufm7aZrw9uQI7Y5YT/EBRFhU65kEZw78eIxaaJp6I4ACmosZBePWV5gXSET/j32zuwd+CRnw7wmeQuN1id1Lh5bns/pNszz3K4ctPNrcfUGsPvroMZBJwDiGeiD3sXjtg1aG8dDkx+rSg/U/FR03A0Vj5s1zGs9VhxZLBTEx0S+Gvff5sl4Z2xwjP9d4vFQ4zxxDWlGhWyWJ94zcQ9zWuZ/1ntnOJ5b3DgvxGYjmxMOQNsJ1jZNNcE4gHjsSrBlUDWtJqi2qFkdpiko+2Z52Ypnn3hcOcmALrmKY+taPLZ9DyfgeSnEiMcBQZv9phCPDVhWL/AA+dvG1JzJvaWn8e/RRKQhavEu8H/7ghbvftn7Bn7/4plc/UTre771yfPcvNdkSTy8yXxM5+j+GCKIgPOklXjM35Pf/qU1RDlgei+9K7TYCindD8qVVSEiUUDMs/qIDnySs9xHw7xlpD6pW/HYESNi40uH4nHUNXh/N9P2WdduNfu2Y/ndkxSPAXDTu3gcHW9859niodmPWWNkdNwNF4+t48+aoNhibDLSWCiIj4ni+Sd0tdrQptYwjiguNvCVyfrfDDnOqxYYvHv8QU6+q2PVhK5Wv9J9emHQaDwrthuO87yic8iOgCOBGAkgHjuFQt4AQx8ssm18xm1qzCkqzsFVF42vdg4Qj/ln3TzWu2fL+lK2LuxdicfEHOgV3aw/aQkIry0VuuIpRjz2idgBzxfisTnBkw0EvqXlD38z/I7uLT1Nf49mIg1R/Ltw+D6xpWnxHX2t25y8979R+vWl2UaMz02swrDUQJQz7vo1VUm0aYZWPpuRJBWNg8huS+v7pVZr7ooWq4zWW/McfLOSN13j90U1jnq9p0Mr8Zg1Pflu+V/VlkR+asSkTuV7tPMarJA5nMDqu31Pa30rJ68TaPCPrX2Sr/xAo7xlnD6pS/G4WoVr2lIZGV+6FI+jrqESBMx1eE1CR2CNceW7WZm3E/d5iGcGEM9a0794HBtvPHVIre+2zY/x8hTs82LjbhPx2DheYI3Y5CrPFmPFkcZCQZuYKBvHffcD/SDLZvFzIyakWd5UKyUx6DhP/G5f0mLxVc1u5b1/ndLXiekdtD23yHGenIQw3Xtlf/aVycejuXD4TNv1W1oq9c4Ptc7XW0t/gCOvvG6sCY13pXgfQDz2GYVr9TF3ivMF3cmaSc+0fbw9JJN1x6DUB7rbHBzgM22zG6VLqV885s43ofkik3XoymJDd6KmXS0h6EE8VoLtFS2yp4NDeKEi//nQybZJI5HImscyQbmk9PZDFVx2W3rUmsVAPDZgHSSwhNCYcPlmZRv8Ho1Fmj1x74I4mb3ntcSjKiVjXd0Q9H7+XNUC4/dvmHE330tJu20W8S71S3gQsTUo4YdmJwIMts+SduIxj6WWQalz0nVGSfojbeQgm8dtfRDbcIWMvECeI9xQJsSksqD8TnQlt9R/a+uTrCu2I/OWEfqkTsRjRfyzDEopMr50Kh7HXYM53ySisqDNrYhBvqZIXBBidqzkdwdbHMmkZiyIZwYQz1rTv3hM8fGG59wsJpbFB7rlgk+oH2N5fxVHYuIu/54Q8Vgbf/L7Tq5p9cRkuNixIo0zFgpaxURnzkHk6z8xS1K63Yh8oqTd9p0mGPISWsOP85z5orQH2707RPeocZ5NM+Fa0DhrAzcSDo1NMtVD9QcCiMdjBuKx1yh4oxDDDJHzxbikdPXREEBeqFh/rwjFVeJ9Tcsfvq47KGvy9kLF5kd7AqsHTCLqRzwmdTBidBB39BTcSCRSPLZ1fZWJ/L/o6VHvKksQjwVWO+Or8JsE1ojfw9pgwnTw3yvmXRBwMUZfXaUK58aZYMdzcw4wrdfkPq/Zu9QvoUGErzJIl5naVEMZ3Bj87KkNtkEQbcVjJeEPntTxvVs/0ubpV23LIO8s7zu0FS36ADwoRyBq7ZNczy0qbxmfT2oyUPYf6mC0TkR86Vg8jotxrhg8o/oA1WI3fAWifsxvKPvtsUFePV4Qz0AfhNhVa/GY4uNNtfPC4B+ynxr6MRafZAyNibv8e/zi8cXiB/qH8R5MO2Ijx4r7pzW6WChoEhPr8YXnHKYV4rbY4MgnkpRuN/9Lj/rOlWOM83i+qE9yKsK5aYeN67nFjvM8NmjNDY9LaIxUJ6WWlClNKdWJ5/oEwqmJx9Mi2AbafEfv38C/LOSGGonHpM3mGma0yoLyh9fK6ov6i6LzQkWesVk5kYD+2+ygPMlmWeSUKbOllq6nRNSbeGy8r5m1s66bWPGYaL9FYsV+D7WbrrHW0AQcRdC74bIz57YzV2Bt+HtEJxV7mr0L8iwmjtfvT9qabdtuwPv5sFqwCSPDgNN0Vfq9JCkts6bvUr+EBRHP1i4iUibqQhqfDQYG230RZjuuJNKzZdI1qbNd00qsVNHjVK2uYbx4vP+6gvKMb223dXhXr7GVT/Il31F5y7h8UpOBsv24osXq3vNbVDSKL52LxxHXQET7vOwX1d6t57gmHba05nEsSWl5//4guI+rFn8siGegD0LsqgvxmIgi4w3V3m8ZD2L8mBwv8NjcNO7y7wkQj5c5fVZWDic0X6zs5WNixorKYx5PLBS0E4995TwaxAYlvvB6ygdbOMo4j4njtfur4q5594x/F1PcOK+umYTkYcckLEb6SqQdkJPSIc0ZB2QCmlAbpikejxqDkwX94+2ge/qc/rsBxkiQXQV09Fb/TkskMNg+S+CTQBtgPyPjeU2L5LS3bSKegT6Ar+qLJk1Rzx/YGeibMBsL1bJYDXFlhT/E4zED8XhovCLleazeODkmUNNt9O8GOEm63e1hSTh876dhFaVvJUJ9lYBtdY5rsM3rlrHt341Xol/RYrV2bJk/T+CTQBtgP+Niv1LvtAdbY4hn9fgw8+7gQzwbN/BVfQHxmAM7A30TZmNiJbdth1WFeYW/Tzw27aby7LAwjRNtcdUhHis1ruXOo6Y7/Xy7IsYNxOOhkVt5zOJwZZSeFQ2gU6TzgngMQCOaDbZDuypruAavvoYMzoaEpkOvNWYbbPM6Z9p9xdbANnZJP1/gk0AbYD/jYr/tfkricdfxzN+Ez9RcCvFs/MBX9QXEYw7sDPRNM/G4WUPECpcY6+vjYIjLvPysKa7qdcpt4jEbb6r3FdtjxFSPffxAPB4cVnNH6XTOO5Mer1PrNGGrLc54G9/43w1wioTZFfN7MXXhrINXUXtS79irNWPg26FkEqE3yGJdjhXB2TzYrhrMGPy17XplfS+1KzPvFB2XaJ0m8EmgDbCfcbEXj0974cNR45mMD5eU3n6oPlNpwKctPEE8Owngq/oC4jEHdgb6JszGeM+OsB4/KjYxlvcSSOl2U60y5nFH3d3PNJ75DWVytW9Ju212GCdaJky5eFx+ovXN4fNrdZxt11uNURXNj8d0wwKnsQPx+AjYu9paZkBAT+jNdCJXkZwIp/BugNMj1K7qq6P2W4yy7Fd/UmEbvIqdHMYyQJbmH87SQUIU4FutDINt3kXYNDg2Xi+r7WU6R37mdEoWwSeBNsB+xsVePE5ofvNIRUlUFv9D709sW+bx4lkVr9TajwJLc1DEs5MAvqovIB5zYGegb4JtzLTad76gVZYFNCi2ibGe0q5yd7+p6abpHDZO5IsHa+IxE6CNYq/5euWuduM51WeaY/54gXh8LHZbWt8v1e1enppmoGtYd9XZFS3uNmf97E/m3QAnRbhdvVCx+dG+xTVJaXlvGXhHDbbN58mO5sElavTBNp9JtnQRNl2v3OrMakkqBNzPmQGfBNoA+xkZcuAmDn+9w7FxvHjm63diFskQz04D+Kq+gHjMgZ2BvmliY2XxgW6tJRsuKV2+sQjJFvHYuWDIcp6MVQ2a7yni8Uu12tka70zXKzQmRzUB7/2ME4jHAEwEvBugDxrblWniTDmuaJE9hW2b9WE6TyYFei1IG3yw/Yby9ff+rUaG7w2qq36iiUQs8EmgDbCfsaHWzW2+VfX4jDeeWUQyxLOTAL4KDAHsDPRNcxt7pu367aEsqylG6iWXiPwN82yYzhP/r8HOfiYe3+e/HqoFuHanG763fKLVVeK5B9+k8TiBeAzARMC7AfqgjV2VRU4P2b3WMdcwu9tosF3SbvuesuxNlazw8/StVElKy/sHR9dbNth+Nae5EAkaDrblCjFXXXWZbJx206lQ4JNAG2A/oGvGF8+eabt+oIwJ1P+vvfN3ceTY+r7+jY433czZRoomcfIkThwo2MSBgxduIJjMwQUHgoULhgsLguGCwTA0DJgFMyAMD4bLgHiT5TIIXh6MWQTm8mIG8XIZjDhvIHX3qapTv6ulbs33Ax14PZK6q6vOqfrWqXMU8Rj+bBTAVoFTgH4G+iarj+23tL6rqV42OfyZgKxE50aKx7sNreqabhezY55l/jmWcoJFPNerjX2ztRWPP6Pp9FX7uSjxuI14dvm/Jv3TuE5pQTwG4IWAsQH6oFi/UooCTeQ8xeJi+5m26w9s0iBc2ueseefF1EF6bnTbZIdh3K/tO2zXuItOhQKbBHJA/wGlObs/229pffe9I0rLPJ4PfzZ8YKvAKUA/A31Tro+phc3lPMWyeLzfrunOeeJH+xwvdqdcVzRf/miekGrFY92nWlI7Sfdr+w7x0moZDByIxwC8EDA2QB+U7Vd8h5jt1loX20/0uHxriMbVbEG39Qdar7+3L9Jdx42VCQJfKFc0vf6JNg/v3Ed9sxfbsUe1xglsEsgB/QeU5qz+bPeRloZofIySuvsnrW8duV3hzwYNbBU4BehnoG9K97Gu+CyPvrWJxzw1FruqGS1ua08iV7gAACAASURBVLpb/5NuraKzK32G5XTQZEKT6Te02vw3LZypK3LF43HlbId4DMALAWMD9IG/X3VFA4J2VtujPmwX2lIwryticEXz5UrLmWX7nM4hcrlWFt78XtlCuVmE8+r0UjEg43e74kFjmiD0DWwSyAH9B5TmfP6MF66b09I4UhtaGAz+bIjAVoFTgH4G+iakj7VpjfiJGyuST7WIx7uHo4hb0XS+FNIzhaW7OKSY0k74SKeDWlGZbQSLOfyF321y/sfW6hkBEI8BeCFgbIA+8PerbrEaVHU9eLHdTDjseaiCivooH2BHm9qJhF6dnkgVroUjua4CQ0GTqZcBbBLIAf0HlOZs/qz5O2vu4SY3YoRgC382GGCrwClAPwN9E9THGp8RVCw1XDxuROnqbU2fxEVfSJE6zjNtm6Kxko/mJ4aYcG1uHLsK5l1e2iaIxwC8EDA2QB+E9Kt2oekqytMgVWgXxWPfDnMXHdV9zr8ANwVnabFNarSWPpGR7rd5LsdE4qUtyGGTQA7oP6A0Z/Nn3lMyTVV27rvgz8YCbBU4BehnoG+C+lgrnLqKzDU0vu0zmq/+ffw3aX0XcPqm9Uvd57xBRJLgLInHSvSx7vul+22ey3FKaaQCM8RjAF4IGBugD8ImEmxhOruhR7HgAFF3dFcr3iMurKUJB6PdJbZETImFD5jg3C6sLYtt/l22fFnisWRLYaK2jcZVOCEH2CSQA/oPKM3Z/JkkMnc/yCKD1YUz/Nk4gK0CpwD9DPRNWB/jQutbWj7azugw36b4MEmM7fyZfOqHpX4SI4A1v9bQCs5CXQJFPObfpfs9+X7lZxPaaGQbrC9QPA7NGwYAwxYVYjMwAyRmbOiLCitBOWXBJRPqRLqiCBOhCvyedpsVLefHI7bTb2jFq9+K/ayLuppMr6luc1/pFXy1BTlb1E7n/2BVdvnnuCDtGhddNJgSrWUZF10baL+929D9YmbZ0b5coo6/BdvYsJxnYPyUn8DCB750zubP+KJ0Xnf5+/dbWt/MW+HYSJcBfzYK/P2q8Vu8aJQLrGWBCfoZ6JvgeRfbZD3UpfmR+Sc6FHldztu6NderT2yTUZ7HdxucVzSvH1vxdr99oJvG304mms9jIu10Tjfrbfs7/HOKX7WuO9iGrOLbLOsO3gbKbz/R5v7dsS5BSHT2sIB4fJK7AqMH4rEMFs4vnnAnsqfdplZFXelShOAj1ur0LLpY+p5/3R/zTarjU1n4G1dF0+t7JgS4x0U3mWGTFeu4sFQKbkVu1w795QHxGOQA8RiU5nz+TI0uNnzSvKZ/rb49FCHSI4bhzwYPRD1wCtDPQN9Ezbt2j1Qroq50qULwAds8nkcXS9/zQKvF1OzfipAt+WnLBq+07mg3erng7Fh37D7Scmb77dc0W340T+4MHIjHJ7krcLG8dPEYvHiinch+S+s7rcrtZELVbEG3SvQWwyXQKLvXE5pUM1rc/nyM3LKntthv13S31CK6Zgu6dVS5l8dFF63VHj3yCErmb7+m2aJWd+VfAP2Ix+ClMAjxGFwU5/VnWsSy7pMcqS3gz4ZNeVEPABP0M9A38fOuZ9quP9BtcxpFWat9sPgJVxDIE21WS7Zx+5pmix9otXkiZ2qL/ZbWd++1U6l8vchwrjtY9HGbq9gTtCL8djVbUM2ioMcExOOT3BW4WEYkbEA8Bn1wCieSxdOK5hWiUIcIxGOQA8RjUJph+7PjohVR7qMDoh44BehnoG+G7SOJmg1QaHz9AfH4JHcFLpYRCRsQj0EfDH0icTiGO/zx+RKBeAxygHgMSjNsf3bM84++OTog6oFTgH4G+mbYPpKOaSVeo3/3CMRj4S/MI1hXNF+uzLB2om5hO6tpq4fS28Lhux8yQ+iNwhtEnbF35YyZsGdqjp014fTij2uh/U27HB3KfkvretHlMqtmtLhvjr/pR+v0Qh0emjaTqkuKuWQYf64POUyra1r9dn84wuesUqkfW2/a8iBE7LdrqvlRiumclsYxP0rKeawUE2mrcvryce5oLeXrKUCeeMwSzvOKpdHHGR1jCYySoU8k/lwv6BWEx0GSKx4n2VjD71Y0nS+PR97AmAi1PaYfqmg6f093xpHB8j4Q/W1cDNufHeeHEI9HR5aopxRdekfr3Z6Kr2XBRYB+Bvpm2D6SjjoRNkf6BOKx8v88xR/0hNpETDx+T/fLt2o+lzavyQ096kbUk7xb/UyseHyMTphUdLV8tORT0UVVJh4v7yzJvV/T2/p/6MnWRq2z8dAIxELetjanm2Ux1hTzqOYremqFZodIbuSI68Tj24cfLEVGhATmseIxS5CuVK0epXjMx4VWFTS1kIo0lsAoGfpE4iAeuzbSwLnIEo9TbKyzcIVe7RkMnZD+4y4mpvv6kj6Q0N9GyLD92XF+6AyYAEMkXdR7osdmbVl9TfWnZt5ceC0LLgL0M9A3w/aRdBSPXfoXyAXiMf9fuwdaTCvSI2n32we6OUbZqotU6hYOb6Y0rSZUzb6jh+0zqZWYeVQUkRLBolRi5p/RFihWWIVmZvDbism2SaYhqrJF0+QQafzu4RiVs/9Eq+tjlHH1hqZvXrH24c4jdLA2Aqm5uO8qPUuRZk20dPM7PpFcSpyuCvHV7B3dN+3Pq4LqwnaMeMzbyxDUxyce77f3dC32Y7K3S8pYAqNk6BOJg3jcVZzfb/83/Yyov0GQLB4n2VhWpXk6p5sm6nS/pfXN3PChYPh4+0+7SV/RdF6zSKgn2tTXwjsv6APR30bJsP1ZMz9sNh6eabv+JyL8RkCaqPdM29U3x4hOdtqBiIqvZcFFgH4G+mbYPpK6E+rN5sV+S+ufhRPlIBmIx+2/N0Kkxdi1i5AmUvdIu7CVI2+7qBce+dYYb+27Dp/oqjiGHE1rjbcmNruie6kRVLioysVjQbjmEcHGc7K2k1JNGOgicHtXqoBtLP5N0VmJRDYb5/j3vJ2ZeCwt3Nr2tLxnr3jMNgbEheHIxGMWIS+OC7FdEscSGCWDn0hw2zWZ9DK2QBpp4nGajW03JsXPdN8Z5sPAEPD2n6bviPOg5vQVtwelfCD621gZtj/jVd5tQRZgiKSIet36UQomKryWBRcB+hnom2H7SKJubsf8JFI9FQXicfvPx50KY9etQYpiJbawtRnIphMzobT9LZuAGEoX2WIa78awS/cl/T+2aJIWWm2KCDnKtxGjgwfosd3UhVMn9s5mn5u/JQniLpFc/H+deCwv2oT3xe7XLR4/d1Hg1n40JvGYR05ZUpJI7ZI6lsAoGf5EQj1yPlvU4fnZQa/Ei8epNraxq0LkaINxGgcMHV//aecltnzE5ifK+ED0t9EyfH/Gj5fPaFHrNVLAEIkW9XhUp2hDCq9lwUWAfgb6Zvg+ktS0drMF1UZ9C5ADxOPjv7ZRIq5FhjTZd0a2EPlSJ4j5kIOQ01Uof2GLyhVzBbNFk5jqwhUtnbBIcwq7X9EP9V+1yGjq2l8RqO0iuZy6w1dptln0aY4yQDy+XX84Hm11pRwZi3j8Pa2bY0yuo7VCuySPJTBKRjGRAIMkVjxOtrGtz3Nt2Op1AMDQCY48luoYiJTxgehv4wX+DPRBlKh3+0ublsl+7L/wWhZcBOhnoG/gIwHE4+ZfQyJn2wUBOybWLBwcBSza727/hlftbqLhvqd6FZGTxZauQv3hw86g7Tilcs+uKuNEPtEzPsKnEUmZgN04mlcLWv9mtmuTu1SPfG5+Wz5So/99X+LxZzSdvmrf5+jF42MOb2t6jwahXZLHEhglmEiAVOLE4wwb20bJuOxN4zOQ1mQshOc8bnzZjBa3d7Sy5jwv4wPR38YL/Bnog3BRr6I30zft+jBW1MP8+2WDfgb6Bj4SQDzW/i3sYoJns3BwGVAxMoUV/FGuK5ovf/Qcq3alq+A0kS08wtgmqp5aPG4islneJR4pbUQmO9JwNKIzF8PF6Gr+HKXFY+2yHXEdi3isXI6jt0a7ZIwlMEowkQCpxInHGTbW9h3ihSrNYyGk/3TF7vT+M6flnX7kv4QPJPS3EQN/BvogXNTT7YMtLUDhtSy4CNDPQN/ARwKIx9q/hV3CojRWPCYioifarH6gxex1hCH3p6vgf2sWpmsch27MTy0ek5b3WL/XRvhufu/4387CN4Kob0SE9ygeT7+h1ea/PRHhYxGPK5pe/0SbB09fyxaPc/N+g3ODiQRIJVo8TrWxUWKeUFUcDJJg27Pb0Op2ccx77tqEKOEDCf1txMCfgT6IE/Wu6Hr1kR6cQUKF17LgIkA/A30DHwkgHhMRz0scPYlPSlthst+u6a7+XhWShb/vomhcx3YZelSuFKV7uMvTi8dNdPDVkjb7rljeIbJYO9JpvW8iUySXRHP9OUqLx43Yz1KSiEL3SMTjZkHNK81LRQ+MdskYS2CUYCIBUokTjzNsLE+JBKN0McTbnmfarj9QrQjJfJ5QwgcS+tuIgT8DfRAu6nWnHPafanpbTUjOi154LQsuAvQz0DfwkQDi8fFf5TzAASQVzHPxTNumSIseHcwXMc50FRwesfunQ1Q9g3jcCqVfUb39n7ZYXpMbiecyfj6+H6ujOi7WDm0spevQn6N8wbw2pxOrXmsXr23icXPv5y6Y1/QBFukutaerYF7sWAKjBBMJkEqceJxhY61pjMCYybI9PHVY66vK+ED0t/ECfwb6IFzU43P/LkWhK+CnyFoWXAToZ6Bv4CMBxOPmn5tIEcdkXzSW7cLW9jlTDPRWKRUrdfNoK1+6CuXLjoLxZzRf/ctR3fsc4jG7t59+NIv7tVHdf6fV7VeW+25gIvlv944KrycQj53vyiMOt+9+KOIxuTctXFFXsWMJjBJMJEAqyeKx08ZKvqqxu478shD8Roe7/zSnl+ybzuZcrJAPRH8bLfBnoA/SRD0eFaqfNi28lgUXAfoZ6Bv4SADxuP33ZufNUhilXTxoiwGW286MBub5iZmQ2S4aLHmNW6PcLZbthj2AbU2zSUVX73+g90oROrldTiceN86loqv5X+hLY8HWFM37L5p9+ZrcFVub+/+C3td/6wrvWZ+jT/GY3bvRn7oFrXl/PMJpQOIxsUmA3mfFdkkcS2CUYCIBUkkXj8lhYyVfxWyrWGiPidFY6IwGX/9p/Zb4zrtTYZ2/K+UD0d/GCvwZ6INUUY+vGWz52YusZcFFgH4G+gY+EkA8Zv+nE2grms7/QevtMZppt6H7xUyOclIKo1Q0nde02e3pkFvvHzQ/5ieeLT8y48oWDtM53ay3rWHdbx/oZn6liotJ6Sr4gzWL7IlFtFTb5ZTisXpvupNponfsOaCVr2oXd7bcTfw5ehaP+cJU6zPdfV7RvH489osn2ty/o1lV0ZvpG6oGJh7zd6H0QUu7JI0lMEowkQCpZInHVhtr8VXMj6p+t7G9iZuz4Gx4+w9bwCp+SJmf8blCOR+I/jZO4M9AH6SLesQCiri9KLyWBRcB+hnoG/hIAPFY+X972j3eyBW5JxOaVG9p+ajJru3C4X/R4q+fC5+raHp9T1sj6IUtLKRr+g2tGkMcVblbis5lO4pWUfVM4rEiEOv3xu87IGc0F6KtOahPJR6r96PcO8+1qF3V7IY+rr6lV4MTj7nozd6TrV1SxhIYJZhIgFTyxGOy2FiHr9p9pOXM5nf1TV4wdEL6T7fAlS59flbSBxL62wiBPwN9kCXq8bVQu7YpvJYFFwH6Gegb+EgA8Vj4i/12TXfL+TF9wHGSv6hZ1ApDWTjwiJJDtMlytbEvDvZbWt+9P0a/NMZ2Rovbn4/Ry9pvJIvHbNFjFVXPJR6z6DEhd1L7vc58xw2ulBD6c5xAPHY9235L65pXfL+i+c0DbffNMw9PPFaE/iYK3LVwpsixBEYJJhIglWzxWLSxnqKkgt+tZguq2QkgMA5CbY/phw7v/NaYn5X3gehv4wL+DPRBnqhHLCq0OaFZeC0LLgL0M9A38JHgBYrHhfEtHAZCIx57o3dHTSMehwjNLw8YfNAH6FcgFfQdkAP6DygN+hToA/QrcArQz0DfoI8BiMe5jEI8fiGialtgzxZd/bKBwQd9gH4FUkHfATmg/4DSoE+BPkC/AqcA/Qz0DfoYgHicyxjE4xciqr6M6Op0YPBBH6BfgVTQd0AO6D+gNOhToA/Qr8ApQD8DfYM+BiAe5zJ48fiJNvU1TS9dVN09Uj2/uvzo6gxg8EEfoF+BVNB3QA7oP6A06FOgD9CvwClAPwN9gz4GIB7nMlTxmFWhPxTi+5rqT5eXvL6rfn4sRPO2pk+XG1ydBQw+6AP0K5AK+g7IAf0HlAZ9CvQB+hU4BehnoG/QxwDE41yGKh63FVUnNJleU7250Jjjpv0nFU3nNW12UI5twOCDPkC/Aqmg74Ac0H9AadCnQB+gX4FTgH4G+gZ9DEA8BuCFgLEB+gD9CqSCvgNyQP8BpUGfAn2AfgVOAfoZ6Bv0MXCR4jEuXLhw4cKFCxcuXLhw4cKFCxcuXLhw4cq/etdze/8F/mMneCAAxgjGBugD9CuQCvoOyAH9B5QGfQr0AfoVOAXoZ6Bv0MfAxYnHAAAAAAAAAAAAAAAAAMYBxGMAAAAAAAAAAAAAAAAABhCPAQAAAAAAAAAAAAAAABhAPAYAAAAAAAAAAAAAAABgAPEYAAAAAAAAAAAAAAAAgAHEYwAAAAAAAAAAAAAAAAAGEI8BAAAAAAAAAAAAAAAAGEA8BgAAAAAAAAAAAAAAAGAA8RgAAAAAAAAAAAAAAACAwcDE4z9ovficJpMJTSYVTRcPtDv3LQEAAAAAAAAAAAAAAMALZFji8dOK5tWEJpMJVW9r+rQ/9w0BAAAAAAAAAAAAAADAy2RA4vF/aLP84hB1PH1H6x2UYwAAAAAAAAAAAAAAADgXwxGPm6jj6muqPz2f+24AAAAAAAAAAAAAAADgRTMc8RgAAAAAAAAAAAAAAADAYIB4DAAAAAAAAAAAAAAAAMDgLOLxn+sFvZocCuNFX7Oatue46RD+XNPi1eE+Xy3W9Kfyv5pnntJivTvbLQLQB5fXv3e0XkwPNufVgtZ/+j8BQC84/EoRdr/TdkQ1BgZpa1ix38nVkjbRzbmj7fZczzI+WzfIPjB0+rYjF8s5x2Y5MGZOxfjs6Tj5g9aLz2ky+ZwW6z+E//9M2/UHul3MqFJ0hCuaL2tabZ4CfuOJNqualvMr9vmKpvP3VN+taZswbdp/qultFaFl7Le0vvueFrPXqhYyndOy/pk2lrnbfrOkq0lF08UD9Tvaf6N69sre37c1zQL1nWq2oFvHM/XKbkOruhb6S9PWH2i99aVU/ZO29VdxmlY1o8VtTXfrLY1nFp7Knnabn6lezmmqv/fVxt1P94+0vKqC2rT3+c1uQ6v6Pc2nlfYeQ/tuRjsMhBctHh+Ma2McvqGV1zB4gHgMXiiX17+xAAADoTfR54k29+9oVn1F9XY8HXx4tmZPT6trtuD4gpab/wR/drf5iRazNzSrf+v1Lu2Mz9YNrw+4yZtrsmLSk4qm1/dJogXE41iGMDbLMbYxM17GZ0+JelgP98qedut3NLWJo7tHqhXBV7pe02z50S7U7D7SUhdsDVExsp32v1L99nWglrGn3aZWBSpRfHxLy0dJCPeJ66UoJx77n6kH9lta36ginv2qaDqvHQJhgnjM++O7X9J8+yh4osflW1OYD21bHqBxNvF4T7vHG5q57mN6TbVzYyqzHQbCCxaP/02r+WdlDRXEY/BCubz+Pc4FALhAehF9+CQX4nEWQkRENV9R0IyiXVi9gngcweD6gJNmEZ8419w90OIoIFSzG3pMXVRAPI5jEGOzHOMaM2NmfPa0l/VwnzQ2sfqa6k+aeMsF2gDB7m39qxDxyWy256re1vQpKNjwE62umaDt0TLaCOUgsVVoB6JOcJu+o3VvYlQP4rHrmQqy397TtU+cFwVC26ZBjnjs6o9jxyeYMuHUEikfoxv2M78JEI7b/mEbb/ntMBQGn/NYHdxXdL36VGRgdbusBXflIB4DcCGMcQEALhKIx4OGzyXm82OEaHVNq6eAmcogBCrYuj7pRICU+eszfaq/Piw2Bh8NeGEMYmwC0D+9rId7ozmJUdHV8lGzp9opoGpGi5qnl9jTbrNS01AIvlqJwp5c0Xy56iIB91ta1wsmIgWcNJIioZ3iMRPzJ4fj7LWS1uCJNqulEpUsb1h3bdWfGBUuHrvnr8+0XddKeo7gTfgU2KZsK9iJ6UgsKQbETYPYefUTbVY/qClJQueOI0I91TCnJW/joPHE2vVc7aMEiVzRfPkjS2Oi913JNpVoh+EwbPFYGdyeIyZRNLuKhXd5IB4DcCFAUAEDAeLxgGEpBV4t6OFfzeRQnjwaDEKggq3rj26umTR/bSPsRhANeGkMYmwC0Dc9rYd7ot2ME0UkHkHtiFxVooD18c3TBNnE9CZths/XP9N2/Q859YRLPGZH9F2RzWpwnWUe13xXb5G8pcTjI1z36W0+okWWVzN69+DPOay2t9Q3EufVSrT8ZzRf/TvloQYK3whJHU/sO5JqiuTCN6UcGzG87xr3WaIdhsNwxWNlMGXkeTslEI8BuBAgqICBAPF4uPBF3nxFT3zeEjLJHYRABVsHgMEgxiYAoKMTdsWoVDZX8kWt8ihAdV7FxFCnD/cIWnqaiskVXa9+odvmux3icacX+IRELnTbtIVGKO0r+riweMznIz3NTZWUIJEbs/yzZh9LnVdzcfLC/E3gRogS2auPDfb/zpNyK3BTShmP2vsv0Q4DYqDisborZM3z1hqlg9Hcbx/opj0a8ppmi9qojrnfrunudqHlLQmtviodX7ii+c3DQdiOEY+lCvdSBcfJa5otvvdU4uTGNkeclirLHitAuirLGpPsptAIO4qhh+grdM7n1WJNf2oJ7M0jO3SsQHtr3GtYexG171LvC0EVM+VjLIfPShVZQ3fNjg7E+TfMOAl/t9+u6c7oQ657I+H9Sf3APUaCNkfEqsGh70ugNca+Hbp/02r+xv03rcFuvksXVPa02/6uTbwO1ZyNfhAyZshmiw7tUYsVV4WJiWQzPFWY9fvXqwuH3LuTAv2JNVLmOA+9x1ibpdxkpD0I+XyYX+nayKzGLVeududks39/xDvodVyG2RpxbAW/j1D4hL9Z5En/JuDKA9guwOL9YpL994rHWq43a5ROjE/lk+yIBfIx2szeB9hCdlbTVhxbx+Op3qrWmeNanM/ZjsYKvy704axq3FY7ktFmPY/1jhxfJX/28B7vTB8UMjb5As93jJb9rSk2PNFmdSc/l/CeueAVLo4dxpd9zJSdV6TZIB/sHl8taP2nFtFppCcgyp/f2MfBwefp46YhZDMu0baUnFtR7Hr4dOsYK629KRCdabOHTORxC1UOoUj7/mr2HT1sn8m0tfkEzYcaW9DLkf8exWPj+0rYKrUAbXx0JxsHIfcXxCnE40g/WITA+bCPkuM+6/dTU6kUaocBMUDx+Jm2q286h+pS+bl4/PDRTJKvGMon2tTXnoqarmqX7s9Xsxt6/OMhTDxe/ULL2V+YYXmm7cN3nkTcrgqM+eLxfvsLvfNWlrVUkVQmNL+ysHvpO6S8fXyR/Av92uT4ay8+2EKTljui1fdbeng3cyctt+1Ghnx2ckXz+pFN/PlRBFcem8YpOf6mXYjoR8xCE7ELeRf5+1t+8FQplvM2uicwIVWDUyrNsk0m1wS0MfyOv+kmV4294ROYb2n18YZmb9lkL6QSs7W/azbOZVOswt9bWq5+cLepK0dmQDXqbsIbSYH+VGSch95jks1qbjPFHnDy/EpQwQ/FlsWIx6nvoM9x6bM1AX4+8IiiFx5lzAtkhEw0o8Vjn1/MsP/OxZouHGf4Rf2zoRNyQXwLE4/f08rZFzLnCNZxHThurHbF5x8SbV6QeBzbZv2OdSLK81VG9J90aSlFgsZm+GJQF3Hbfw+Yc5tzAB4B5RKCYjZcSs0rcmyQD1U8fvjVLCam2JDs+Y3Pj7ym2fKOlinicY5tKTK3Cnm+4zMqc/JTrGNcsDFXQgRt21ITECNOHDjnIn+u6d1X+gZvafGYj11He7e2vw/hqq+0FVKkdAFbFbPxJ7Kn3eaflg2eRPFYSdHawztK8YNFMP1QCt04+4KWmycjN3Z4wFQaNh8eTpl2GBIDE4/1SbcneX9rlF7Tl7P/MpxxN5lgRUe8l2SwQsSeiqZ//ZbmXvG4uRrDsncLF97JJFG2eGwkjndc0uKROdsvv/2rv0KsUYmycz7VlzP6Uv88G2xRFWjFiUnoBHcibFyEV+A1DLEzqqa5NX8Uj7yDHNO/heeKrYYrGD/XJCr8ncUfq+qMum3ixBd5tr+RjsLxMXW8msleVDVn84hKenvEV/IVRZmY+0+p0lygP+WP89B7TLVZRFn2gIiy/UrSewwXj3PeQX/j0mVrYuxgfmGg7hl1e81zm1meLVI8dvvFTPtvFTsCheNknxomhEkT9yDxOOiSFgOZ4zpiPmUeXwydDyYcQQ4RjxParM+xnuerEu1B0NikwM0Py6IxdPPZ6COBonXUhkuJeUWuDfLBCyb9F82+1NuOtUX2/CZsc1+5gsXjTNtSYG6VtR7udR3jo/MX+YXUeBuoNikmxWS8qFRYPA5Ok1Wy7XRKicda8Thxk6qAreJjqHhagEjxWDo1mLLmcnLaebGKYAv3W1rfCZHi1tMg3Id+SfO/OETwnmpDmDbhmbbrH4UTHz+Gn+6LbodhMSjxWI2iChAEdEdqiYxVF8EVTedLJUR/v11TrYTyawNIWQxUNJ3/Q6uyaCbE94rHjYHQFhrGUdTdhlbasamySbTNxPHq8S+zqqvhpIwJjZYyxKgiqb9bffFii+jh9yqlJREq6WrOwewL/F3qR9d5W+uLOv33hd9WJiW+Y1rHRUH1hqZvKsvfWBZYvA+Jx/f0d6jtqBvvz1dd2JwoWSdc2kTewAq6IwAAGNZJREFU6N/Gd0c6L+9k9jBpqqZTemP7m/Y7+HPp4nEziVb7gZhSxRizfBLBj0y9ptniJ223VOuDyuRamDhN57Rkx1sNW2ZMzrWJhNFfzKqx0SJFdn/KH+fx9xhrs3LtAWX7FeUI8+wd3eu+b7eh+7Yv6G3sm+RmvoPexqXd1qi23bxnY2xkTdL5ONYFsYiiF84op0C/mGv/LWKHMh9zTMpzfKpfCJPFt3DxWJ/v+Sq6545r/kySfSctvZrWd5SK3npbPtHm/h0T8yMjWILF48g2622sZ/oqJcJsRot7PQ2E2p52kcEWgRiw+SGmrNAX8yxFkXBfRh8JEK3jNlwKzCuybZAP/R5tJzELzG+8frk2UkSFiccF5gwF5up56+Ee1zE+WvuVvwbmvk3fwIuqTxSdF72keMw3OXx6Cd98KR35GC4eh172UwH5toprMeXz58aL2+qVcirDQ64fzELt7588p23k986DMQKu4gKytlb69Jv75Ih4srFEOwyL4YjHeoG8EMFCMUr+iAb396qTjm4AJVRZNIwS/44J21HTvtt6FFGPACpo/NlE1H3MnUdKaBMS5T3Yjj5oz6BMKvjixTEx4DmkXAnH+TMpziywL4gVM7kBcx8H41FY3BC7I3SO3z/7Gy1tR768YoprAqH2QaV/Ku/PJt7y8WG+I6ugwwUuV9VgZxECF57J7NOK5tUrmr3/u/XYrBwFwd83H5tsYeCMnuGf523CPx87jrWJiU38UmypQ5xwVqNm3xF7n7n9KXucx95jis3KtQf5fiW8qIqERzwuaWuLjkubrVE3Zex2kPe7jOOB7L2I7RN6NDJYPLb7xWz7L4gdinBsS1dFRHk+Vf13+ZSEnC82TDy2348ioBQd1548mB78/jIjd16QeJzSZj2N9VxfFVE8S8QrDHExUH4XYmSiskGQUnWdbeyJtiV2wyV/XpFvg3xo92iLssye34T6ZS1yPEg8zl9D5M/Vc9fD/a1jvLTPnnmsn787oY+MQzxW56bOOdoR9ei/LeVICuXF48l0TjdiPZNcW9V3buEc8diV3i7nljL9YBasb0y/pnlQqkftnerit1CTytgwiMmj7oW/0yv6y/zLgChu3TYXaIeBMRDxWCuQF2AIiUg1StbOwl6at7CFNKEIFXtsEyM9FQd3SKEVHInCqqrGokbJ+CK9rdVpg96D/gzcoPPFSwnHZnFmObmOQitl6r8j/r7gtJ5WNK8qulp+pE/1V8Kkjy0mUo2K7fhQ6PtzHD/yCzq+95qeE6jrl/pivenfX9Byszn2Cf0+pErE2jHsWGGSiFSHY2uTpqhZaBEZ/p2u6Avbb7uO2psk53kq0J/C8ExaS9yjrQ9n24Ncv6La48Okqo4oIJha2EPH/g7Kj8vjnUu2hrexb+LoLGAVQmTEbFDhPJ94XMAvWsebKnY8/MaFY8eGMlGeTyUin9232aAw8djVZpZ+mz2u9cXtnJZ1aDGaGH+ZQJB4nNBm1M9Yz/ZVikh7LEQbcyQ0RBhy2hK5b8cUvYt6Xs89hYnHafOKYJJ9ftg95s9vQnNKa1HEIeJxiTVE9twqdz1MZ1vHFBE/FdE/pX6LxlnEY01T8Pno5lPZeVtt9CAeWzWJXFsVIx4LqQuNKz8FUN/5erP9YBZCSiwtUlw6DZJ2soDriCX7uPROtRMf5BOwT9kOp2EA4rF2zCjGoTCjZJ2ERe26SMnnI4y9UKXVzBtpWfAGOJLOqZXaMYuMkmFtqdyvrfCA8xm40Y2Y0Fg4VHiuqa61/EHcmfH7j9yZ6hxvSNtzp8PbtXNc+lHZboH1n66NxIioGINyqK5a1zXVWkVlm3jsnNBHi8eh1Zn174idHDa/ozuM479fLWmzb96J1n7tmG1+U8gPFSpM7re0vquprmutoq09Glu9jhXtrY49dPEWMnEKaOPUY4IF+pONoHEedY9pNivfHuT5lcNN8EmhNCF1bUqki8fh76DkuGR3LtmagDyLHex9JEUoRB6jc/1OqHic5BcD7b+ykXE8bhw6H8vwqQ32Ra1dWA4Sj502Qf67En7elSv8sFloWyh6Cm3lEiIeJ7TZgdJjvYSvUjdqzcXfrXuzLUgYcmx+eEXcjMWhQ7SO33DJnVe4CLVBPvhv24SBAn0mZk1mWw/Z0gCVWEPkzq2y18NEp1/H6PeSuNkdIBwTDV08ThOO0+41lHIF8/bbNd0pKf/0cZxvq8Ltb654LPVTLR1dqeLNTjL9YBaaaOqaT9pOp0VgbB5yG514vVr8k35TxGNXak0uYNsCJPtvh1NwZvFY272NzVUSYpSsE2b5frrJx9EoxDhb4bcOhqqiN9M36vdG3xv1YPxjFysWxxdxnEieQEVGEEpJ5m2Xbdc+0nFHTShcDqRZKEkpEhpDIS2mHGJK1yxrutMm6HaDKInHofk5Q8Xj2EI8NofswzKZbaMgHmnPx3ZrkKV/a8bEZzSduvrkYVGkisShzxNS6VrPtUcUXFnZOnFKP1IVtdAr0J+IKH2cR91jms3KtgeZfuV4Z7Tb1O5q05OJ5Qhg4GIs6x2UHJe8OYS2T41uSRDp4goJNpevcJ5HPA64z2T771wkeVKIlSg+YxPCWC7doOhzIlLazDnxltu2jJ8PK7hl5inPOEkRQoh4nNBmB0qP9UK+avdI9dxXZV7POXwkcL5tE2u7f+eLTf5cOfN4m2jN/l1boIaJxynzCtYWyTbIR4hoVKDPxKzJrEKzvK4qYlty51a56+GGHtcxUe0RyF7JMerOKzvcgnnPtH34Lk04JhqFeHzAlXYl31aFn/zoQzxuvppvZNjS5hUkxw9mwTUA3xjJS/lFRKZ960E89q3XvBrXKdrhBJxVPFYL5CUkCh+FePyOPr++p98eBIcUm4umT/E4KLLp/OKx2mea63gUo66prj/Qevt/5O8rIh6HTBJcDsSM0DmIEdxJ6rvzbjHFulg9HmWv6/oQzfrJl7bC068GKx6TMJltJiCuiasUBbGj9eItXa8e6cG2sbL/RKtr0xEfosoO7X23/u14bM/2PHvabX6mWtllFy4lnU3oBHoo4nF6f8oa51H3mCseJ9qDIuLxkd2GVvV7j4isHwH096Ui76DYuOTNcU7x2BXF4b7E91xEPM60//oiqXpLy4efWK5tR6RFkcrlbLEoHu8PjD7X28x5Pz7xONfPhwppvG0HIB4ntFlL0bFe0lc90WZVa4XIhPGppxII9WPseL+Y+9oqiufN47tNLClVR3hdivx5BVG+DfJxevHY65eTxeMM25I7tyolHveyjkloDy964eEAnSFinR23IUCULB7vt7S+YWuFWOGYaETiMam1NJR2KmCruKCYeNI535bqQQg9FMozSPSDWdhOYUu47E0guv0uIh6v6T8xp/7Fk6InbocTcD7xuMTOS6R47BdoJcU/NCqD5LQVv2/p931AnsaLSFvhuy/boAhcNPEIJSNqR/67YaWtIDIjdJp3YDmyOatp207C5LzU3b3J1d3NvzuDeJxdWdiHNplt+oB4ZO74nO1ilwu0z/T79v/S3hqVzyN+pMq1wt95HUBztFOO8OzsVknxuMcdzdz+lDvOS96jxWYVTVuR4Fesd3tMKSFGxCsTZU9fKPYOSo3LDrd43EcRFMvzhvgQfgRNWqgUEI+z7b9YBFQ7FWY7ZlcgbQURsT7eiBHuImx9icfl/DznuFFY38oLN+PUS4I9C6Fv8bjoWO/JVzWppURR31YIOsJHNGM8SMTNzWnYpc9p5ghpGy75gky+DfIRKx4n9pnRpK3IF4/T1sMN5dcxblLerVa7xFn4lX8sNAVWyj0lrIkUraSi6bxOy487JvHYOrZKbHTx1AIpfbGMeGyevPfVvSpIjB/MIqaOQ2TaIYmItVIMMbn0Zftx4nY4AecRj5XIvYqm1/dpofJBRqlkwTzX4FYNQXRO2AspmOeekHCjzQ1ryCI5YkDxXcukgnlCsaMSxS70/19d0+rpd/Wol/4M1TWt/vgX+3v9h0PzCjsqXfcmHqcXwUuh6Z/VfEVPynHZ9i+UCe8f/O+Nb/MVPfE5EZ4XNXa8atESYjGm3EVe6aIZjKz+VGCcR91jos0qWjAv3a/42G8f6KYVrEI3Esq+g7Lj0r8R219Fad4uocKPWt3e+Ey2eFzA/ltFS973Lekrcnyq5Tmq+YqeHOIbUX/icVE/b/8g7TY/dRuFbbsFLjAigw5aehePy471k/gqLaIvaV5EZGx+uETc4GPT3rGli9b/L3HDJXdeUcIG+QjLdZrfZ0IL5qnv8fQF81Ln6gUK5un3WGQd4ycqylc7HVjNbugxWHAN3dhnfSXY/seJx+rpr7z0BkMomBc85q0nmkqIx9rYjU2XSqXEYyJ1jlU66jcClx/M/epg4VXWC2JObPTWxyOCRvxprNLaYWicQTzOKJCnE2SU1MWbPX+fel/dpE5dMFqFbmV3MFRcUydTdsOhJckv2aH44t8lYijPZ4vQmJD9iKv2DLZKlFYnHJjrSE8pYIsadfUFMVqMi4EuoV3d7ZYXB2yX/uFHmlfS3zVt8gW9r//mEFPCJjr6EfTTiMeBY4eIFCea2r/bSKf39HB/TZXkQJpnuPob1e+/cDgZywIgKOecfoTTInI5JwrSgqzAxImPd+fRNy5aRjrirP5UYpzH3GOqzcq1B7l+hU8w3OKzLAS7+lLhd1B0XAZsxPqOADL7Hic0x2z2dijHE3UbnS0eF7D/rohX7gvFcZLjU5U7VISw+4f3VvGNqEfxOHdc80WGc24rLxAUYVH0D9wuR0aunkA8LjrWM30Vj4Z1BkbYNoSjIvX45seP9OAQcdVCpw7fwzYNrXaKi9b3PyduuOTOK0rYIB+BhbKy5zeaX7bZMy6sGuPGZk8LrCGy5+q562FOyXVMAMGpxrRNz+jgNN5GtrlE4Pg0iBCPFd+bm9agz2jG0uKx+v7s6YzSxWNdtI0qXLfb0H17si9XPNbTV6RFQju/P9cPZt8A3wR1aUxsXs7nPqGbbr7Nriy4TXC1I9cxtGfNbYeBcWLxWD8KmZC3hxNolNTBWdF0vqQVO76y366pVo75ahM6ZbKnf/6ZtuvaOG4eJq6R5iAOeVNrXtxot6GVkhfVU8AmGtOILuo1c7ZPtFkt1Xya+qLIyDepJV7fb2ld8+MRuvOPjTyeCEWgnmiz+kE49q8acLMv8KJkWkTQRBV7lL47eU2zRa19dqUdS7XnijwY9KaQojQZ0nNr2iZMfEIqFFnbbWglHU1JSTsSLR6TNnaOeYFXPNWD2W7pkYNNmx2L3bmiJdr+bnMy/ugRs8DA4XiymTKAt6s2sdVsEZFpj8qlreBtxMb77c/qMTjd5sQ64mKRx+njPPweU21WAXuQ5Vd0Xzqn5UpLoaI/gzVthW6nSr+DkuPSbmuUaJLJa5otftDGlu7LIjdF+CQ2VXS2brxKfj0y8jjV/jvTJWiLZGEym+5TNdo+8BnNZkcbaRGj+hOPc8e1al+N+VzzTrh95c9o2ATelk+0uX/HxnPkMddTiMdFx3qmr9LEl/lypR331m1szNg0ae3Pqy9o9sUrsi/CtQAaYx6hvWennera6NVsRl9MJhS/4VIw8jjZBvkIFI9LzG+UfqM/j+yXw+xpgTlDiXoSueth/l3F1jEBtPbLJW75/VUI6lxCsx3G3NBRE8Ag1Nbmp1ZQ6TOasZR4LK2fdFtWSjwmIzCjXZ/WP5tpQXYbWolpp/LFY8MflH4/uX4wGz1gVF9P+H5f9y/6mlm3m6U1suOvaDmq9eKC9nV7qXYYFicWj0OqV/ouuUiO2yjpkzXXJXU83enLn7v6+3v61lKMwD5xC/ludonRLLxdE1JaaAK2+xIcJZ9kz770tpO5ExyY81gR7kIv3YBrebBcl7E404T26H7ECDjuq0xgrFFMmtATep1KPNajN6PbPA7/kdDQyIuQ6JHQS21X1QnFtEehiZMwabJfCRPX3P5UZJyH3mOqzSLKtweZfkWPfop6j1JxIXaPhd9BuXHpsjURtn0Su7D0pV1w4YhSkgr9tbY+YVM19AoWj4n8C9kcn2pr42Pft4gE/YnH+vMmjOus+VTofDBhgXQS8bjsWM/zVTHzflfBPGlsSg+uieKuCL+I5/LZKVXomiRsuOTOK0rYIB+h4jEVmN9Ersmi7GmmbSkwV89fD/OmKrWOCYHNvW19xxiDqX0xfJ4fN48Is7XGmA66XH3CzI/ewvMLJ+XaDxeP4y6p7xUUj4kibYV2idHKiXnXlbm88NxZ7yjTD+bqS8bzxY8nuXi35fNRKWpiiGhH2zw3sx3yx2o5Xoh4TET0RJv62jMheE2zd79Yjrg80/bhO6sIVs1u6PGPB2slW3e+Jvd3twbFmig/f3Dvt7/QO58RtRUcUCY0Hx0LSdszZFaVV64rmt/8TKv3roV+QF+wPet+Sw/vhGJU+j3Uj56FXWeI/JFYnmMk+vFx8XnmdPNwT++liV6v4jFRsIAcWtDCRWuc7QKPKx9hh30B4Hdkh2iVh9V3lkV0YHsYubj63XVP68cC2f2p1DgPvccUm3Uk2x7k+ZWw9yjnyhM3MVrhofA7KDYufbYmRMhMKDoTWyjP9Xn+fOJksvn/oYVkM+1/SKE2Je2ENDHO8Kn8UZRFs70f9CseU+a43tNuU6untSyfl48i+8ZeYp2QE4nHJcc6EWX6qrCNDXHB6RybEtrmh89O7B6plgooxtopLVo9fsOlwLwi2wb5iBCPiQrMb3z27DXN/v4dzcXicx57mmNbiojHIc93fEbrerih4DrGi1CYUv+LJNFVtnsha+Jq9h09RJ2eDrG1+iZq6OXoE0ZBWsYgxWNb3yssHhMJkeS+S4rejb0/4TaU+bi2qZz9jjL8YAnxmCjT34XNqfoTjhsKzHNz2gHicYJxb69U8fjAfrumO+MI1RXNl7VxfNz6eSWNBDMk1sl5YLL/3YZW9XttgLym2eJ7utOPPlrbNaeY3hNtVrVxNKOaLej2bm2fRBgTGq3gl/cZQsVjImtqgOmclvWH9ggYN8TypOZYAV15l833CMdWQj5bzWhx+0E9sufiaUXzKuRIYkiOKukoeUXT+Xuq23fHd87Y7/YuHh/Zb2l9971x5M/bv6I4TjBdCxOxCryOZwEgHsW8ovnytuvnvhxM4nh39cHSE6dn2q4/mGMpth/rFFnglBrnofcYa7PMe82xB6l+5YBst/1+TTiCqx+zLfYOSo3LMFsj+/mYd6p9X0y1ZRFue9XvMI8JN88V4xcz7H+IeBx0HDjHpx7hk2NHP+hdPHY9T+i43m1oVZv+Th8/NkybIKV9iuBU4nHBsd6R46ss77EZH472tI9Nma5fhtoJyXb770uFz/9TNlxKzStybJCPSPGYDr+VN7+R+g07Nm0dT4H2NMW2FBOPj3eRuR4mosLrmJDfsvedro9HXtZI5tJrlhBbm6qT2PqER3Qfkng8ndOyvnP0vR7E45Yn2qzuBD/RjMs6wCani8fGpgGP0i8iGqb6wVL6EpFskw+/HzQvF8djrL/MR7Sb0zktg21CYju8XPEYXCRRhUUAAODMwGYBMDD48XeXGMH/LncxA0ApeEHNE1ZJD8rFjjFTnL4KTAEHncCWXhvlpdHYJVc/PbbrmQUp4ALvCAwHiMcgHwgxAIAxAZsFwMAIFd9yonsA6Inkgpo5hG64YMyEERbFnR5BDbJpxllmfZSXQnsyzNleR98blYccnBa8IzAcIB6DfCDEAADGBGwWAMNByQPqy/HPc9FCCAPnR82PWuB4fhBavnxXChCMmUC04n/TOS2149BGKpNTRpkD6qKPE4qGvjhC2qrJsY9NkOGCdwSGBcRjkA+EGADAmIDNAuDMsFyJSn5BOUJKLIaUUrwQgBJYcnnK+cBLwSOI+fWa3ta/GhsuGDMJsAhy/yW3O+iZpoAroo/dNH2Z58/V2f9K9dsv0opjg9OAdwQGBsRjkA+EGADAmIDNAuDMSIWBruh69UkQYyTRDMINOCO8eE0bqfoNrVILzQb/rF4UrKLp9b1QqAdjJo097R5vtCJy0nUFMedsNAVcEX1s5w9aLz6nyeRzWqz/OPfNAAAuCIjHIB8IMQCAMQGbBcCZaY5iHiM2ZwuqrZWmtUrk1YwW96errg2Awf4Tra6vWlF2tqhp3bNwTES0397T9bTqxkFtq/COMZPFbkOr+ntatOlIWDvefjjJuwYuGnH0VGlixsUh1zHEdQBAeSAeAwAAAAAAAAAAAAAAADCAeAwAAAAAAAAAAAAAAADAAOIxAAAAAAAAAAAAAAAAAAOIxwAAAAAAAAAAAAAAAAAMIB4DAAAAAAAAAAAAAAAAMIB4DAAAAAAAAAAAAAAAAMAA4jEAAAAAAAAAAAAAAAAAA4jHAAAAAAAAAAAAAAAAAAwgHgMAAAAAAAAAAAAAAAAwgHgMAAAAAAAAAAAAAAAAwADiMQAAAAAAAAAAAAAAAAADiMcAAAAAAAAAAAAAAAAADP4/h1VkaeC+9vkAAAAASUVORK5CYII="/>
          <p:cNvSpPr>
            <a:spLocks noChangeAspect="1" noChangeArrowheads="1"/>
          </p:cNvSpPr>
          <p:nvPr/>
        </p:nvSpPr>
        <p:spPr bwMode="auto">
          <a:xfrm>
            <a:off x="284285" y="271096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3"/>
          <a:stretch/>
        </p:blipFill>
        <p:spPr bwMode="auto">
          <a:xfrm>
            <a:off x="310954" y="2481006"/>
            <a:ext cx="8562687" cy="211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250825" y="433755"/>
            <a:ext cx="6877204" cy="34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662" dirty="0">
                <a:latin typeface="Century Gothic" pitchFamily="34" charset="0"/>
              </a:rPr>
              <a:t>ATRAKCYJNOŚĆ INWESTYCYJNA PODLASIA WG RANKINGU </a:t>
            </a:r>
            <a:r>
              <a:rPr lang="pl-PL" altLang="pl-PL" sz="1662" dirty="0" err="1">
                <a:latin typeface="Century Gothic" pitchFamily="34" charset="0"/>
              </a:rPr>
              <a:t>IBnGR</a:t>
            </a:r>
            <a:endParaRPr lang="pl-PL" altLang="pl-PL" sz="1662" dirty="0">
              <a:latin typeface="Century Gothic" pitchFamily="34" charset="0"/>
            </a:endParaRPr>
          </a:p>
        </p:txBody>
      </p:sp>
      <p:cxnSp>
        <p:nvCxnSpPr>
          <p:cNvPr id="9" name="Łącznik prosty 6"/>
          <p:cNvCxnSpPr/>
          <p:nvPr/>
        </p:nvCxnSpPr>
        <p:spPr>
          <a:xfrm>
            <a:off x="342900" y="785446"/>
            <a:ext cx="73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E1301D67-6F8E-4354-A409-E59B66018E07}"/>
              </a:ext>
            </a:extLst>
          </p:cNvPr>
          <p:cNvSpPr/>
          <p:nvPr/>
        </p:nvSpPr>
        <p:spPr>
          <a:xfrm>
            <a:off x="7954392" y="2565647"/>
            <a:ext cx="754602" cy="1713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A382E32-2038-4C64-ACF2-2C4A4F656263}"/>
              </a:ext>
            </a:extLst>
          </p:cNvPr>
          <p:cNvSpPr/>
          <p:nvPr/>
        </p:nvSpPr>
        <p:spPr>
          <a:xfrm>
            <a:off x="463828" y="3195008"/>
            <a:ext cx="8245165" cy="225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8856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4" y="726632"/>
            <a:ext cx="5159153" cy="553976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2588" y="6265172"/>
            <a:ext cx="9025418" cy="33827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108" i="1" dirty="0" err="1">
                <a:latin typeface="Century Gothic" panose="020B0502020202020204" pitchFamily="34" charset="0"/>
              </a:rPr>
              <a:t>Czeszczewik</a:t>
            </a:r>
            <a:r>
              <a:rPr lang="pl-PL" sz="1108" i="1" dirty="0">
                <a:latin typeface="Century Gothic" panose="020B0502020202020204" pitchFamily="34" charset="0"/>
              </a:rPr>
              <a:t> i in. 2019. </a:t>
            </a:r>
            <a:r>
              <a:rPr lang="pl-PL" sz="1108" i="1" dirty="0" err="1">
                <a:latin typeface="Century Gothic" panose="020B0502020202020204" pitchFamily="34" charset="0"/>
              </a:rPr>
              <a:t>Biodiversity</a:t>
            </a:r>
            <a:r>
              <a:rPr lang="pl-PL" sz="1108" i="1" dirty="0">
                <a:latin typeface="Century Gothic" panose="020B0502020202020204" pitchFamily="34" charset="0"/>
              </a:rPr>
              <a:t> and </a:t>
            </a:r>
            <a:r>
              <a:rPr lang="pl-PL" sz="1108" i="1" dirty="0" err="1">
                <a:latin typeface="Century Gothic" panose="020B0502020202020204" pitchFamily="34" charset="0"/>
              </a:rPr>
              <a:t>Conservation</a:t>
            </a:r>
            <a:r>
              <a:rPr lang="pl-PL" sz="1108" i="1" dirty="0">
                <a:latin typeface="Century Gothic" panose="020B0502020202020204" pitchFamily="34" charset="0"/>
              </a:rPr>
              <a:t> 28:2967–2975, dane LP</a:t>
            </a:r>
          </a:p>
        </p:txBody>
      </p:sp>
      <p:sp>
        <p:nvSpPr>
          <p:cNvPr id="4" name="Strzałka w prawo 3"/>
          <p:cNvSpPr/>
          <p:nvPr/>
        </p:nvSpPr>
        <p:spPr>
          <a:xfrm>
            <a:off x="4654043" y="2614362"/>
            <a:ext cx="903146" cy="38088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62"/>
          </a:p>
        </p:txBody>
      </p:sp>
      <p:sp>
        <p:nvSpPr>
          <p:cNvPr id="5" name="Strzałka w prawo 4"/>
          <p:cNvSpPr/>
          <p:nvPr/>
        </p:nvSpPr>
        <p:spPr>
          <a:xfrm flipH="1">
            <a:off x="6512637" y="4702296"/>
            <a:ext cx="903146" cy="38088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62"/>
          </a:p>
        </p:txBody>
      </p:sp>
      <p:sp>
        <p:nvSpPr>
          <p:cNvPr id="6" name="pole tekstowe 5"/>
          <p:cNvSpPr txBox="1"/>
          <p:nvPr/>
        </p:nvSpPr>
        <p:spPr>
          <a:xfrm>
            <a:off x="5718596" y="2541955"/>
            <a:ext cx="2287806" cy="679327"/>
          </a:xfrm>
          <a:prstGeom prst="rect">
            <a:avLst/>
          </a:prstGeom>
          <a:noFill/>
        </p:spPr>
        <p:txBody>
          <a:bodyPr wrap="non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lokalna społeczność</a:t>
            </a:r>
          </a:p>
          <a:p>
            <a:r>
              <a:rPr lang="pl-PL" sz="1662" dirty="0">
                <a:latin typeface="Century Gothic" panose="020B0502020202020204" pitchFamily="34" charset="0"/>
              </a:rPr>
              <a:t>przedsiębiorcy</a:t>
            </a:r>
          </a:p>
        </p:txBody>
      </p:sp>
      <p:sp>
        <p:nvSpPr>
          <p:cNvPr id="7" name="AutoShape 2" descr="Znalezione obrazy dla zapytania: lasy państwowe logo"/>
          <p:cNvSpPr>
            <a:spLocks noChangeAspect="1" noChangeArrowheads="1"/>
          </p:cNvSpPr>
          <p:nvPr/>
        </p:nvSpPr>
        <p:spPr bwMode="auto">
          <a:xfrm>
            <a:off x="143608" y="130419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sp>
        <p:nvSpPr>
          <p:cNvPr id="8" name="AutoShape 4" descr="Znalezione obrazy dla zapytania: lasy państwowe logo"/>
          <p:cNvSpPr>
            <a:spLocks noChangeAspect="1" noChangeArrowheads="1"/>
          </p:cNvSpPr>
          <p:nvPr/>
        </p:nvSpPr>
        <p:spPr bwMode="auto">
          <a:xfrm>
            <a:off x="284285" y="271096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l-PL" sz="1662"/>
          </a:p>
        </p:txBody>
      </p:sp>
      <p:pic>
        <p:nvPicPr>
          <p:cNvPr id="1030" name="Picture 6" descr="Znalezione obrazy dla zapytania: lasy państwowe logo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07" y="4332480"/>
            <a:ext cx="1120516" cy="11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5"/>
          <p:cNvSpPr txBox="1">
            <a:spLocks noChangeArrowheads="1"/>
          </p:cNvSpPr>
          <p:nvPr/>
        </p:nvSpPr>
        <p:spPr bwMode="auto">
          <a:xfrm>
            <a:off x="250825" y="433755"/>
            <a:ext cx="3985386" cy="34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662" dirty="0">
                <a:latin typeface="Century Gothic" pitchFamily="34" charset="0"/>
              </a:rPr>
              <a:t>OCHRONA A UŻYTKOWANIE PUSZCZY</a:t>
            </a:r>
          </a:p>
        </p:txBody>
      </p:sp>
      <p:cxnSp>
        <p:nvCxnSpPr>
          <p:cNvPr id="14" name="Łącznik prosty 6"/>
          <p:cNvCxnSpPr/>
          <p:nvPr/>
        </p:nvCxnSpPr>
        <p:spPr>
          <a:xfrm>
            <a:off x="342900" y="785446"/>
            <a:ext cx="43532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53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A3D7A6-1197-4C03-93B3-DDA148E6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6551"/>
            <a:ext cx="8724899" cy="132556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Czy cała polska część Puszczy Białowieskiej powinna być parkiem narodowym?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146C606-16CC-420C-A012-737435B4F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653957"/>
            <a:ext cx="7432072" cy="461349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BF7AA6C-E6FD-43D1-9A95-BC010476356A}"/>
              </a:ext>
            </a:extLst>
          </p:cNvPr>
          <p:cNvSpPr txBox="1"/>
          <p:nvPr/>
        </p:nvSpPr>
        <p:spPr>
          <a:xfrm>
            <a:off x="3693277" y="1477448"/>
            <a:ext cx="5450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Sondaż Kantar Public z 2018 roku dla </a:t>
            </a:r>
            <a:r>
              <a:rPr lang="pl-PL" i="1" dirty="0" err="1"/>
              <a:t>Greenpeace</a:t>
            </a:r>
            <a:r>
              <a:rPr lang="pl-PL" i="1" dirty="0"/>
              <a:t> Polska</a:t>
            </a:r>
          </a:p>
        </p:txBody>
      </p:sp>
    </p:spTree>
    <p:extLst>
      <p:ext uri="{BB962C8B-B14F-4D97-AF65-F5344CB8AC3E}">
        <p14:creationId xmlns:p14="http://schemas.microsoft.com/office/powerpoint/2010/main" val="14081922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818" r="14569" b="59608"/>
          <a:stretch/>
        </p:blipFill>
        <p:spPr bwMode="auto">
          <a:xfrm>
            <a:off x="696304" y="1333568"/>
            <a:ext cx="7643926" cy="15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2" t="17289" r="1936" b="17289"/>
          <a:stretch/>
        </p:blipFill>
        <p:spPr bwMode="auto">
          <a:xfrm>
            <a:off x="696304" y="3105602"/>
            <a:ext cx="7643926" cy="29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6"/>
          <p:cNvCxnSpPr/>
          <p:nvPr/>
        </p:nvCxnSpPr>
        <p:spPr>
          <a:xfrm>
            <a:off x="342900" y="785446"/>
            <a:ext cx="82744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259913" y="371430"/>
            <a:ext cx="8233754" cy="423552"/>
          </a:xfrm>
          <a:prstGeom prst="rect">
            <a:avLst/>
          </a:prstGeom>
          <a:noFill/>
        </p:spPr>
        <p:txBody>
          <a:bodyPr wrap="square" tIns="83077" bIns="83077" rtlCol="0">
            <a:spAutoFit/>
          </a:bodyPr>
          <a:lstStyle/>
          <a:p>
            <a:r>
              <a:rPr lang="pl-PL" sz="1662" dirty="0">
                <a:latin typeface="Century Gothic" panose="020B0502020202020204" pitchFamily="34" charset="0"/>
              </a:rPr>
              <a:t>PUSZCZA BIAŁOWIESKA JAKO ŚWIATOWA ATRAKCJA TURYSTYCZNA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42" y="1434933"/>
            <a:ext cx="1397977" cy="6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154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5C1FA-A146-48D4-BA17-5033AB68D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02" y="351930"/>
            <a:ext cx="7886700" cy="6004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Kroki prawne potrzebne do rozwiązania problemu:</a:t>
            </a:r>
          </a:p>
          <a:p>
            <a:pPr marL="0" indent="0">
              <a:buNone/>
            </a:pPr>
            <a:r>
              <a:rPr lang="pl-PL" b="1" dirty="0"/>
              <a:t>1) zmiana brzmienia art. 10 ust. 2 ustawy z dnia 16.04.2004 o ochronie przyrody: </a:t>
            </a:r>
            <a:r>
              <a:rPr lang="pl-PL" dirty="0"/>
              <a:t>Określenie i zmiana granic parku narodowego może nastąpić </a:t>
            </a:r>
            <a:r>
              <a:rPr lang="pl-PL" b="1" strike="sngStrike" dirty="0">
                <a:solidFill>
                  <a:srgbClr val="FF0000"/>
                </a:solidFill>
              </a:rPr>
              <a:t>po uzgodnieniu z właściwymi</a:t>
            </a:r>
            <a:r>
              <a:rPr lang="pl-PL" strike="sngStrike" dirty="0">
                <a:solidFill>
                  <a:srgbClr val="FF0000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po zaopiniowaniu przez właściwe </a:t>
            </a:r>
            <a:r>
              <a:rPr lang="pl-PL" dirty="0"/>
              <a:t>miejscowo organami uchwałodawczymi jednostek samorządu terytorialnego, na których obszarze działania planuje się powyższe zmiany, </a:t>
            </a:r>
            <a:r>
              <a:rPr lang="pl-PL" b="1" dirty="0"/>
              <a:t> </a:t>
            </a:r>
          </a:p>
          <a:p>
            <a:pPr marL="0" indent="0">
              <a:buNone/>
            </a:pPr>
            <a:r>
              <a:rPr lang="pl-PL" b="1" i="1" dirty="0"/>
              <a:t>- Ewentualnie „uzgodnienie” dla gruntów prywatnych i komunalnych, ale zdecydowanie „opiniowane” dla gruntów Skarbu Państwa;</a:t>
            </a:r>
          </a:p>
          <a:p>
            <a:pPr marL="0" indent="0">
              <a:buNone/>
            </a:pPr>
            <a:endParaRPr lang="pl-PL" b="1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0AFD97-B70C-4075-A6FE-B1597B935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17" y="5826942"/>
            <a:ext cx="2552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5C1FA-A146-48D4-BA17-5033AB68D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02" y="351930"/>
            <a:ext cx="7886700" cy="4868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Kroki prawne potrzebne do rozwiązania problemu :</a:t>
            </a:r>
          </a:p>
          <a:p>
            <a:pPr marL="0" indent="0">
              <a:buNone/>
            </a:pPr>
            <a:r>
              <a:rPr lang="pl-PL" b="1" dirty="0"/>
              <a:t>2) zmiana brzmienia Rozporządzenia Ministra Rozwoju i Finansów z dnia 9 grudnia 2016 r. (Dz. U. z 2016 r. poz. 2083) w sprawie zwrotu utraconych przez gminy dochodów z tytułu zwolnienia z podatku od nieruchomości w parkach narodowych, </a:t>
            </a:r>
            <a:r>
              <a:rPr lang="pl-PL" dirty="0"/>
              <a:t>rezerwatach przyrody oraz przedsiębiorców o statusie centrum badawczo-rozwojowego </a:t>
            </a:r>
            <a:r>
              <a:rPr lang="pl-PL" dirty="0">
                <a:solidFill>
                  <a:srgbClr val="FF0000"/>
                </a:solidFill>
              </a:rPr>
              <a:t>tak, aby gminy mogły uzyskać zwrot utraconego podatku leśnego (podatek od lasów w granicach parku narodowego jest o 50% niższy niż od lasów gospodarczych); </a:t>
            </a:r>
            <a:r>
              <a:rPr lang="pl-PL" b="1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52A646-0A78-4074-9627-068227AD6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17" y="5826942"/>
            <a:ext cx="2552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560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5C1FA-A146-48D4-BA17-5033AB68D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02" y="35193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Kroki prawne potrzebne do rozwiązania problemu:</a:t>
            </a:r>
          </a:p>
          <a:p>
            <a:pPr marL="0" indent="0">
              <a:buNone/>
            </a:pPr>
            <a:r>
              <a:rPr lang="pl-PL" b="1" dirty="0"/>
              <a:t>3) wprowadzenie preferencyjnych zasad przyznawania zewnętrznego dofinansowania projektów dla gmin, na których terenie znajduje się park narodowy </a:t>
            </a:r>
            <a:r>
              <a:rPr lang="pl-PL" dirty="0"/>
              <a:t>(</a:t>
            </a:r>
            <a:r>
              <a:rPr lang="pl-PL" dirty="0">
                <a:solidFill>
                  <a:srgbClr val="FF0000"/>
                </a:solidFill>
              </a:rPr>
              <a:t>dodatkowe punkty w ocenie wniosków oraz niższy procent współfinansowania, zależne od % powierzchni gminy objętej ochroną w formie parku narodowego</a:t>
            </a:r>
            <a:r>
              <a:rPr lang="pl-PL" dirty="0"/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CB0AA9-2A9D-4770-856B-849B13CAA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17" y="5826942"/>
            <a:ext cx="2552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09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F8EF05-A0B2-48AF-9BB3-2CC6D2DF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4550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i="1" dirty="0">
                <a:solidFill>
                  <a:srgbClr val="FF0000"/>
                </a:solidFill>
              </a:rPr>
              <a:t>Alternatywa:</a:t>
            </a:r>
          </a:p>
          <a:p>
            <a:pPr marL="0" indent="0">
              <a:buNone/>
            </a:pPr>
            <a:r>
              <a:rPr lang="pl-PL" b="1" dirty="0"/>
              <a:t>Wprowadzenie do polskiego systemu ochrony przyrody (lub rejestru zabytków) nowej formy ochrony przyrody „Obiekt Światowego Dziedzictwa”</a:t>
            </a:r>
          </a:p>
          <a:p>
            <a:pPr marL="0" indent="0">
              <a:buNone/>
            </a:pPr>
            <a:r>
              <a:rPr lang="pl-PL" b="1" dirty="0"/>
              <a:t>-</a:t>
            </a:r>
            <a:r>
              <a:rPr lang="pl-PL" dirty="0"/>
              <a:t> ustanawianego po wpisaniu danego obiektu na Listę UNESCO;</a:t>
            </a:r>
          </a:p>
          <a:p>
            <a:pPr>
              <a:buFontTx/>
              <a:buChar char="-"/>
            </a:pPr>
            <a:r>
              <a:rPr lang="pl-PL" dirty="0"/>
              <a:t>zarządzanego zgodnie z planem zarządzania przedstawianym na etapie wpisu/uzgodnionym z UNESCO;</a:t>
            </a:r>
          </a:p>
          <a:p>
            <a:pPr>
              <a:buFontTx/>
              <a:buChar char="-"/>
            </a:pPr>
            <a:r>
              <a:rPr lang="pl-PL" dirty="0"/>
              <a:t>posiadającego własną niezależną administrację;</a:t>
            </a:r>
          </a:p>
          <a:p>
            <a:pPr>
              <a:buFontTx/>
              <a:buChar char="-"/>
            </a:pPr>
            <a:r>
              <a:rPr lang="pl-PL" dirty="0"/>
              <a:t>nadzorowanego bezpośrednio przez ministra właściwego ds. środowiska lub ministra właściwego ds. kultury.</a:t>
            </a:r>
          </a:p>
        </p:txBody>
      </p:sp>
    </p:spTree>
    <p:extLst>
      <p:ext uri="{BB962C8B-B14F-4D97-AF65-F5344CB8AC3E}">
        <p14:creationId xmlns:p14="http://schemas.microsoft.com/office/powerpoint/2010/main" val="42786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UNESCO?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64" y="365125"/>
            <a:ext cx="4153017" cy="233943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28650" y="2564715"/>
            <a:ext cx="78689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Konwencje i programy UNESCO z zakresu ochrony przyrody:</a:t>
            </a:r>
          </a:p>
          <a:p>
            <a:pPr marL="457200" indent="-457200">
              <a:buFontTx/>
              <a:buChar char="-"/>
            </a:pPr>
            <a:r>
              <a:rPr lang="pl-PL" sz="2800" dirty="0"/>
              <a:t>„Man and </a:t>
            </a:r>
            <a:r>
              <a:rPr lang="pl-PL" sz="2800" dirty="0" err="1"/>
              <a:t>Biosphere</a:t>
            </a:r>
            <a:r>
              <a:rPr lang="pl-PL" sz="2800" dirty="0"/>
              <a:t>” (</a:t>
            </a:r>
            <a:r>
              <a:rPr lang="pl-PL" sz="2800" dirty="0" err="1"/>
              <a:t>MaB</a:t>
            </a:r>
            <a:r>
              <a:rPr lang="pl-PL" sz="2800" dirty="0"/>
              <a:t> – Rezerwaty Biosfery)</a:t>
            </a:r>
          </a:p>
          <a:p>
            <a:pPr marL="457200" indent="-457200">
              <a:buFontTx/>
              <a:buChar char="-"/>
            </a:pPr>
            <a:r>
              <a:rPr lang="pl-PL" sz="2800" dirty="0"/>
              <a:t>Konwencja </a:t>
            </a:r>
            <a:r>
              <a:rPr lang="pl-PL" sz="2800" dirty="0" err="1"/>
              <a:t>Ramsarska</a:t>
            </a:r>
            <a:r>
              <a:rPr lang="pl-PL" sz="2800" dirty="0"/>
              <a:t> (o obszarach wodno-błotnych mających znaczenie międzynarodowe, zwłaszcza jako środowisko życiowe ptactwa wodnego)</a:t>
            </a:r>
          </a:p>
          <a:p>
            <a:pPr marL="457200" indent="-457200">
              <a:buFontTx/>
              <a:buChar char="-"/>
            </a:pPr>
            <a:r>
              <a:rPr lang="pl-PL" sz="2800" b="1" dirty="0"/>
              <a:t>Konwencja w sprawie ochrony dziedzictwa kulturalnego i naturalnego</a:t>
            </a:r>
          </a:p>
        </p:txBody>
      </p:sp>
    </p:spTree>
    <p:extLst>
      <p:ext uri="{BB962C8B-B14F-4D97-AF65-F5344CB8AC3E}">
        <p14:creationId xmlns:p14="http://schemas.microsoft.com/office/powerpoint/2010/main" val="3157076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Znalezione obrazy dla zapytania las gospodarczy">
            <a:extLst>
              <a:ext uri="{FF2B5EF4-FFF2-40B4-BE49-F238E27FC236}">
                <a16:creationId xmlns:a16="http://schemas.microsoft.com/office/drawing/2014/main" id="{C0CDB772-3664-4089-A5DB-C57D603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3513" y="9525"/>
            <a:ext cx="14531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181082" y="1027907"/>
            <a:ext cx="4243598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4800" b="1" dirty="0"/>
              <a:t>Dziękuję bardzo</a:t>
            </a:r>
          </a:p>
        </p:txBody>
      </p:sp>
    </p:spTree>
    <p:extLst>
      <p:ext uri="{BB962C8B-B14F-4D97-AF65-F5344CB8AC3E}">
        <p14:creationId xmlns:p14="http://schemas.microsoft.com/office/powerpoint/2010/main" val="148371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4604" y="2654099"/>
            <a:ext cx="8554792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pl-PL" altLang="pl-PL" sz="3200" dirty="0"/>
              <a:t>Konstytucja RP (art. 87) stanowi: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altLang="pl-PL" sz="3200" dirty="0"/>
              <a:t>ratyfikowane umowy międzynarodowe są samodzielnym, autonomicznym źródłem powszechnie obowiązującego prawa;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22534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/>
              <a:t>Konwencja o ochronie światowego dziedzictwa kulturalnego i naturalnego</a:t>
            </a:r>
            <a:br>
              <a:rPr lang="pl-PL" altLang="pl-PL" b="1" dirty="0"/>
            </a:br>
            <a:r>
              <a:rPr lang="pl-PL" altLang="pl-PL" b="1" dirty="0"/>
              <a:t>w systemie prawnym Rzeczpospolitej Polskiej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7625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74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13739</TotalTime>
  <Words>2589</Words>
  <Application>Microsoft Office PowerPoint</Application>
  <PresentationFormat>Pokaz na ekranie (4:3)</PresentationFormat>
  <Paragraphs>389</Paragraphs>
  <Slides>80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7" baseType="lpstr">
      <vt:lpstr>AdvPTimes</vt:lpstr>
      <vt:lpstr>Arial</vt:lpstr>
      <vt:lpstr>Calibri</vt:lpstr>
      <vt:lpstr>Calibri Light</vt:lpstr>
      <vt:lpstr>Century Gothic</vt:lpstr>
      <vt:lpstr>Times New Roman</vt:lpstr>
      <vt:lpstr>Motyw pakietu Office</vt:lpstr>
      <vt:lpstr>Dlaczego system ochrony Puszczy Białowieskiej wymaga ulepszenia?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to jest UNESCO?</vt:lpstr>
      <vt:lpstr>Co to jest UNESCO?</vt:lpstr>
      <vt:lpstr>Prezentacja programu PowerPoint</vt:lpstr>
      <vt:lpstr>Prezentacja programu PowerPoint</vt:lpstr>
      <vt:lpstr>Prezentacja programu PowerPoint</vt:lpstr>
      <vt:lpstr>Skąd się wziął  Obiekt Światowego Dziedzictwa „Białowieża Forest”?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Konflikt funkcji lasu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Progowe wymiary drzew pomnikowych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Warunki rozwoju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z zatrudnieniem w sektorze drzewnym?</vt:lpstr>
      <vt:lpstr>Prezentacja programu PowerPoint</vt:lpstr>
      <vt:lpstr>Prezentacja programu PowerPoint</vt:lpstr>
      <vt:lpstr>Prezentacja programu PowerPoint</vt:lpstr>
      <vt:lpstr>Czy cała polska część Puszczy Białowieskiej powinna być parkiem narodowym?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Obiekt Światowego Dziedzictwa UNESCO „Białowieża Forest”</dc:title>
  <dc:creator>Bogdan Jaroszewicz</dc:creator>
  <cp:lastModifiedBy>Toshiba</cp:lastModifiedBy>
  <cp:revision>248</cp:revision>
  <dcterms:created xsi:type="dcterms:W3CDTF">2018-01-25T17:53:55Z</dcterms:created>
  <dcterms:modified xsi:type="dcterms:W3CDTF">2020-04-21T13:03:41Z</dcterms:modified>
</cp:coreProperties>
</file>