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1"/>
  </p:notesMasterIdLst>
  <p:sldIdLst>
    <p:sldId id="256" r:id="rId2"/>
    <p:sldId id="257" r:id="rId3"/>
    <p:sldId id="574" r:id="rId4"/>
    <p:sldId id="602" r:id="rId5"/>
    <p:sldId id="642" r:id="rId6"/>
    <p:sldId id="640" r:id="rId7"/>
    <p:sldId id="258" r:id="rId8"/>
    <p:sldId id="270" r:id="rId9"/>
    <p:sldId id="644" r:id="rId10"/>
    <p:sldId id="628" r:id="rId11"/>
    <p:sldId id="649" r:id="rId12"/>
    <p:sldId id="575" r:id="rId13"/>
    <p:sldId id="639" r:id="rId14"/>
    <p:sldId id="591" r:id="rId15"/>
    <p:sldId id="616" r:id="rId16"/>
    <p:sldId id="589" r:id="rId17"/>
    <p:sldId id="641" r:id="rId18"/>
    <p:sldId id="621" r:id="rId19"/>
    <p:sldId id="610" r:id="rId20"/>
    <p:sldId id="647" r:id="rId21"/>
    <p:sldId id="629" r:id="rId22"/>
    <p:sldId id="3790" r:id="rId23"/>
    <p:sldId id="576" r:id="rId24"/>
    <p:sldId id="565" r:id="rId25"/>
    <p:sldId id="603" r:id="rId26"/>
    <p:sldId id="607" r:id="rId27"/>
    <p:sldId id="634" r:id="rId28"/>
    <p:sldId id="264" r:id="rId29"/>
    <p:sldId id="637" r:id="rId30"/>
    <p:sldId id="620" r:id="rId31"/>
    <p:sldId id="630" r:id="rId32"/>
    <p:sldId id="643" r:id="rId33"/>
    <p:sldId id="3789" r:id="rId34"/>
    <p:sldId id="646" r:id="rId35"/>
    <p:sldId id="3792" r:id="rId36"/>
    <p:sldId id="3791" r:id="rId37"/>
    <p:sldId id="638" r:id="rId38"/>
    <p:sldId id="617" r:id="rId39"/>
    <p:sldId id="31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zej Kassenberg" initials="AK" lastIdx="2" clrIdx="0">
    <p:extLst>
      <p:ext uri="{19B8F6BF-5375-455C-9EA6-DF929625EA0E}">
        <p15:presenceInfo xmlns:p15="http://schemas.microsoft.com/office/powerpoint/2012/main" userId="4470d6fbc7aca2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gonic\AppData\Roaming\Microsoft\Excel\Book1%20(version%201).xlsb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89220197386521E-2"/>
          <c:y val="3.7800687285223365E-2"/>
          <c:w val="0.89985986209983082"/>
          <c:h val="0.92053142841680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'Rys. 3'!$A$2</c:f>
              <c:strCache>
                <c:ptCount val="1"/>
                <c:pt idx="0">
                  <c:v>Krajowy plan energii i klimatu i jego ekstrapolacja do roku 2050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'Rys. 3'!$B$1:$N$1</c:f>
              <c:strCache>
                <c:ptCount val="13"/>
                <c:pt idx="0">
                  <c:v>1990 r.</c:v>
                </c:pt>
                <c:pt idx="1">
                  <c:v>1995 r.</c:v>
                </c:pt>
                <c:pt idx="2">
                  <c:v>2000 r.</c:v>
                </c:pt>
                <c:pt idx="3">
                  <c:v>2005 r.</c:v>
                </c:pt>
                <c:pt idx="4">
                  <c:v>2010 r.</c:v>
                </c:pt>
                <c:pt idx="5">
                  <c:v>2015 r.</c:v>
                </c:pt>
                <c:pt idx="6">
                  <c:v>2020 r.</c:v>
                </c:pt>
                <c:pt idx="7">
                  <c:v>2025 r.</c:v>
                </c:pt>
                <c:pt idx="8">
                  <c:v>2030 r.</c:v>
                </c:pt>
                <c:pt idx="9">
                  <c:v>2035 r.</c:v>
                </c:pt>
                <c:pt idx="10">
                  <c:v>2040 r. </c:v>
                </c:pt>
                <c:pt idx="11">
                  <c:v>2045.r</c:v>
                </c:pt>
                <c:pt idx="12">
                  <c:v>2050 r. </c:v>
                </c:pt>
              </c:strCache>
            </c:strRef>
          </c:cat>
          <c:val>
            <c:numRef>
              <c:f>'Rys. 3'!$B$2:$N$2</c:f>
              <c:numCache>
                <c:formatCode>General</c:formatCode>
                <c:ptCount val="13"/>
                <c:pt idx="0">
                  <c:v>474.4</c:v>
                </c:pt>
                <c:pt idx="1">
                  <c:v>444.8</c:v>
                </c:pt>
                <c:pt idx="2">
                  <c:v>395.5</c:v>
                </c:pt>
                <c:pt idx="3">
                  <c:v>403</c:v>
                </c:pt>
                <c:pt idx="4">
                  <c:v>411.7</c:v>
                </c:pt>
                <c:pt idx="5">
                  <c:v>390.5</c:v>
                </c:pt>
                <c:pt idx="6">
                  <c:v>384.3</c:v>
                </c:pt>
                <c:pt idx="7">
                  <c:v>363.5</c:v>
                </c:pt>
                <c:pt idx="8">
                  <c:v>336.5</c:v>
                </c:pt>
                <c:pt idx="9">
                  <c:v>295</c:v>
                </c:pt>
                <c:pt idx="10">
                  <c:v>271.10000000000002</c:v>
                </c:pt>
                <c:pt idx="11">
                  <c:v>242.8</c:v>
                </c:pt>
                <c:pt idx="12">
                  <c:v>214.5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7-4675-A5E0-2797050513BD}"/>
            </c:ext>
          </c:extLst>
        </c:ser>
        <c:ser>
          <c:idx val="1"/>
          <c:order val="1"/>
          <c:tx>
            <c:strRef>
              <c:f>'Rys. 3'!$A$3</c:f>
              <c:strCache>
                <c:ptCount val="1"/>
                <c:pt idx="0">
                  <c:v>Neutralność klimatyczna wg Komisji Europejskiej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'Rys. 3'!$B$1:$N$1</c:f>
              <c:strCache>
                <c:ptCount val="13"/>
                <c:pt idx="0">
                  <c:v>1990 r.</c:v>
                </c:pt>
                <c:pt idx="1">
                  <c:v>1995 r.</c:v>
                </c:pt>
                <c:pt idx="2">
                  <c:v>2000 r.</c:v>
                </c:pt>
                <c:pt idx="3">
                  <c:v>2005 r.</c:v>
                </c:pt>
                <c:pt idx="4">
                  <c:v>2010 r.</c:v>
                </c:pt>
                <c:pt idx="5">
                  <c:v>2015 r.</c:v>
                </c:pt>
                <c:pt idx="6">
                  <c:v>2020 r.</c:v>
                </c:pt>
                <c:pt idx="7">
                  <c:v>2025 r.</c:v>
                </c:pt>
                <c:pt idx="8">
                  <c:v>2030 r.</c:v>
                </c:pt>
                <c:pt idx="9">
                  <c:v>2035 r.</c:v>
                </c:pt>
                <c:pt idx="10">
                  <c:v>2040 r. </c:v>
                </c:pt>
                <c:pt idx="11">
                  <c:v>2045.r</c:v>
                </c:pt>
                <c:pt idx="12">
                  <c:v>2050 r. </c:v>
                </c:pt>
              </c:strCache>
            </c:strRef>
          </c:cat>
          <c:val>
            <c:numRef>
              <c:f>'Rys. 3'!$B$3:$N$3</c:f>
              <c:numCache>
                <c:formatCode>General</c:formatCode>
                <c:ptCount val="13"/>
                <c:pt idx="6">
                  <c:v>384.3</c:v>
                </c:pt>
                <c:pt idx="7">
                  <c:v>321.60000000000002</c:v>
                </c:pt>
                <c:pt idx="8">
                  <c:v>258.89999999999998</c:v>
                </c:pt>
                <c:pt idx="9">
                  <c:v>196.2</c:v>
                </c:pt>
                <c:pt idx="10">
                  <c:v>133.5</c:v>
                </c:pt>
                <c:pt idx="11">
                  <c:v>70.8</c:v>
                </c:pt>
                <c:pt idx="12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07-4675-A5E0-2797050513BD}"/>
            </c:ext>
          </c:extLst>
        </c:ser>
        <c:ser>
          <c:idx val="2"/>
          <c:order val="2"/>
          <c:tx>
            <c:strRef>
              <c:f>'Rys. 3'!$A$4</c:f>
              <c:strCache>
                <c:ptCount val="1"/>
                <c:pt idx="0">
                  <c:v>Zdolnosć do pochłaniania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'Rys. 3'!$B$1:$N$1</c:f>
              <c:strCache>
                <c:ptCount val="13"/>
                <c:pt idx="0">
                  <c:v>1990 r.</c:v>
                </c:pt>
                <c:pt idx="1">
                  <c:v>1995 r.</c:v>
                </c:pt>
                <c:pt idx="2">
                  <c:v>2000 r.</c:v>
                </c:pt>
                <c:pt idx="3">
                  <c:v>2005 r.</c:v>
                </c:pt>
                <c:pt idx="4">
                  <c:v>2010 r.</c:v>
                </c:pt>
                <c:pt idx="5">
                  <c:v>2015 r.</c:v>
                </c:pt>
                <c:pt idx="6">
                  <c:v>2020 r.</c:v>
                </c:pt>
                <c:pt idx="7">
                  <c:v>2025 r.</c:v>
                </c:pt>
                <c:pt idx="8">
                  <c:v>2030 r.</c:v>
                </c:pt>
                <c:pt idx="9">
                  <c:v>2035 r.</c:v>
                </c:pt>
                <c:pt idx="10">
                  <c:v>2040 r. </c:v>
                </c:pt>
                <c:pt idx="11">
                  <c:v>2045.r</c:v>
                </c:pt>
                <c:pt idx="12">
                  <c:v>2050 r. </c:v>
                </c:pt>
              </c:strCache>
            </c:strRef>
          </c:cat>
          <c:val>
            <c:numRef>
              <c:f>'Rys. 3'!$B$4:$N$4</c:f>
              <c:numCache>
                <c:formatCode>General</c:formatCode>
                <c:ptCount val="13"/>
                <c:pt idx="0">
                  <c:v>-27.2</c:v>
                </c:pt>
                <c:pt idx="1">
                  <c:v>-19.899999999999999</c:v>
                </c:pt>
                <c:pt idx="2">
                  <c:v>-32.9</c:v>
                </c:pt>
                <c:pt idx="3">
                  <c:v>-46.6</c:v>
                </c:pt>
                <c:pt idx="4">
                  <c:v>-30</c:v>
                </c:pt>
                <c:pt idx="5">
                  <c:v>-30.5</c:v>
                </c:pt>
                <c:pt idx="6">
                  <c:v>-31.7</c:v>
                </c:pt>
                <c:pt idx="7">
                  <c:v>-27.2</c:v>
                </c:pt>
                <c:pt idx="8">
                  <c:v>-21.7</c:v>
                </c:pt>
                <c:pt idx="9">
                  <c:v>-17.7</c:v>
                </c:pt>
                <c:pt idx="10">
                  <c:v>-13.9</c:v>
                </c:pt>
                <c:pt idx="11">
                  <c:v>-11</c:v>
                </c:pt>
                <c:pt idx="12">
                  <c:v>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07-4675-A5E0-279705051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165264"/>
        <c:axId val="539160672"/>
      </c:barChart>
      <c:dateAx>
        <c:axId val="53916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9160672"/>
        <c:crosses val="autoZero"/>
        <c:auto val="0"/>
        <c:lblOffset val="100"/>
        <c:baseTimeUnit val="days"/>
      </c:dateAx>
      <c:valAx>
        <c:axId val="53916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916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19790051912567122"/>
          <c:y val="0"/>
          <c:w val="0.57582691151172716"/>
          <c:h val="0.27022358120432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/>
            </a:pPr>
            <a:r>
              <a:rPr lang="pl-PL"/>
              <a:t>Koszty likwidacji elektrowni atomowych i składowania odpadów radioaktywnych [mld USD]</a:t>
            </a:r>
          </a:p>
        </c:rich>
      </c:tx>
      <c:layout>
        <c:manualLayout>
          <c:xMode val="edge"/>
          <c:yMode val="edge"/>
          <c:x val="0.13076424247971241"/>
          <c:y val="0"/>
        </c:manualLayout>
      </c:layout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Szacowane koszty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6"/>
                <c:pt idx="0">
                  <c:v>USA</c:v>
                </c:pt>
                <c:pt idx="1">
                  <c:v>Francja</c:v>
                </c:pt>
                <c:pt idx="2">
                  <c:v>Wlk. Brytania</c:v>
                </c:pt>
                <c:pt idx="3">
                  <c:v>Szwajcaria</c:v>
                </c:pt>
                <c:pt idx="4">
                  <c:v>Niemcy</c:v>
                </c:pt>
                <c:pt idx="5">
                  <c:v>Szwecja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96</c:v>
                </c:pt>
                <c:pt idx="1">
                  <c:v>34.9</c:v>
                </c:pt>
                <c:pt idx="2">
                  <c:v>26.5</c:v>
                </c:pt>
                <c:pt idx="3">
                  <c:v>24.6</c:v>
                </c:pt>
                <c:pt idx="4">
                  <c:v>19.8</c:v>
                </c:pt>
                <c:pt idx="5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BD-427D-8A80-1343A8F7B422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Zgromaszone środki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6"/>
                <c:pt idx="0">
                  <c:v>USA</c:v>
                </c:pt>
                <c:pt idx="1">
                  <c:v>Francja</c:v>
                </c:pt>
                <c:pt idx="2">
                  <c:v>Wlk. Brytania</c:v>
                </c:pt>
                <c:pt idx="3">
                  <c:v>Szwajcaria</c:v>
                </c:pt>
                <c:pt idx="4">
                  <c:v>Niemcy</c:v>
                </c:pt>
                <c:pt idx="5">
                  <c:v>Szwecja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34.299999999999997</c:v>
                </c:pt>
                <c:pt idx="1">
                  <c:v>11</c:v>
                </c:pt>
                <c:pt idx="2">
                  <c:v>12.1</c:v>
                </c:pt>
                <c:pt idx="3">
                  <c:v>7.39</c:v>
                </c:pt>
                <c:pt idx="4">
                  <c:v>27.2</c:v>
                </c:pt>
                <c:pt idx="5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BD-427D-8A80-1343A8F7B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-27"/>
        <c:axId val="-1879595216"/>
        <c:axId val="-1879592528"/>
      </c:barChart>
      <c:catAx>
        <c:axId val="-187959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crossAx val="-1879592528"/>
        <c:crosses val="autoZero"/>
        <c:auto val="1"/>
        <c:lblAlgn val="ctr"/>
        <c:lblOffset val="100"/>
        <c:noMultiLvlLbl val="0"/>
      </c:catAx>
      <c:valAx>
        <c:axId val="-1879592528"/>
        <c:scaling>
          <c:orientation val="minMax"/>
          <c:max val="10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crossAx val="-1879595216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2469375"/>
          <c:y val="0.26444444444444398"/>
          <c:w val="0.52834552159509995"/>
          <c:h val="7.8119791087898696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  <c:txPr>
    <a:bodyPr/>
    <a:lstStyle/>
    <a:p>
      <a:pPr>
        <a:defRPr sz="1400"/>
      </a:pPr>
      <a:endParaRPr lang="pl-PL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rozpoczęcia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Pełne otwarcie na energetykę obywatelską i rozproszoną </c:v>
                </c:pt>
                <c:pt idx="1">
                  <c:v>Powszechny program głębokiej poprawy efektywności energetycznej jako podstawy strategii rozwojowej Polski</c:v>
                </c:pt>
                <c:pt idx="2">
                  <c:v>Powszechny system finansowania transformacji energetyczno-klimatycznej </c:v>
                </c:pt>
                <c:pt idx="3">
                  <c:v>Odejście od węgla jako paliwa w energetyce i ciepłownictwie</c:v>
                </c:pt>
                <c:pt idx="4">
                  <c:v>Odejście od pozostałych paliw kopalnych w energetyce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3-4D3C-BCD6-445D878E5F13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Czas trwania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Pełne otwarcie na energetykę obywatelską i rozproszoną </c:v>
                </c:pt>
                <c:pt idx="1">
                  <c:v>Powszechny program głębokiej poprawy efektywności energetycznej jako podstawy strategii rozwojowej Polski</c:v>
                </c:pt>
                <c:pt idx="2">
                  <c:v>Powszechny system finansowania transformacji energetyczno-klimatycznej </c:v>
                </c:pt>
                <c:pt idx="3">
                  <c:v>Odejście od węgla jako paliwa w energetyce i ciepłownictwie</c:v>
                </c:pt>
                <c:pt idx="4">
                  <c:v>Odejście od pozostałych paliw kopalnych w energetyce</c:v>
                </c:pt>
              </c:strCache>
            </c:strRef>
          </c:cat>
          <c:val>
            <c:numRef>
              <c:f>Sheet1!$D$2:$D$6</c:f>
              <c:numCache>
                <c:formatCode>0.00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15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F3-4D3C-BCD6-445D878E5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9491520"/>
        <c:axId val="599489224"/>
      </c:barChart>
      <c:catAx>
        <c:axId val="599491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99489224"/>
        <c:crosses val="autoZero"/>
        <c:auto val="1"/>
        <c:lblAlgn val="ctr"/>
        <c:lblOffset val="100"/>
        <c:noMultiLvlLbl val="0"/>
      </c:catAx>
      <c:valAx>
        <c:axId val="599489224"/>
        <c:scaling>
          <c:orientation val="minMax"/>
          <c:min val="202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9949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66159074807493E-2"/>
          <c:y val="2.4139252626237402E-2"/>
          <c:w val="0.92129619211739699"/>
          <c:h val="0.4335274686067087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cat>
            <c:multiLvlStrRef>
              <c:f>categories</c:f>
              <c:multiLvlStrCache>
                <c:ptCount val="10"/>
                <c:lvl>
                  <c:pt idx="0">
                    <c:v>2016</c:v>
                  </c:pt>
                  <c:pt idx="1">
                    <c:v>2018</c:v>
                  </c:pt>
                  <c:pt idx="2">
                    <c:v>2016</c:v>
                  </c:pt>
                  <c:pt idx="3">
                    <c:v>2018</c:v>
                  </c:pt>
                  <c:pt idx="4">
                    <c:v>2016</c:v>
                  </c:pt>
                  <c:pt idx="5">
                    <c:v>2018</c:v>
                  </c:pt>
                  <c:pt idx="6">
                    <c:v>2016</c:v>
                  </c:pt>
                  <c:pt idx="7">
                    <c:v>2018</c:v>
                  </c:pt>
                  <c:pt idx="8">
                    <c:v>2016</c:v>
                  </c:pt>
                  <c:pt idx="9">
                    <c:v>2018</c:v>
                  </c:pt>
                </c:lvl>
                <c:lvl>
                  <c:pt idx="0">
                    <c:v>Zwiększenia udziału energetyki opartej na źródłach odnawialnych, takich jak słońce, woda, wiatr, biomasa czy biogaz</c:v>
                  </c:pt>
                  <c:pt idx="2">
                    <c:v>Rozwijania energetyki opartej na węglu kamiennym i brunatnym</c:v>
                  </c:pt>
                  <c:pt idx="4">
                    <c:v>Rozwijania energetyki opartej na gazie ziemnym i ropie naftowej</c:v>
                  </c:pt>
                  <c:pt idx="6">
                    <c:v>Budowy elektrowni atomowych</c:v>
                  </c:pt>
                  <c:pt idx="8">
                    <c:v>Lepszego wykorzystania i zmniejszenia zużycia energii</c:v>
                  </c:pt>
                </c:lvl>
              </c:multiLvlStrCache>
            </c:multiLvlStrRef>
          </c:cat>
          <c:val>
            <c:numRef>
              <c:f>0</c:f>
              <c:numCache>
                <c:formatCode>General</c:formatCode>
                <c:ptCount val="10"/>
                <c:pt idx="0">
                  <c:v>61.111944742241803</c:v>
                </c:pt>
                <c:pt idx="1">
                  <c:v>61.6</c:v>
                </c:pt>
                <c:pt idx="2">
                  <c:v>7.8990639646274401</c:v>
                </c:pt>
                <c:pt idx="3">
                  <c:v>12.2</c:v>
                </c:pt>
                <c:pt idx="4">
                  <c:v>13.7996649974182</c:v>
                </c:pt>
                <c:pt idx="5">
                  <c:v>16.8</c:v>
                </c:pt>
                <c:pt idx="6">
                  <c:v>10.716945372822501</c:v>
                </c:pt>
                <c:pt idx="7">
                  <c:v>13.8</c:v>
                </c:pt>
                <c:pt idx="8">
                  <c:v>63.970414672431701</c:v>
                </c:pt>
                <c:pt idx="9">
                  <c:v>65.8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07-4877-BB67-B11A64B882EF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0"/>
          <c:cat>
            <c:multiLvlStrRef>
              <c:f>categories</c:f>
              <c:multiLvlStrCache>
                <c:ptCount val="10"/>
                <c:lvl>
                  <c:pt idx="0">
                    <c:v>2016</c:v>
                  </c:pt>
                  <c:pt idx="1">
                    <c:v>2018</c:v>
                  </c:pt>
                  <c:pt idx="2">
                    <c:v>2016</c:v>
                  </c:pt>
                  <c:pt idx="3">
                    <c:v>2018</c:v>
                  </c:pt>
                  <c:pt idx="4">
                    <c:v>2016</c:v>
                  </c:pt>
                  <c:pt idx="5">
                    <c:v>2018</c:v>
                  </c:pt>
                  <c:pt idx="6">
                    <c:v>2016</c:v>
                  </c:pt>
                  <c:pt idx="7">
                    <c:v>2018</c:v>
                  </c:pt>
                  <c:pt idx="8">
                    <c:v>2016</c:v>
                  </c:pt>
                  <c:pt idx="9">
                    <c:v>2018</c:v>
                  </c:pt>
                </c:lvl>
                <c:lvl>
                  <c:pt idx="0">
                    <c:v>Zwiększenia udziału energetyki opartej na źródłach odnawialnych, takich jak słońce, woda, wiatr, biomasa czy biogaz</c:v>
                  </c:pt>
                  <c:pt idx="2">
                    <c:v>Rozwijania energetyki opartej na węglu kamiennym i brunatnym</c:v>
                  </c:pt>
                  <c:pt idx="4">
                    <c:v>Rozwijania energetyki opartej na gazie ziemnym i ropie naftowej</c:v>
                  </c:pt>
                  <c:pt idx="6">
                    <c:v>Budowy elektrowni atomowych</c:v>
                  </c:pt>
                  <c:pt idx="8">
                    <c:v>Lepszego wykorzystania i zmniejszenia zużycia energii</c:v>
                  </c:pt>
                </c:lvl>
              </c:multiLvlStrCache>
            </c:multiLvlStrRef>
          </c:cat>
          <c:val>
            <c:numRef>
              <c:f>1</c:f>
              <c:numCache>
                <c:formatCode>General</c:formatCode>
                <c:ptCount val="10"/>
                <c:pt idx="0">
                  <c:v>33.354754323078502</c:v>
                </c:pt>
                <c:pt idx="1">
                  <c:v>33.799999999999997</c:v>
                </c:pt>
                <c:pt idx="2">
                  <c:v>29.0045249640667</c:v>
                </c:pt>
                <c:pt idx="3">
                  <c:v>23</c:v>
                </c:pt>
                <c:pt idx="4">
                  <c:v>37.55656015874618</c:v>
                </c:pt>
                <c:pt idx="5">
                  <c:v>41.9</c:v>
                </c:pt>
                <c:pt idx="6">
                  <c:v>16.1610173338462</c:v>
                </c:pt>
                <c:pt idx="7">
                  <c:v>16.3</c:v>
                </c:pt>
                <c:pt idx="8">
                  <c:v>31.4233229986182</c:v>
                </c:pt>
                <c:pt idx="9">
                  <c:v>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07-4877-BB67-B11A64B882EF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</c:spPr>
          <c:invertIfNegative val="0"/>
          <c:cat>
            <c:multiLvlStrRef>
              <c:f>categories</c:f>
              <c:multiLvlStrCache>
                <c:ptCount val="10"/>
                <c:lvl>
                  <c:pt idx="0">
                    <c:v>2016</c:v>
                  </c:pt>
                  <c:pt idx="1">
                    <c:v>2018</c:v>
                  </c:pt>
                  <c:pt idx="2">
                    <c:v>2016</c:v>
                  </c:pt>
                  <c:pt idx="3">
                    <c:v>2018</c:v>
                  </c:pt>
                  <c:pt idx="4">
                    <c:v>2016</c:v>
                  </c:pt>
                  <c:pt idx="5">
                    <c:v>2018</c:v>
                  </c:pt>
                  <c:pt idx="6">
                    <c:v>2016</c:v>
                  </c:pt>
                  <c:pt idx="7">
                    <c:v>2018</c:v>
                  </c:pt>
                  <c:pt idx="8">
                    <c:v>2016</c:v>
                  </c:pt>
                  <c:pt idx="9">
                    <c:v>2018</c:v>
                  </c:pt>
                </c:lvl>
                <c:lvl>
                  <c:pt idx="0">
                    <c:v>Zwiększenia udziału energetyki opartej na źródłach odnawialnych, takich jak słońce, woda, wiatr, biomasa czy biogaz</c:v>
                  </c:pt>
                  <c:pt idx="2">
                    <c:v>Rozwijania energetyki opartej na węglu kamiennym i brunatnym</c:v>
                  </c:pt>
                  <c:pt idx="4">
                    <c:v>Rozwijania energetyki opartej na gazie ziemnym i ropie naftowej</c:v>
                  </c:pt>
                  <c:pt idx="6">
                    <c:v>Budowy elektrowni atomowych</c:v>
                  </c:pt>
                  <c:pt idx="8">
                    <c:v>Lepszego wykorzystania i zmniejszenia zużycia energii</c:v>
                  </c:pt>
                </c:lvl>
              </c:multiLvlStrCache>
            </c:multiLvlStrRef>
          </c:cat>
          <c:val>
            <c:numRef>
              <c:f>2</c:f>
              <c:numCache>
                <c:formatCode>General</c:formatCode>
                <c:ptCount val="10"/>
                <c:pt idx="0">
                  <c:v>2.6382002700220899</c:v>
                </c:pt>
                <c:pt idx="1">
                  <c:v>2.2999999999999998</c:v>
                </c:pt>
                <c:pt idx="2">
                  <c:v>5.4036904549406</c:v>
                </c:pt>
                <c:pt idx="3">
                  <c:v>4</c:v>
                </c:pt>
                <c:pt idx="4">
                  <c:v>9.1079922489235408</c:v>
                </c:pt>
                <c:pt idx="5">
                  <c:v>8.7000000000000011</c:v>
                </c:pt>
                <c:pt idx="6">
                  <c:v>7.8208988851584698</c:v>
                </c:pt>
                <c:pt idx="7">
                  <c:v>5.3</c:v>
                </c:pt>
                <c:pt idx="8">
                  <c:v>0.95494796350493005</c:v>
                </c:pt>
                <c:pt idx="9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07-4877-BB67-B11A64B882EF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</c:spPr>
          <c:invertIfNegative val="0"/>
          <c:cat>
            <c:multiLvlStrRef>
              <c:f>categories</c:f>
              <c:multiLvlStrCache>
                <c:ptCount val="10"/>
                <c:lvl>
                  <c:pt idx="0">
                    <c:v>2016</c:v>
                  </c:pt>
                  <c:pt idx="1">
                    <c:v>2018</c:v>
                  </c:pt>
                  <c:pt idx="2">
                    <c:v>2016</c:v>
                  </c:pt>
                  <c:pt idx="3">
                    <c:v>2018</c:v>
                  </c:pt>
                  <c:pt idx="4">
                    <c:v>2016</c:v>
                  </c:pt>
                  <c:pt idx="5">
                    <c:v>2018</c:v>
                  </c:pt>
                  <c:pt idx="6">
                    <c:v>2016</c:v>
                  </c:pt>
                  <c:pt idx="7">
                    <c:v>2018</c:v>
                  </c:pt>
                  <c:pt idx="8">
                    <c:v>2016</c:v>
                  </c:pt>
                  <c:pt idx="9">
                    <c:v>2018</c:v>
                  </c:pt>
                </c:lvl>
                <c:lvl>
                  <c:pt idx="0">
                    <c:v>Zwiększenia udziału energetyki opartej na źródłach odnawialnych, takich jak słońce, woda, wiatr, biomasa czy biogaz</c:v>
                  </c:pt>
                  <c:pt idx="2">
                    <c:v>Rozwijania energetyki opartej na węglu kamiennym i brunatnym</c:v>
                  </c:pt>
                  <c:pt idx="4">
                    <c:v>Rozwijania energetyki opartej na gazie ziemnym i ropie naftowej</c:v>
                  </c:pt>
                  <c:pt idx="6">
                    <c:v>Budowy elektrowni atomowych</c:v>
                  </c:pt>
                  <c:pt idx="8">
                    <c:v>Lepszego wykorzystania i zmniejszenia zużycia energii</c:v>
                  </c:pt>
                </c:lvl>
              </c:multiLvlStrCache>
            </c:multiLvlStrRef>
          </c:cat>
          <c:val>
            <c:numRef>
              <c:f>3</c:f>
              <c:numCache>
                <c:formatCode>General</c:formatCode>
                <c:ptCount val="10"/>
                <c:pt idx="0">
                  <c:v>1.8580348677198699</c:v>
                </c:pt>
                <c:pt idx="1">
                  <c:v>1.3</c:v>
                </c:pt>
                <c:pt idx="2">
                  <c:v>39.982300309776299</c:v>
                </c:pt>
                <c:pt idx="3">
                  <c:v>39.9</c:v>
                </c:pt>
                <c:pt idx="4">
                  <c:v>31.1061841411465</c:v>
                </c:pt>
                <c:pt idx="5">
                  <c:v>24.5</c:v>
                </c:pt>
                <c:pt idx="6">
                  <c:v>27.578804644841799</c:v>
                </c:pt>
                <c:pt idx="7">
                  <c:v>28.8</c:v>
                </c:pt>
                <c:pt idx="8">
                  <c:v>2.9996322443755901</c:v>
                </c:pt>
                <c:pt idx="9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07-4877-BB67-B11A64B882EF}"/>
            </c:ext>
          </c:extLst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</c:spPr>
          <c:invertIfNegative val="0"/>
          <c:cat>
            <c:multiLvlStrRef>
              <c:f>categories</c:f>
              <c:multiLvlStrCache>
                <c:ptCount val="10"/>
                <c:lvl>
                  <c:pt idx="0">
                    <c:v>2016</c:v>
                  </c:pt>
                  <c:pt idx="1">
                    <c:v>2018</c:v>
                  </c:pt>
                  <c:pt idx="2">
                    <c:v>2016</c:v>
                  </c:pt>
                  <c:pt idx="3">
                    <c:v>2018</c:v>
                  </c:pt>
                  <c:pt idx="4">
                    <c:v>2016</c:v>
                  </c:pt>
                  <c:pt idx="5">
                    <c:v>2018</c:v>
                  </c:pt>
                  <c:pt idx="6">
                    <c:v>2016</c:v>
                  </c:pt>
                  <c:pt idx="7">
                    <c:v>2018</c:v>
                  </c:pt>
                  <c:pt idx="8">
                    <c:v>2016</c:v>
                  </c:pt>
                  <c:pt idx="9">
                    <c:v>2018</c:v>
                  </c:pt>
                </c:lvl>
                <c:lvl>
                  <c:pt idx="0">
                    <c:v>Zwiększenia udziału energetyki opartej na źródłach odnawialnych, takich jak słońce, woda, wiatr, biomasa czy biogaz</c:v>
                  </c:pt>
                  <c:pt idx="2">
                    <c:v>Rozwijania energetyki opartej na węglu kamiennym i brunatnym</c:v>
                  </c:pt>
                  <c:pt idx="4">
                    <c:v>Rozwijania energetyki opartej na gazie ziemnym i ropie naftowej</c:v>
                  </c:pt>
                  <c:pt idx="6">
                    <c:v>Budowy elektrowni atomowych</c:v>
                  </c:pt>
                  <c:pt idx="8">
                    <c:v>Lepszego wykorzystania i zmniejszenia zużycia energii</c:v>
                  </c:pt>
                </c:lvl>
              </c:multiLvlStrCache>
            </c:multiLvlStrRef>
          </c:cat>
          <c:val>
            <c:numRef>
              <c:f>4</c:f>
              <c:numCache>
                <c:formatCode>General</c:formatCode>
                <c:ptCount val="10"/>
                <c:pt idx="0">
                  <c:v>1.0370657969378301</c:v>
                </c:pt>
                <c:pt idx="1">
                  <c:v>1.1000000000000001</c:v>
                </c:pt>
                <c:pt idx="2">
                  <c:v>17.710420306589</c:v>
                </c:pt>
                <c:pt idx="3">
                  <c:v>20.9</c:v>
                </c:pt>
                <c:pt idx="4">
                  <c:v>8.4295984537655393</c:v>
                </c:pt>
                <c:pt idx="5">
                  <c:v>8.1</c:v>
                </c:pt>
                <c:pt idx="6">
                  <c:v>37.7223337633312</c:v>
                </c:pt>
                <c:pt idx="7">
                  <c:v>35.799999999999997</c:v>
                </c:pt>
                <c:pt idx="8">
                  <c:v>0.65168212106962997</c:v>
                </c:pt>
                <c:pt idx="9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07-4877-BB67-B11A64B88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898193344"/>
        <c:axId val="-1898190688"/>
      </c:barChart>
      <c:catAx>
        <c:axId val="-189819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600" b="1" strike="noStrike" spc="-1">
                <a:solidFill>
                  <a:srgbClr val="595959"/>
                </a:solidFill>
                <a:latin typeface="+mn-lt"/>
              </a:defRPr>
            </a:pPr>
            <a:endParaRPr lang="pl-PL"/>
          </a:p>
        </c:txPr>
        <c:crossAx val="-1898190688"/>
        <c:crosses val="autoZero"/>
        <c:auto val="1"/>
        <c:lblAlgn val="ctr"/>
        <c:lblOffset val="100"/>
        <c:noMultiLvlLbl val="0"/>
      </c:catAx>
      <c:valAx>
        <c:axId val="-1898190688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600" b="1" strike="noStrike" spc="-1">
                <a:solidFill>
                  <a:srgbClr val="595959"/>
                </a:solidFill>
                <a:latin typeface="Calibri"/>
              </a:defRPr>
            </a:pPr>
            <a:endParaRPr lang="pl-PL"/>
          </a:p>
        </c:txPr>
        <c:crossAx val="-1898193344"/>
        <c:crosses val="autoZero"/>
        <c:crossBetween val="between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sz="1600" b="1" strike="noStrike" spc="-1">
              <a:solidFill>
                <a:srgbClr val="595959"/>
              </a:solidFill>
              <a:latin typeface="Calibri"/>
            </a:defRPr>
          </a:pPr>
          <a:endParaRPr lang="pl-PL"/>
        </a:p>
      </c:txPr>
    </c:legend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  <c:userShapes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0.91495</cdr:x>
      <cdr:y>0.15105</cdr:y>
    </cdr:from>
    <cdr:to>
      <cdr:x>0.91922</cdr:x>
      <cdr:y>0.21429</cdr:y>
    </cdr:to>
    <cdr:sp macro="" textlink="">
      <cdr:nvSpPr>
        <cdr:cNvPr id="2" name="Nawias klamrowy otwierający 1">
          <a:extLst xmlns:a="http://schemas.openxmlformats.org/drawingml/2006/main">
            <a:ext uri="{FF2B5EF4-FFF2-40B4-BE49-F238E27FC236}">
              <a16:creationId xmlns:a16="http://schemas.microsoft.com/office/drawing/2014/main" id="{F870C3EA-807D-491A-B1D6-2585E51EC1A2}"/>
            </a:ext>
          </a:extLst>
        </cdr:cNvPr>
        <cdr:cNvSpPr/>
      </cdr:nvSpPr>
      <cdr:spPr>
        <a:xfrm xmlns:a="http://schemas.openxmlformats.org/drawingml/2006/main">
          <a:off x="9808410" y="776035"/>
          <a:ext cx="45719" cy="324853"/>
        </a:xfrm>
        <a:prstGeom xmlns:a="http://schemas.openxmlformats.org/drawingml/2006/main" prst="leftBrace">
          <a:avLst/>
        </a:prstGeom>
        <a:ln xmlns:a="http://schemas.openxmlformats.org/drawingml/2006/main" w="28575">
          <a:solidFill>
            <a:srgbClr val="7030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  <cdr:relSizeAnchor xmlns:cdr="http://schemas.openxmlformats.org/drawingml/2006/chartDrawing">
    <cdr:from>
      <cdr:x>0.81955</cdr:x>
      <cdr:y>0.15574</cdr:y>
    </cdr:from>
    <cdr:to>
      <cdr:x>0.83013</cdr:x>
      <cdr:y>0.21347</cdr:y>
    </cdr:to>
    <cdr:sp macro="" textlink="">
      <cdr:nvSpPr>
        <cdr:cNvPr id="3" name="Nawias klamrowy otwierający 2">
          <a:extLst xmlns:a="http://schemas.openxmlformats.org/drawingml/2006/main">
            <a:ext uri="{FF2B5EF4-FFF2-40B4-BE49-F238E27FC236}">
              <a16:creationId xmlns:a16="http://schemas.microsoft.com/office/drawing/2014/main" id="{F870C3EA-807D-491A-B1D6-2585E51EC1A2}"/>
            </a:ext>
          </a:extLst>
        </cdr:cNvPr>
        <cdr:cNvSpPr/>
      </cdr:nvSpPr>
      <cdr:spPr>
        <a:xfrm xmlns:a="http://schemas.openxmlformats.org/drawingml/2006/main">
          <a:off x="9032238" y="800098"/>
          <a:ext cx="116577" cy="296587"/>
        </a:xfrm>
        <a:prstGeom xmlns:a="http://schemas.openxmlformats.org/drawingml/2006/main" prst="leftBrace">
          <a:avLst/>
        </a:prstGeom>
        <a:ln xmlns:a="http://schemas.openxmlformats.org/drawingml/2006/main" w="28575">
          <a:solidFill>
            <a:srgbClr val="7030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  <cdr:relSizeAnchor xmlns:cdr="http://schemas.openxmlformats.org/drawingml/2006/chartDrawing">
    <cdr:from>
      <cdr:x>0.72876</cdr:x>
      <cdr:y>0.38173</cdr:y>
    </cdr:from>
    <cdr:to>
      <cdr:x>0.73291</cdr:x>
      <cdr:y>0.44496</cdr:y>
    </cdr:to>
    <cdr:sp macro="" textlink="">
      <cdr:nvSpPr>
        <cdr:cNvPr id="4" name="Nawias klamrowy otwierający 3">
          <a:extLst xmlns:a="http://schemas.openxmlformats.org/drawingml/2006/main">
            <a:ext uri="{FF2B5EF4-FFF2-40B4-BE49-F238E27FC236}">
              <a16:creationId xmlns:a16="http://schemas.microsoft.com/office/drawing/2014/main" id="{F870C3EA-807D-491A-B1D6-2585E51EC1A2}"/>
            </a:ext>
          </a:extLst>
        </cdr:cNvPr>
        <cdr:cNvSpPr/>
      </cdr:nvSpPr>
      <cdr:spPr>
        <a:xfrm xmlns:a="http://schemas.openxmlformats.org/drawingml/2006/main">
          <a:off x="8031619" y="1961146"/>
          <a:ext cx="45719" cy="324853"/>
        </a:xfrm>
        <a:prstGeom xmlns:a="http://schemas.openxmlformats.org/drawingml/2006/main" prst="leftBrace">
          <a:avLst/>
        </a:prstGeom>
        <a:ln xmlns:a="http://schemas.openxmlformats.org/drawingml/2006/main" w="28575">
          <a:solidFill>
            <a:srgbClr val="7030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  <cdr:relSizeAnchor xmlns:cdr="http://schemas.openxmlformats.org/drawingml/2006/chartDrawing">
    <cdr:from>
      <cdr:x>0.63998</cdr:x>
      <cdr:y>0.39813</cdr:y>
    </cdr:from>
    <cdr:to>
      <cdr:x>0.64424</cdr:x>
      <cdr:y>0.46136</cdr:y>
    </cdr:to>
    <cdr:sp macro="" textlink="">
      <cdr:nvSpPr>
        <cdr:cNvPr id="5" name="Nawias klamrowy otwierający 4">
          <a:extLst xmlns:a="http://schemas.openxmlformats.org/drawingml/2006/main">
            <a:ext uri="{FF2B5EF4-FFF2-40B4-BE49-F238E27FC236}">
              <a16:creationId xmlns:a16="http://schemas.microsoft.com/office/drawing/2014/main" id="{F870C3EA-807D-491A-B1D6-2585E51EC1A2}"/>
            </a:ext>
          </a:extLst>
        </cdr:cNvPr>
        <cdr:cNvSpPr/>
      </cdr:nvSpPr>
      <cdr:spPr>
        <a:xfrm xmlns:a="http://schemas.openxmlformats.org/drawingml/2006/main">
          <a:off x="6860673" y="2045367"/>
          <a:ext cx="45719" cy="324853"/>
        </a:xfrm>
        <a:prstGeom xmlns:a="http://schemas.openxmlformats.org/drawingml/2006/main" prst="leftBrace">
          <a:avLst/>
        </a:prstGeom>
        <a:ln xmlns:a="http://schemas.openxmlformats.org/drawingml/2006/main" w="28575">
          <a:solidFill>
            <a:srgbClr val="7030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  <cdr:relSizeAnchor xmlns:cdr="http://schemas.openxmlformats.org/drawingml/2006/chartDrawing">
    <cdr:from>
      <cdr:x>0.5457</cdr:x>
      <cdr:y>0.37705</cdr:y>
    </cdr:from>
    <cdr:to>
      <cdr:x>0.54997</cdr:x>
      <cdr:y>0.44028</cdr:y>
    </cdr:to>
    <cdr:sp macro="" textlink="">
      <cdr:nvSpPr>
        <cdr:cNvPr id="6" name="Nawias klamrowy otwierający 5">
          <a:extLst xmlns:a="http://schemas.openxmlformats.org/drawingml/2006/main">
            <a:ext uri="{FF2B5EF4-FFF2-40B4-BE49-F238E27FC236}">
              <a16:creationId xmlns:a16="http://schemas.microsoft.com/office/drawing/2014/main" id="{F870C3EA-807D-491A-B1D6-2585E51EC1A2}"/>
            </a:ext>
          </a:extLst>
        </cdr:cNvPr>
        <cdr:cNvSpPr/>
      </cdr:nvSpPr>
      <cdr:spPr>
        <a:xfrm xmlns:a="http://schemas.openxmlformats.org/drawingml/2006/main">
          <a:off x="5850020" y="1937083"/>
          <a:ext cx="45719" cy="324853"/>
        </a:xfrm>
        <a:prstGeom xmlns:a="http://schemas.openxmlformats.org/drawingml/2006/main" prst="leftBrace">
          <a:avLst/>
        </a:prstGeom>
        <a:ln xmlns:a="http://schemas.openxmlformats.org/drawingml/2006/main" w="28575">
          <a:solidFill>
            <a:srgbClr val="7030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  <cdr:relSizeAnchor xmlns:cdr="http://schemas.openxmlformats.org/drawingml/2006/chartDrawing">
    <cdr:from>
      <cdr:x>0.45479</cdr:x>
      <cdr:y>0.38173</cdr:y>
    </cdr:from>
    <cdr:to>
      <cdr:x>0.45906</cdr:x>
      <cdr:y>0.44496</cdr:y>
    </cdr:to>
    <cdr:sp macro="" textlink="">
      <cdr:nvSpPr>
        <cdr:cNvPr id="7" name="Nawias klamrowy otwierający 6">
          <a:extLst xmlns:a="http://schemas.openxmlformats.org/drawingml/2006/main">
            <a:ext uri="{FF2B5EF4-FFF2-40B4-BE49-F238E27FC236}">
              <a16:creationId xmlns:a16="http://schemas.microsoft.com/office/drawing/2014/main" id="{F870C3EA-807D-491A-B1D6-2585E51EC1A2}"/>
            </a:ext>
          </a:extLst>
        </cdr:cNvPr>
        <cdr:cNvSpPr/>
      </cdr:nvSpPr>
      <cdr:spPr>
        <a:xfrm xmlns:a="http://schemas.openxmlformats.org/drawingml/2006/main">
          <a:off x="4875463" y="1961146"/>
          <a:ext cx="45719" cy="324853"/>
        </a:xfrm>
        <a:prstGeom xmlns:a="http://schemas.openxmlformats.org/drawingml/2006/main" prst="leftBrace">
          <a:avLst/>
        </a:prstGeom>
        <a:ln xmlns:a="http://schemas.openxmlformats.org/drawingml/2006/main" w="28575">
          <a:solidFill>
            <a:srgbClr val="7030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  <cdr:relSizeAnchor xmlns:cdr="http://schemas.openxmlformats.org/drawingml/2006/chartDrawing">
    <cdr:from>
      <cdr:x>0.36223</cdr:x>
      <cdr:y>0.38173</cdr:y>
    </cdr:from>
    <cdr:to>
      <cdr:x>0.36927</cdr:x>
      <cdr:y>0.44496</cdr:y>
    </cdr:to>
    <cdr:sp macro="" textlink="">
      <cdr:nvSpPr>
        <cdr:cNvPr id="8" name="Nawias klamrowy otwierający 7">
          <a:extLst xmlns:a="http://schemas.openxmlformats.org/drawingml/2006/main">
            <a:ext uri="{FF2B5EF4-FFF2-40B4-BE49-F238E27FC236}">
              <a16:creationId xmlns:a16="http://schemas.microsoft.com/office/drawing/2014/main" id="{F870C3EA-807D-491A-B1D6-2585E51EC1A2}"/>
            </a:ext>
          </a:extLst>
        </cdr:cNvPr>
        <cdr:cNvSpPr/>
      </cdr:nvSpPr>
      <cdr:spPr>
        <a:xfrm xmlns:a="http://schemas.openxmlformats.org/drawingml/2006/main">
          <a:off x="3992079" y="1961146"/>
          <a:ext cx="77650" cy="324853"/>
        </a:xfrm>
        <a:prstGeom xmlns:a="http://schemas.openxmlformats.org/drawingml/2006/main" prst="leftBrace">
          <a:avLst/>
        </a:prstGeom>
        <a:ln xmlns:a="http://schemas.openxmlformats.org/drawingml/2006/main" w="28575">
          <a:solidFill>
            <a:srgbClr val="7030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  <cdr:relSizeAnchor xmlns:cdr="http://schemas.openxmlformats.org/drawingml/2006/chartDrawing">
    <cdr:from>
      <cdr:x>0.26752</cdr:x>
      <cdr:y>0.39579</cdr:y>
    </cdr:from>
    <cdr:to>
      <cdr:x>0.27178</cdr:x>
      <cdr:y>0.45903</cdr:y>
    </cdr:to>
    <cdr:sp macro="" textlink="">
      <cdr:nvSpPr>
        <cdr:cNvPr id="9" name="Nawias klamrowy otwierający 8">
          <a:extLst xmlns:a="http://schemas.openxmlformats.org/drawingml/2006/main">
            <a:ext uri="{FF2B5EF4-FFF2-40B4-BE49-F238E27FC236}">
              <a16:creationId xmlns:a16="http://schemas.microsoft.com/office/drawing/2014/main" id="{F870C3EA-807D-491A-B1D6-2585E51EC1A2}"/>
            </a:ext>
          </a:extLst>
        </cdr:cNvPr>
        <cdr:cNvSpPr/>
      </cdr:nvSpPr>
      <cdr:spPr>
        <a:xfrm xmlns:a="http://schemas.openxmlformats.org/drawingml/2006/main">
          <a:off x="2948297" y="2033389"/>
          <a:ext cx="47001" cy="324853"/>
        </a:xfrm>
        <a:prstGeom xmlns:a="http://schemas.openxmlformats.org/drawingml/2006/main" prst="leftBrace">
          <a:avLst/>
        </a:prstGeom>
        <a:ln xmlns:a="http://schemas.openxmlformats.org/drawingml/2006/main" w="28575">
          <a:solidFill>
            <a:srgbClr val="7030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  <cdr:relSizeAnchor xmlns:cdr="http://schemas.openxmlformats.org/drawingml/2006/chartDrawing">
    <cdr:from>
      <cdr:x>0.17733</cdr:x>
      <cdr:y>0.18735</cdr:y>
    </cdr:from>
    <cdr:to>
      <cdr:x>0.18159</cdr:x>
      <cdr:y>0.25059</cdr:y>
    </cdr:to>
    <cdr:sp macro="" textlink="">
      <cdr:nvSpPr>
        <cdr:cNvPr id="10" name="Nawias klamrowy otwierający 9">
          <a:extLst xmlns:a="http://schemas.openxmlformats.org/drawingml/2006/main">
            <a:ext uri="{FF2B5EF4-FFF2-40B4-BE49-F238E27FC236}">
              <a16:creationId xmlns:a16="http://schemas.microsoft.com/office/drawing/2014/main" id="{F870C3EA-807D-491A-B1D6-2585E51EC1A2}"/>
            </a:ext>
          </a:extLst>
        </cdr:cNvPr>
        <cdr:cNvSpPr/>
      </cdr:nvSpPr>
      <cdr:spPr>
        <a:xfrm xmlns:a="http://schemas.openxmlformats.org/drawingml/2006/main">
          <a:off x="1900988" y="962524"/>
          <a:ext cx="45719" cy="324853"/>
        </a:xfrm>
        <a:prstGeom xmlns:a="http://schemas.openxmlformats.org/drawingml/2006/main" prst="leftBrace">
          <a:avLst/>
        </a:prstGeom>
        <a:ln xmlns:a="http://schemas.openxmlformats.org/drawingml/2006/main" w="28575">
          <a:solidFill>
            <a:srgbClr val="7030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  <cdr:relSizeAnchor xmlns:cdr="http://schemas.openxmlformats.org/drawingml/2006/chartDrawing">
    <cdr:from>
      <cdr:x>0.17357</cdr:x>
      <cdr:y>0.00647</cdr:y>
    </cdr:from>
    <cdr:to>
      <cdr:x>0.17771</cdr:x>
      <cdr:y>0.03355</cdr:y>
    </cdr:to>
    <cdr:sp macro="" textlink="">
      <cdr:nvSpPr>
        <cdr:cNvPr id="11" name="Nawias klamrowy otwierający 10">
          <a:extLst xmlns:a="http://schemas.openxmlformats.org/drawingml/2006/main">
            <a:ext uri="{FF2B5EF4-FFF2-40B4-BE49-F238E27FC236}">
              <a16:creationId xmlns:a16="http://schemas.microsoft.com/office/drawing/2014/main" id="{C68DD985-8701-4C53-8BF5-7A69D092996F}"/>
            </a:ext>
          </a:extLst>
        </cdr:cNvPr>
        <cdr:cNvSpPr/>
      </cdr:nvSpPr>
      <cdr:spPr>
        <a:xfrm xmlns:a="http://schemas.openxmlformats.org/drawingml/2006/main" rot="10800000" flipH="1">
          <a:off x="1912861" y="33256"/>
          <a:ext cx="45719" cy="139109"/>
        </a:xfrm>
        <a:prstGeom xmlns:a="http://schemas.openxmlformats.org/drawingml/2006/main" prst="leftBrace">
          <a:avLst/>
        </a:prstGeom>
        <a:ln xmlns:a="http://schemas.openxmlformats.org/drawingml/2006/main" w="28575">
          <a:solidFill>
            <a:srgbClr val="7030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  <cdr:relSizeAnchor xmlns:cdr="http://schemas.openxmlformats.org/drawingml/2006/chartDrawing">
    <cdr:from>
      <cdr:x>0.8214</cdr:x>
      <cdr:y>0.00943</cdr:y>
    </cdr:from>
    <cdr:to>
      <cdr:x>0.82555</cdr:x>
      <cdr:y>0.0365</cdr:y>
    </cdr:to>
    <cdr:sp macro="" textlink="">
      <cdr:nvSpPr>
        <cdr:cNvPr id="12" name="Nawias klamrowy otwierający 11">
          <a:extLst xmlns:a="http://schemas.openxmlformats.org/drawingml/2006/main">
            <a:ext uri="{FF2B5EF4-FFF2-40B4-BE49-F238E27FC236}">
              <a16:creationId xmlns:a16="http://schemas.microsoft.com/office/drawing/2014/main" id="{C68DD985-8701-4C53-8BF5-7A69D092996F}"/>
            </a:ext>
          </a:extLst>
        </cdr:cNvPr>
        <cdr:cNvSpPr/>
      </cdr:nvSpPr>
      <cdr:spPr>
        <a:xfrm xmlns:a="http://schemas.openxmlformats.org/drawingml/2006/main" rot="10800000" flipH="1">
          <a:off x="9052565" y="48434"/>
          <a:ext cx="45719" cy="139109"/>
        </a:xfrm>
        <a:prstGeom xmlns:a="http://schemas.openxmlformats.org/drawingml/2006/main" prst="leftBrace">
          <a:avLst/>
        </a:prstGeom>
        <a:ln xmlns:a="http://schemas.openxmlformats.org/drawingml/2006/main" w="28575">
          <a:solidFill>
            <a:srgbClr val="7030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  <cdr:relSizeAnchor xmlns:cdr="http://schemas.openxmlformats.org/drawingml/2006/chartDrawing">
    <cdr:from>
      <cdr:x>0.91216</cdr:x>
      <cdr:y>0.01018</cdr:y>
    </cdr:from>
    <cdr:to>
      <cdr:x>0.91631</cdr:x>
      <cdr:y>0.03726</cdr:y>
    </cdr:to>
    <cdr:sp macro="" textlink="">
      <cdr:nvSpPr>
        <cdr:cNvPr id="13" name="Nawias klamrowy otwierający 12">
          <a:extLst xmlns:a="http://schemas.openxmlformats.org/drawingml/2006/main">
            <a:ext uri="{FF2B5EF4-FFF2-40B4-BE49-F238E27FC236}">
              <a16:creationId xmlns:a16="http://schemas.microsoft.com/office/drawing/2014/main" id="{C68DD985-8701-4C53-8BF5-7A69D092996F}"/>
            </a:ext>
          </a:extLst>
        </cdr:cNvPr>
        <cdr:cNvSpPr/>
      </cdr:nvSpPr>
      <cdr:spPr>
        <a:xfrm xmlns:a="http://schemas.openxmlformats.org/drawingml/2006/main" rot="10800000" flipH="1">
          <a:off x="10052868" y="52305"/>
          <a:ext cx="45719" cy="139109"/>
        </a:xfrm>
        <a:prstGeom xmlns:a="http://schemas.openxmlformats.org/drawingml/2006/main" prst="leftBrace">
          <a:avLst/>
        </a:prstGeom>
        <a:ln xmlns:a="http://schemas.openxmlformats.org/drawingml/2006/main" w="28575">
          <a:solidFill>
            <a:srgbClr val="7030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  <cdr:relSizeAnchor xmlns:cdr="http://schemas.openxmlformats.org/drawingml/2006/chartDrawing">
    <cdr:from>
      <cdr:x>0.02446</cdr:x>
      <cdr:y>0</cdr:y>
    </cdr:from>
    <cdr:to>
      <cdr:x>0.18712</cdr:x>
      <cdr:y>0.05541</cdr:y>
    </cdr:to>
    <cdr:sp macro="" textlink="">
      <cdr:nvSpPr>
        <cdr:cNvPr id="14" name="Prostokąt 13">
          <a:extLst xmlns:a="http://schemas.openxmlformats.org/drawingml/2006/main">
            <a:ext uri="{FF2B5EF4-FFF2-40B4-BE49-F238E27FC236}">
              <a16:creationId xmlns:a16="http://schemas.microsoft.com/office/drawing/2014/main" id="{3771D78D-62DB-4F3B-ABED-A52B589E3718}"/>
            </a:ext>
          </a:extLst>
        </cdr:cNvPr>
        <cdr:cNvSpPr/>
      </cdr:nvSpPr>
      <cdr:spPr>
        <a:xfrm xmlns:a="http://schemas.openxmlformats.org/drawingml/2006/main">
          <a:off x="269519" y="-1127816"/>
          <a:ext cx="1792704" cy="284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678815" indent="450215">
            <a:lnSpc>
              <a:spcPts val="1500"/>
            </a:lnSpc>
            <a:spcAft>
              <a:spcPts val="600"/>
            </a:spcAft>
          </a:pPr>
          <a:r>
            <a:rPr lang="pl-PL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2,4%</a:t>
          </a:r>
          <a:endParaRPr lang="pl-PL"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0.11642</cdr:x>
      <cdr:y>0.08373</cdr:y>
    </cdr:from>
    <cdr:to>
      <cdr:x>0.27909</cdr:x>
      <cdr:y>0.13915</cdr:y>
    </cdr:to>
    <cdr:sp macro="" textlink="">
      <cdr:nvSpPr>
        <cdr:cNvPr id="16" name="Prostokąt 15">
          <a:extLst xmlns:a="http://schemas.openxmlformats.org/drawingml/2006/main">
            <a:ext uri="{FF2B5EF4-FFF2-40B4-BE49-F238E27FC236}">
              <a16:creationId xmlns:a16="http://schemas.microsoft.com/office/drawing/2014/main" id="{44E0804A-6A7E-4B9B-8DBE-21F5EEB3A518}"/>
            </a:ext>
          </a:extLst>
        </cdr:cNvPr>
        <cdr:cNvSpPr/>
      </cdr:nvSpPr>
      <cdr:spPr>
        <a:xfrm xmlns:a="http://schemas.openxmlformats.org/drawingml/2006/main">
          <a:off x="1283090" y="430183"/>
          <a:ext cx="1792704" cy="284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678815" indent="450215">
            <a:lnSpc>
              <a:spcPts val="1500"/>
            </a:lnSpc>
            <a:spcAft>
              <a:spcPts val="600"/>
            </a:spcAft>
          </a:pPr>
          <a:r>
            <a:rPr lang="pl-PL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57,7%</a:t>
          </a:r>
          <a:endParaRPr lang="pl-PL"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26F02-6E31-4A90-BD5F-C6DE5F2222EC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33E35-F187-4BED-90AE-8FD822DC15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027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429CAB7-9559-4DCD-9C4E-0652B87A45D4}" type="slidenum">
              <a:rPr lang="pl-PL" altLang="pl-PL" smtClean="0">
                <a:ea typeface="Arial Unicode MS" pitchFamily="34" charset="-128"/>
                <a:cs typeface="Arial Unicode MS" pitchFamily="34" charset="-128"/>
              </a:rPr>
              <a:pPr/>
              <a:t>39</a:t>
            </a:fld>
            <a:endParaRPr lang="pl-PL" altLang="pl-PL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F518FD2-99C5-4BDF-9F2B-F47315901A1D}" type="slidenum">
              <a:rPr lang="pl-PL" altLang="pl-PL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pl-PL" altLang="pl-PL" sz="1200">
              <a:solidFill>
                <a:srgbClr val="000000"/>
              </a:solidFill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1409C05-AA58-4561-A626-C57DFAB42B00}" type="slidenum">
              <a:rPr lang="pl-PL" altLang="pl-PL" sz="1200">
                <a:solidFill>
                  <a:srgbClr val="FFFFFF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pl-PL" altLang="pl-PL" sz="1200">
              <a:solidFill>
                <a:srgbClr val="FFFFFF"/>
              </a:solidFill>
            </a:endParaRPr>
          </a:p>
        </p:txBody>
      </p:sp>
      <p:sp>
        <p:nvSpPr>
          <p:cNvPr id="139269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39270" name="Rectangle 4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208463"/>
          </a:xfrm>
          <a:noFill/>
          <a:ln/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C1A-B270-47E7-BDE3-03953054BE9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470-3F72-4396-8C3A-92834AFAAC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98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C1A-B270-47E7-BDE3-03953054BE9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470-3F72-4396-8C3A-92834AFAAC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9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C1A-B270-47E7-BDE3-03953054BE9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470-3F72-4396-8C3A-92834AFAAC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885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C1A-B270-47E7-BDE3-03953054BE9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470-3F72-4396-8C3A-92834AFAAC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466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C1A-B270-47E7-BDE3-03953054BE9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470-3F72-4396-8C3A-92834AFAAC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354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C1A-B270-47E7-BDE3-03953054BE9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470-3F72-4396-8C3A-92834AFAAC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1799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C1A-B270-47E7-BDE3-03953054BE9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470-3F72-4396-8C3A-92834AFAAC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9586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C1A-B270-47E7-BDE3-03953054BE9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470-3F72-4396-8C3A-92834AFAAC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5868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C1A-B270-47E7-BDE3-03953054BE9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470-3F72-4396-8C3A-92834AFAAC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3704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3904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C1A-B270-47E7-BDE3-03953054BE9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7B9D470-3F72-4396-8C3A-92834AFAAC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2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C1A-B270-47E7-BDE3-03953054BE9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470-3F72-4396-8C3A-92834AFAAC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053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C1A-B270-47E7-BDE3-03953054BE9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470-3F72-4396-8C3A-92834AFAAC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965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C1A-B270-47E7-BDE3-03953054BE9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470-3F72-4396-8C3A-92834AFAAC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895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C1A-B270-47E7-BDE3-03953054BE9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470-3F72-4396-8C3A-92834AFAAC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883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C1A-B270-47E7-BDE3-03953054BE9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470-3F72-4396-8C3A-92834AFAAC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2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C1A-B270-47E7-BDE3-03953054BE9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470-3F72-4396-8C3A-92834AFAAC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028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C1A-B270-47E7-BDE3-03953054BE9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470-3F72-4396-8C3A-92834AFAAC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30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422C1A-B270-47E7-BDE3-03953054BE9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B9D470-3F72-4396-8C3A-92834AFAAC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86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hyperlink" Target="https://carbontracker.org/wp-content/uploads/2020/03/Global_Coal_Methodology_Vwebsite2.pdf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lsr.org/challenge-reconciling-centralized-v-decentralized-electricity-system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-isd.org.p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chronmlimat.p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AABD1C-6FA4-46FB-A263-33A789BBD9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Transformacja energetyczna w Polsce – wyzwania i dylematy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4367C4D-00B4-4B5C-9874-8843B788E0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</a:pPr>
            <a:r>
              <a:rPr lang="en-US" altLang="pl-PL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Andrzej Kassenberg</a:t>
            </a:r>
          </a:p>
          <a:p>
            <a:pPr algn="r">
              <a:lnSpc>
                <a:spcPct val="93000"/>
              </a:lnSpc>
              <a:buClr>
                <a:srgbClr val="000000"/>
              </a:buClr>
            </a:pPr>
            <a:r>
              <a:rPr lang="pl-PL" altLang="pl-PL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Instytut na rzecz Ekorozwoju</a:t>
            </a:r>
          </a:p>
          <a:p>
            <a:pPr algn="r">
              <a:lnSpc>
                <a:spcPct val="93000"/>
              </a:lnSpc>
              <a:buClr>
                <a:srgbClr val="000000"/>
              </a:buClr>
            </a:pPr>
            <a:r>
              <a:rPr lang="en-US" altLang="pl-PL" sz="4800" b="1" dirty="0">
                <a:solidFill>
                  <a:srgbClr val="FF0000"/>
                </a:solidFill>
              </a:rPr>
              <a:t>Warsaw, </a:t>
            </a:r>
            <a:r>
              <a:rPr lang="pl-PL" altLang="pl-PL" sz="4800" b="1" dirty="0">
                <a:solidFill>
                  <a:srgbClr val="FF0000"/>
                </a:solidFill>
              </a:rPr>
              <a:t>14 maja </a:t>
            </a:r>
            <a:r>
              <a:rPr lang="en-US" altLang="pl-PL" sz="4800" b="1" dirty="0">
                <a:solidFill>
                  <a:srgbClr val="FF0000"/>
                </a:solidFill>
              </a:rPr>
              <a:t>20</a:t>
            </a:r>
            <a:r>
              <a:rPr lang="pl-PL" altLang="pl-PL" sz="4800" b="1" dirty="0">
                <a:solidFill>
                  <a:srgbClr val="FF0000"/>
                </a:solidFill>
              </a:rPr>
              <a:t>20</a:t>
            </a:r>
            <a:endParaRPr lang="en-US" altLang="pl-PL" sz="4800" b="1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C06447BA-90ED-45F1-8A4B-D68337980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88A4A7-EFFB-47B5-86BC-00BF463C9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5350" y="6207644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Obraz 6" descr="Systemu Fotowoltaicznego, Energia SÅoneczna">
            <a:extLst>
              <a:ext uri="{FF2B5EF4-FFF2-40B4-BE49-F238E27FC236}">
                <a16:creationId xmlns:a16="http://schemas.microsoft.com/office/drawing/2014/main" id="{D9A63574-FEB9-47F4-A232-6C6CE8C441D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969" y="2725"/>
            <a:ext cx="3060032" cy="1470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651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152629D-B541-4D50-9327-98D99B0553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5945" y="0"/>
            <a:ext cx="8548577" cy="685800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DEAC8C23-6C02-43C2-919B-D586DB8884F6}"/>
              </a:ext>
            </a:extLst>
          </p:cNvPr>
          <p:cNvSpPr/>
          <p:nvPr/>
        </p:nvSpPr>
        <p:spPr>
          <a:xfrm>
            <a:off x="702255" y="169549"/>
            <a:ext cx="2357455" cy="120032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FILARY POLITYKI ENERGETYCZNO-KLIMATYCZNEJ UE</a:t>
            </a:r>
          </a:p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2050 ROKU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B155FE3-F47F-4383-A6C0-907F56DA245F}"/>
              </a:ext>
            </a:extLst>
          </p:cNvPr>
          <p:cNvSpPr/>
          <p:nvPr/>
        </p:nvSpPr>
        <p:spPr>
          <a:xfrm>
            <a:off x="5554621" y="567736"/>
            <a:ext cx="4255011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pl-PL" b="1" dirty="0"/>
              <a:t>Całkowita dekarbonizacja dostaw energii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D4B9A61-531C-4137-AAD1-0051EFDDEF76}"/>
              </a:ext>
            </a:extLst>
          </p:cNvPr>
          <p:cNvSpPr/>
          <p:nvPr/>
        </p:nvSpPr>
        <p:spPr>
          <a:xfrm>
            <a:off x="9628878" y="2097040"/>
            <a:ext cx="2133600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/>
              <a:t>Maksymalizacja korzyści płynących z efektywności energetycznej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40EE78A-D4AA-4611-9229-E56B7C781C47}"/>
              </a:ext>
            </a:extLst>
          </p:cNvPr>
          <p:cNvSpPr/>
          <p:nvPr/>
        </p:nvSpPr>
        <p:spPr>
          <a:xfrm>
            <a:off x="3199831" y="1900495"/>
            <a:ext cx="5287986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pl-PL" b="1" dirty="0"/>
              <a:t>Czysta, bezpieczna i oparta na sieci (</a:t>
            </a:r>
            <a:r>
              <a:rPr lang="pl-PL" b="1" dirty="0" err="1"/>
              <a:t>eko</a:t>
            </a:r>
            <a:r>
              <a:rPr lang="pl-PL" b="1" dirty="0"/>
              <a:t>) mobilność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E119517-8E42-41F9-B539-4EDD6C26D3F3}"/>
              </a:ext>
            </a:extLst>
          </p:cNvPr>
          <p:cNvSpPr/>
          <p:nvPr/>
        </p:nvSpPr>
        <p:spPr>
          <a:xfrm>
            <a:off x="1594884" y="3109088"/>
            <a:ext cx="3476847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/>
              <a:t>Przemysł unijny i gospodarka o obiegu zamkniętym jako kluczowe czynniki rozwoju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3EA4930-8B17-4D3A-B242-4456850C7A06}"/>
              </a:ext>
            </a:extLst>
          </p:cNvPr>
          <p:cNvSpPr/>
          <p:nvPr/>
        </p:nvSpPr>
        <p:spPr>
          <a:xfrm>
            <a:off x="10043215" y="4748078"/>
            <a:ext cx="2382368" cy="92333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pl-PL" b="1" dirty="0"/>
              <a:t>Rozwój infrastruktury sieciowej i wzajemnych połączeń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80BF3D0-8EDC-4991-ADAC-3F5617E25257}"/>
              </a:ext>
            </a:extLst>
          </p:cNvPr>
          <p:cNvSpPr/>
          <p:nvPr/>
        </p:nvSpPr>
        <p:spPr>
          <a:xfrm>
            <a:off x="4880344" y="4975891"/>
            <a:ext cx="4929288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pl-PL" b="1" dirty="0" err="1"/>
              <a:t>Biogospodarka</a:t>
            </a:r>
            <a:r>
              <a:rPr lang="pl-PL" b="1" dirty="0"/>
              <a:t> i pochłanianie dwutlenku węgla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7CBF42D1-3AEA-4C26-BC44-B17EAA4F1E3F}"/>
              </a:ext>
            </a:extLst>
          </p:cNvPr>
          <p:cNvSpPr/>
          <p:nvPr/>
        </p:nvSpPr>
        <p:spPr>
          <a:xfrm>
            <a:off x="5290285" y="5873798"/>
            <a:ext cx="5016117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pl-PL" b="1" dirty="0"/>
              <a:t>Wychwytywanie i składowanie dwutlenku węgla 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385D94C9-5F80-4DB6-B113-544D6324A4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" y="1628477"/>
            <a:ext cx="2933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F6D8026D-309D-43A4-95AE-AC729D501D58}"/>
              </a:ext>
            </a:extLst>
          </p:cNvPr>
          <p:cNvCxnSpPr>
            <a:cxnSpLocks/>
          </p:cNvCxnSpPr>
          <p:nvPr/>
        </p:nvCxnSpPr>
        <p:spPr>
          <a:xfrm flipH="1" flipV="1">
            <a:off x="34188" y="1638210"/>
            <a:ext cx="2933700" cy="12729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04DB1CCA-62E0-4FB6-A0E6-71B2F369DED0}"/>
              </a:ext>
            </a:extLst>
          </p:cNvPr>
          <p:cNvCxnSpPr>
            <a:cxnSpLocks/>
          </p:cNvCxnSpPr>
          <p:nvPr/>
        </p:nvCxnSpPr>
        <p:spPr>
          <a:xfrm flipH="1">
            <a:off x="34188" y="1638210"/>
            <a:ext cx="2933700" cy="12729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 descr="Systemu Fotowoltaicznego, Energia SÅoneczna">
            <a:extLst>
              <a:ext uri="{FF2B5EF4-FFF2-40B4-BE49-F238E27FC236}">
                <a16:creationId xmlns:a16="http://schemas.microsoft.com/office/drawing/2014/main" id="{EF945735-BA13-4F67-8AAA-0BBC78AC104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193" y="2725"/>
            <a:ext cx="1615807" cy="1043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az 20" descr="EfektywnoÅci Energetycznej, Energii, Klasa Energetyczna">
            <a:extLst>
              <a:ext uri="{FF2B5EF4-FFF2-40B4-BE49-F238E27FC236}">
                <a16:creationId xmlns:a16="http://schemas.microsoft.com/office/drawing/2014/main" id="{DD63C6F3-62B7-4F19-9F3D-BDCC091EBC0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019" y="3321396"/>
            <a:ext cx="1075981" cy="80464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 Box 6">
            <a:extLst>
              <a:ext uri="{FF2B5EF4-FFF2-40B4-BE49-F238E27FC236}">
                <a16:creationId xmlns:a16="http://schemas.microsoft.com/office/drawing/2014/main" id="{4C2BB2E8-6CC9-42A8-B0AF-C96E27746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249DFA3D-2E6C-4B30-811A-F3BDD16BF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55350" y="6207644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423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E1D646-6A4F-4E6C-BD15-2EFD4BFC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56410"/>
            <a:ext cx="10018713" cy="661737"/>
          </a:xfrm>
        </p:spPr>
        <p:txBody>
          <a:bodyPr>
            <a:normAutofit fontScale="90000"/>
          </a:bodyPr>
          <a:lstStyle/>
          <a:p>
            <a: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Cele polityki klimatycznej UE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46AB6AA-9ADA-4EFD-A82C-E36B51C10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386" y="818147"/>
            <a:ext cx="10564561" cy="537185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FC33BA8C-A7EC-452C-93F2-2DD634876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5350" y="6207644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FE10879A-2F2F-48E5-83F5-0FDB2F4C0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2268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FE8C98-6D10-48AC-886C-4EDC59BB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228" y="2727251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solidFill>
                  <a:srgbClr val="FF0000"/>
                </a:solidFill>
              </a:rPr>
              <a:t>Sytuacja sektora energetycznego w Polsce – pułapka polityczna </a:t>
            </a:r>
            <a:br>
              <a:rPr lang="pl-PL" sz="4800" b="1" dirty="0">
                <a:solidFill>
                  <a:srgbClr val="FF0000"/>
                </a:solidFill>
              </a:rPr>
            </a:br>
            <a:endParaRPr lang="pl-PL" sz="4800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95FF213F-6EC2-4DBE-B767-2F9E44C25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5708D32-21C9-432C-A650-2659882F5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5350" y="6207644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000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4"/>
          <p:cNvSpPr>
            <a:spLocks noGrp="1"/>
          </p:cNvSpPr>
          <p:nvPr>
            <p:ph type="title"/>
          </p:nvPr>
        </p:nvSpPr>
        <p:spPr>
          <a:xfrm>
            <a:off x="1775520" y="188914"/>
            <a:ext cx="8892480" cy="8905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alt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Zmieniający się potencjał energetyczny Polski - podsumowanie</a:t>
            </a:r>
            <a:endParaRPr lang="en-US" alt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5350" y="6215063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0" name="Prostokąt 8"/>
          <p:cNvSpPr>
            <a:spLocks noChangeArrowheads="1"/>
          </p:cNvSpPr>
          <p:nvPr/>
        </p:nvSpPr>
        <p:spPr bwMode="auto">
          <a:xfrm>
            <a:off x="3554412" y="6119812"/>
            <a:ext cx="59769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Źródło: </a:t>
            </a:r>
            <a:r>
              <a:rPr lang="pl-PL" sz="1400" i="1" dirty="0">
                <a:latin typeface="Calibri" panose="020F0502020204030204" pitchFamily="34" charset="0"/>
                <a:cs typeface="Calibri" panose="020F0502020204030204" pitchFamily="34" charset="0"/>
              </a:rPr>
              <a:t>2050.pl. Podróż do niskoemisyjnej przyszłości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. Warszawski Instytut Studiów Ekonomicznych i Instytut na rzecz Ekorozwoju, Europejska Fundacja Klimatyczna. Warszawa 2013 +zmiany.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892681"/>
              </p:ext>
            </p:extLst>
          </p:nvPr>
        </p:nvGraphicFramePr>
        <p:xfrm>
          <a:off x="2017713" y="1079501"/>
          <a:ext cx="9400255" cy="4781872"/>
        </p:xfrm>
        <a:graphic>
          <a:graphicData uri="http://schemas.openxmlformats.org/drawingml/2006/table">
            <a:tbl>
              <a:tblPr/>
              <a:tblGrid>
                <a:gridCol w="2953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6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0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Źródło energii</a:t>
                      </a:r>
                      <a:endParaRPr kumimoji="0" 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Perspektywy</a:t>
                      </a:r>
                      <a:endParaRPr kumimoji="0" 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WĘGIEL KAMIENNY</a:t>
                      </a:r>
                      <a:endParaRPr kumimoji="0" lang="pl-P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Wzrost kosztów wydobycia w kraju, niska konkurencyjność międzynarodowa i niskie ceny na rynkach oraz wypieranie przez import. Brak źródeł finasowania.</a:t>
                      </a:r>
                      <a:endParaRPr kumimoji="0" 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WĘGIEL BRUNATNY</a:t>
                      </a:r>
                      <a:endParaRPr kumimoji="0" lang="pl-P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Konieczność otwarcia nowych złóż ??? – wysokie koszty pozaekonomiczne, silny lokalnie opór społeczny.</a:t>
                      </a:r>
                      <a:endParaRPr kumimoji="0" 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GAZ ŁUPKOWY</a:t>
                      </a:r>
                      <a:endParaRPr kumimoji="0" lang="pl-P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Nieznany potencjał - niepewna skala i opłacalność wydobycia, problemy środowiskowe.</a:t>
                      </a:r>
                      <a:endParaRPr kumimoji="0" 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ŹRÓDŁA ODNAWIALNE</a:t>
                      </a:r>
                      <a:endParaRPr kumimoji="0" lang="pl-P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Taniejące dzisiaj z rozwojem technologii, koszt wykorzystania OZE. Znaczny potencjał. Silne poparcie społeczne. Coraz więcej krajów deklaruje 100%.</a:t>
                      </a:r>
                      <a:endParaRPr kumimoji="0" 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3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ENERGIA NUKLEARNA</a:t>
                      </a:r>
                      <a:endParaRPr kumimoji="0" lang="pl-P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Brak własnych zasobów uranu, brak tradycji technicznej w energetyce jądrowej, ograniczone know-how w tym zakresie i wysokie koszty inwestycyjnej. Brak efektów na czas przedłużanie emisji gazów cieplarnianych. Przewidywane silny opór społeczny w miejscach lokalizacji elektrowni. </a:t>
                      </a:r>
                      <a:endParaRPr kumimoji="0" 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WSPÓLNY EUROPEJSKI RYNEK ENERGII</a:t>
                      </a:r>
                      <a:endParaRPr kumimoji="0" lang="pl-P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Wymaga dokończenia reform na szczeblu europejskim oraz rozbudowy infrastruktury, a także uwolnienia cen na rynku krajowym.</a:t>
                      </a:r>
                      <a:endParaRPr kumimoji="0" 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64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EFEKTYWNOŚĆ ENERGETYCZNA </a:t>
                      </a:r>
                      <a:endParaRPr kumimoji="0" lang="pl-P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Znaczące szanse na opłacalne zaoszczędzenie energii (35%) przede wszystkim, w budownictwie, budynkach oraz w transporcie.  </a:t>
                      </a:r>
                      <a:endParaRPr kumimoji="0" 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 Box 6">
            <a:extLst>
              <a:ext uri="{FF2B5EF4-FFF2-40B4-BE49-F238E27FC236}">
                <a16:creationId xmlns:a16="http://schemas.microsoft.com/office/drawing/2014/main" id="{AAD684DE-5F67-4AFF-9793-43A982121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130500-2355-4703-BEC6-6E73CF615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6383" y="487775"/>
            <a:ext cx="5017168" cy="1752599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Elektrownie na węglu w Polsce – techniczne możliwości działania bloków i wykorzystania zasobów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FD119C7-2556-4318-BFD0-F626BD9141F6}"/>
              </a:ext>
            </a:extLst>
          </p:cNvPr>
          <p:cNvSpPr/>
          <p:nvPr/>
        </p:nvSpPr>
        <p:spPr>
          <a:xfrm>
            <a:off x="170383" y="2896149"/>
            <a:ext cx="6096000" cy="7389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ts val="1500"/>
              </a:lnSpc>
              <a:spcAft>
                <a:spcPts val="600"/>
              </a:spcAft>
            </a:pPr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WiseEuropa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2019.</a:t>
            </a:r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Nowe otwarcie. Polska na drodze do zeroemisyjnej gospodarki. </a:t>
            </a:r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Redakcja: Maciej Bukowski.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Warszawa</a:t>
            </a:r>
          </a:p>
          <a:p>
            <a:pPr indent="450215">
              <a:lnSpc>
                <a:spcPts val="1500"/>
              </a:lnSpc>
              <a:spcAft>
                <a:spcPts val="600"/>
              </a:spcAft>
            </a:pP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146" y="1837"/>
            <a:ext cx="6338966" cy="285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3F9394E5-7EA7-4EA7-98E7-2DEAAD433E51}"/>
              </a:ext>
            </a:extLst>
          </p:cNvPr>
          <p:cNvSpPr/>
          <p:nvPr/>
        </p:nvSpPr>
        <p:spPr>
          <a:xfrm>
            <a:off x="7861873" y="3798460"/>
            <a:ext cx="3257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W roku 2018 Polska zaimportowała  prawie </a:t>
            </a:r>
            <a:r>
              <a:rPr lang="pl-PL" sz="2400" b="1" dirty="0">
                <a:solidFill>
                  <a:srgbClr val="FF0000"/>
                </a:solidFill>
              </a:rPr>
              <a:t>20 mln ton węgla </a:t>
            </a:r>
            <a:r>
              <a:rPr lang="pl-PL" sz="2400" b="1" dirty="0"/>
              <a:t>kamiennego z tego </a:t>
            </a:r>
            <a:r>
              <a:rPr lang="pl-PL" sz="2400" b="1" dirty="0">
                <a:solidFill>
                  <a:srgbClr val="FF0000"/>
                </a:solidFill>
              </a:rPr>
              <a:t>68%</a:t>
            </a:r>
            <a:r>
              <a:rPr lang="pl-PL" sz="2400" b="1" dirty="0"/>
              <a:t> z Rosji</a:t>
            </a:r>
            <a:r>
              <a:rPr lang="en-US" sz="2400" b="1" dirty="0"/>
              <a:t>.</a:t>
            </a:r>
            <a:endParaRPr lang="pl-PL" sz="2400" b="1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12D91C2D-B3C8-4959-9B1A-2D60F06AC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8527CE32-6CC5-4044-B6EA-4508BA31C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4342" y="6336330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6BAE113-778A-458A-8053-7CE835E3498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37197"/>
            <a:ext cx="7632848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1683B1F-0AA8-4D21-88E7-2F9AD666B996}"/>
              </a:ext>
            </a:extLst>
          </p:cNvPr>
          <p:cNvSpPr/>
          <p:nvPr/>
        </p:nvSpPr>
        <p:spPr>
          <a:xfrm>
            <a:off x="7698498" y="6072288"/>
            <a:ext cx="2951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Źródło: Opracowanie Michała Wilczyńskiego na podstawie danych </a:t>
            </a:r>
            <a:r>
              <a:rPr lang="pl-PL" sz="12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Bilansu zasobów kopalin – stan na 31 XII 2016</a:t>
            </a:r>
            <a:r>
              <a:rPr lang="pl-PL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, PIG-PIB.</a:t>
            </a:r>
            <a:endParaRPr lang="pl-PL" sz="1200" b="1" dirty="0">
              <a:cs typeface="Times New Roman" panose="02020603050405020304" pitchFamily="18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FB325CF-D9A0-4652-A539-065790A8B093}"/>
              </a:ext>
            </a:extLst>
          </p:cNvPr>
          <p:cNvSpPr/>
          <p:nvPr/>
        </p:nvSpPr>
        <p:spPr>
          <a:xfrm>
            <a:off x="462709" y="3422461"/>
            <a:ext cx="2283510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ts val="1500"/>
              </a:lnSpc>
              <a:spcAft>
                <a:spcPts val="600"/>
              </a:spcAft>
            </a:pPr>
            <a:r>
              <a:rPr lang="pl-PL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Węgiel brunatny</a:t>
            </a:r>
            <a:endParaRPr lang="pl-PL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541B227-C90A-44D1-B857-CE447CE252DF}"/>
              </a:ext>
            </a:extLst>
          </p:cNvPr>
          <p:cNvSpPr/>
          <p:nvPr/>
        </p:nvSpPr>
        <p:spPr>
          <a:xfrm>
            <a:off x="3816523" y="90685"/>
            <a:ext cx="2471510" cy="5668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ts val="1500"/>
              </a:lnSpc>
              <a:spcAft>
                <a:spcPts val="600"/>
              </a:spcAft>
            </a:pPr>
            <a:r>
              <a:rPr lang="pl-PL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Elektrownie na </a:t>
            </a:r>
          </a:p>
          <a:p>
            <a:pPr indent="450215" algn="ctr">
              <a:lnSpc>
                <a:spcPts val="1500"/>
              </a:lnSpc>
              <a:spcAft>
                <a:spcPts val="600"/>
              </a:spcAft>
            </a:pPr>
            <a:r>
              <a:rPr lang="pl-PL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węglu kamiennym</a:t>
            </a:r>
            <a:endParaRPr lang="pl-PL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77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" y="1"/>
            <a:ext cx="12048659" cy="871477"/>
          </a:xfrm>
        </p:spPr>
        <p:txBody>
          <a:bodyPr/>
          <a:lstStyle/>
          <a:p>
            <a:pPr algn="ctr">
              <a:defRPr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Skumulowane wsparcie dla górnictwa węglowego oraz elektroenergetyki węglowej i odnawialnej w latach 1990–2016, mld zł (wartość w zł z 2016 roku)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1445" name="pole tekstowe 12"/>
          <p:cNvSpPr txBox="1">
            <a:spLocks noChangeArrowheads="1"/>
          </p:cNvSpPr>
          <p:nvPr/>
        </p:nvSpPr>
        <p:spPr bwMode="auto">
          <a:xfrm>
            <a:off x="1310645" y="5348768"/>
            <a:ext cx="11905321" cy="6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r>
              <a:rPr lang="pl-PL" altLang="pl-PL" sz="1800" b="1" dirty="0">
                <a:cs typeface="Times New Roman" pitchFamily="18" charset="0"/>
              </a:rPr>
              <a:t>Łącznie z kosztami zewnętrznymi w latach 1990 – 2016 tj. 871 – 2678 mld zł – śr. </a:t>
            </a:r>
            <a:r>
              <a:rPr lang="pl-PL" altLang="pl-PL" sz="1800" b="1" dirty="0">
                <a:solidFill>
                  <a:srgbClr val="FF420E"/>
                </a:solidFill>
                <a:cs typeface="Times New Roman" pitchFamily="18" charset="0"/>
              </a:rPr>
              <a:t>1900 zł na mieszk. </a:t>
            </a:r>
            <a:r>
              <a:rPr lang="pl-PL" altLang="pl-PL" sz="1800" b="1" dirty="0">
                <a:cs typeface="Times New Roman" pitchFamily="18" charset="0"/>
              </a:rPr>
              <a:t>dla węgla, </a:t>
            </a:r>
          </a:p>
          <a:p>
            <a:r>
              <a:rPr lang="pl-PL" altLang="pl-PL" sz="1800" b="1" dirty="0">
                <a:cs typeface="Times New Roman" pitchFamily="18" charset="0"/>
              </a:rPr>
              <a:t>a samo wsparcie wyniosło </a:t>
            </a:r>
            <a:r>
              <a:rPr lang="pl-PL" altLang="pl-PL" sz="1800" b="1" dirty="0">
                <a:solidFill>
                  <a:srgbClr val="FF420E"/>
                </a:solidFill>
                <a:cs typeface="Times New Roman" pitchFamily="18" charset="0"/>
              </a:rPr>
              <a:t>222 zł na mieszk</a:t>
            </a:r>
            <a:r>
              <a:rPr lang="pl-PL" altLang="pl-PL" sz="1800" b="1" dirty="0">
                <a:cs typeface="Times New Roman" pitchFamily="18" charset="0"/>
              </a:rPr>
              <a:t>. przy </a:t>
            </a:r>
            <a:r>
              <a:rPr lang="pl-PL" altLang="pl-PL" sz="1800" b="1" dirty="0">
                <a:solidFill>
                  <a:srgbClr val="00B050"/>
                </a:solidFill>
                <a:cs typeface="Times New Roman" pitchFamily="18" charset="0"/>
              </a:rPr>
              <a:t>73 zł na mieszk.</a:t>
            </a:r>
            <a:r>
              <a:rPr lang="pl-PL" altLang="pl-PL" sz="1800" b="1" dirty="0">
                <a:cs typeface="Times New Roman" pitchFamily="18" charset="0"/>
              </a:rPr>
              <a:t> w latach 2005 – 2016 dla OZE </a:t>
            </a: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6600" y="6308726"/>
            <a:ext cx="1295400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EDE2B0E-3E08-4F37-B38D-517E6DC8CAC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71478"/>
            <a:ext cx="12048659" cy="44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B0DBE630-EFEE-4872-B904-744DB614644F}"/>
              </a:ext>
            </a:extLst>
          </p:cNvPr>
          <p:cNvSpPr/>
          <p:nvPr/>
        </p:nvSpPr>
        <p:spPr>
          <a:xfrm>
            <a:off x="2758108" y="5934887"/>
            <a:ext cx="7051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Źródła: Siedlecka U., Śniegocki A., </a:t>
            </a:r>
            <a:r>
              <a:rPr lang="pl-PL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Wetmańska</a:t>
            </a:r>
            <a:r>
              <a:rPr lang="pl-PL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Z., </a:t>
            </a:r>
            <a:r>
              <a:rPr lang="pl-PL" sz="12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Ukryty rachunek za węgiel 2017. Wsparcie górnictwa i energetyki węglowej w Polsce – wczoraj, dziś i jutro. </a:t>
            </a:r>
            <a:r>
              <a:rPr lang="pl-PL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WISE Europa, 2017.</a:t>
            </a:r>
          </a:p>
          <a:p>
            <a:pPr algn="ctr"/>
            <a:r>
              <a:rPr lang="pl-PL" sz="1200" b="1" dirty="0"/>
              <a:t>M. </a:t>
            </a:r>
            <a:r>
              <a:rPr lang="pl-PL" sz="1200" b="1" dirty="0" err="1"/>
              <a:t>Stoczkiewicz</a:t>
            </a:r>
            <a:r>
              <a:rPr lang="pl-PL" sz="1200" b="1" dirty="0"/>
              <a:t>, A. Śniegocki (red</a:t>
            </a:r>
            <a:r>
              <a:rPr lang="pl-PL" sz="1200" b="1" i="1" dirty="0"/>
              <a:t>.), Subsydia: Motor czy hamulec polskiej transformacji energetycznej? Analiza pomocy publicznej dla elektroenergetyki w Polsce</a:t>
            </a:r>
            <a:r>
              <a:rPr lang="pl-PL" sz="1200" b="1" dirty="0"/>
              <a:t>, </a:t>
            </a:r>
            <a:r>
              <a:rPr lang="pl-PL" sz="1200" b="1" dirty="0" err="1"/>
              <a:t>ClientEarth</a:t>
            </a:r>
            <a:r>
              <a:rPr lang="pl-PL" sz="1200" b="1" dirty="0"/>
              <a:t> 2019</a:t>
            </a:r>
            <a:endParaRPr lang="pl-PL" sz="1200" b="1" dirty="0">
              <a:cs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63A6632-E7BB-4547-BFA8-A38C46C54944}"/>
              </a:ext>
            </a:extLst>
          </p:cNvPr>
          <p:cNvSpPr txBox="1"/>
          <p:nvPr/>
        </p:nvSpPr>
        <p:spPr>
          <a:xfrm>
            <a:off x="7640736" y="2826849"/>
            <a:ext cx="3826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Skumulowane wsparcie </a:t>
            </a:r>
            <a:r>
              <a:rPr lang="pl-PL" sz="1600" b="1" dirty="0">
                <a:solidFill>
                  <a:srgbClr val="FF420E"/>
                </a:solidFill>
              </a:rPr>
              <a:t>230 mld zł.</a:t>
            </a:r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Utrzymywanie tej tendencji do 2030 roku oznacza wsparcie w wysokości </a:t>
            </a:r>
            <a:r>
              <a:rPr lang="pl-PL" sz="1600" b="1" dirty="0">
                <a:solidFill>
                  <a:srgbClr val="FF420E"/>
                </a:solidFill>
              </a:rPr>
              <a:t>155 mld zł.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AE8BCF52-0B32-4348-997D-5701A588F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71E2061-D600-407F-8C04-D282143E16F8}"/>
              </a:ext>
            </a:extLst>
          </p:cNvPr>
          <p:cNvSpPr/>
          <p:nvPr/>
        </p:nvSpPr>
        <p:spPr>
          <a:xfrm>
            <a:off x="2122583" y="104756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/>
              <a:t>2013-2018 z budżetu państwa i rachunków za energię dopłaciliśmy do energetyki około 45 mld złotych. </a:t>
            </a:r>
            <a:r>
              <a:rPr lang="pl-PL" b="1" dirty="0">
                <a:solidFill>
                  <a:srgbClr val="FF0000"/>
                </a:solidFill>
              </a:rPr>
              <a:t>Aż 30 mld trafiło do energetyki konwencjonalnej.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C79929-CACB-4D28-BDE5-8BFB8C3E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59" y="724506"/>
            <a:ext cx="4653514" cy="1167063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Koszty produkcji energii elektrycznej w Polsce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1CEB96A-ABC8-4053-8D8E-8FE0478564A8}"/>
              </a:ext>
            </a:extLst>
          </p:cNvPr>
          <p:cNvSpPr/>
          <p:nvPr/>
        </p:nvSpPr>
        <p:spPr>
          <a:xfrm>
            <a:off x="861183" y="6111661"/>
            <a:ext cx="6096000" cy="7389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ts val="1500"/>
              </a:lnSpc>
              <a:spcAft>
                <a:spcPts val="600"/>
              </a:spcAft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WiseEuropa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2019.</a:t>
            </a: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Nowe otwarcie. Polska na drodze do zeroemisyjnej gospodarki. </a:t>
            </a: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Redakcja: Maciej Bukowski.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Warszawa</a:t>
            </a:r>
          </a:p>
          <a:p>
            <a:pPr indent="450215">
              <a:lnSpc>
                <a:spcPts val="1500"/>
              </a:lnSpc>
              <a:spcAft>
                <a:spcPts val="600"/>
              </a:spcAft>
            </a:pP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147" y="2506558"/>
            <a:ext cx="7439246" cy="347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F98C7EF7-1C32-4297-8594-D25B928AC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245B582-98E6-408D-AC53-6850E518E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5350" y="6207644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A109A15-DB37-44EC-9E33-DA6D56147C7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99" y="2506558"/>
            <a:ext cx="4844901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347BA1F-C954-4030-8BEB-D5CFB9EF681A}"/>
              </a:ext>
            </a:extLst>
          </p:cNvPr>
          <p:cNvSpPr/>
          <p:nvPr/>
        </p:nvSpPr>
        <p:spPr>
          <a:xfrm>
            <a:off x="6205870" y="654300"/>
            <a:ext cx="6096000" cy="130747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ts val="3100"/>
              </a:lnSpc>
              <a:spcAft>
                <a:spcPts val="600"/>
              </a:spcAft>
            </a:pPr>
            <a:r>
              <a:rPr lang="pl-PL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Regiony gdzie nowe OZE jest tańsze niż nowa energetyka węglowa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az 9">
            <a:hlinkClick r:id="rId5" tooltip="&quot;&quot;"/>
            <a:extLst>
              <a:ext uri="{FF2B5EF4-FFF2-40B4-BE49-F238E27FC236}">
                <a16:creationId xmlns:a16="http://schemas.microsoft.com/office/drawing/2014/main" id="{C62F4096-67ED-424D-843F-2F6C25959A6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75" y="5699506"/>
            <a:ext cx="1983407" cy="1008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498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4EE6D4-527D-48CA-AF17-B498F934B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822" y="98936"/>
            <a:ext cx="10018713" cy="855921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Wielkość emisji gazów cieplarnianych – historyczna od 1990 roku  i prognozy do 2050 roku 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C7B0A29D-D6D8-4548-A608-661D23FD2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525993"/>
              </p:ext>
            </p:extLst>
          </p:nvPr>
        </p:nvGraphicFramePr>
        <p:xfrm>
          <a:off x="1569661" y="1371148"/>
          <a:ext cx="9260956" cy="5608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78F5E2BA-B3BD-440F-9011-ED20F7C48B08}"/>
              </a:ext>
            </a:extLst>
          </p:cNvPr>
          <p:cNvSpPr/>
          <p:nvPr/>
        </p:nvSpPr>
        <p:spPr>
          <a:xfrm rot="16200000">
            <a:off x="-2263170" y="236210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pl-PL" sz="1200" b="1" dirty="0">
                <a:ea typeface="Calibri" panose="020F0502020204030204" pitchFamily="34" charset="0"/>
                <a:cs typeface="Calibri" panose="020F0502020204030204" pitchFamily="34" charset="0"/>
              </a:rPr>
              <a:t>Źródła: </a:t>
            </a:r>
            <a:r>
              <a:rPr lang="pl-PL" sz="1200" b="1" i="1" dirty="0">
                <a:ea typeface="Calibri" panose="020F0502020204030204" pitchFamily="34" charset="0"/>
                <a:cs typeface="Calibri" panose="020F0502020204030204" pitchFamily="34" charset="0"/>
              </a:rPr>
              <a:t>Krajowy Raport Inwentaryzacyjny 2019 Inwentaryzacja gazów cieplarnianych dla lat 1988-2017 </a:t>
            </a:r>
            <a:r>
              <a:rPr lang="pl-PL" sz="1200" b="1" dirty="0">
                <a:ea typeface="Calibri" panose="020F0502020204030204" pitchFamily="34" charset="0"/>
                <a:cs typeface="Calibri" panose="020F0502020204030204" pitchFamily="34" charset="0"/>
              </a:rPr>
              <a:t>Raport syntetyczny wykonany na potrzeby Ramowej konwencji Narodów Zjednoczonych w sprawie zmian klimatu oraz Protokołu z Kioto. Krajowy Ośrodek Bilansowania i Zarządzania Emisjami (</a:t>
            </a:r>
            <a:r>
              <a:rPr lang="pl-PL" sz="1200" b="1" dirty="0" err="1">
                <a:ea typeface="Calibri" panose="020F0502020204030204" pitchFamily="34" charset="0"/>
                <a:cs typeface="Calibri" panose="020F0502020204030204" pitchFamily="34" charset="0"/>
              </a:rPr>
              <a:t>KOBiZE</a:t>
            </a:r>
            <a:r>
              <a:rPr lang="pl-PL" sz="1200" b="1" dirty="0">
                <a:ea typeface="Calibri" panose="020F0502020204030204" pitchFamily="34" charset="0"/>
                <a:cs typeface="Calibri" panose="020F0502020204030204" pitchFamily="34" charset="0"/>
              </a:rPr>
              <a:t>) w Instytucie Ochrony Środowiska – Państwowym Instytucie Badawczym. Warszawa, 2019 r.; </a:t>
            </a:r>
            <a:r>
              <a:rPr lang="pl-PL" sz="1200" b="1" i="1" dirty="0">
                <a:ea typeface="Calibri" panose="020F0502020204030204" pitchFamily="34" charset="0"/>
                <a:cs typeface="Calibri" panose="020F0502020204030204" pitchFamily="34" charset="0"/>
              </a:rPr>
              <a:t>Scenariusz polityki energetyczno-klimatycznej</a:t>
            </a:r>
            <a:r>
              <a:rPr lang="pl-PL" sz="1200" b="1" dirty="0">
                <a:ea typeface="Calibri" panose="020F0502020204030204" pitchFamily="34" charset="0"/>
                <a:cs typeface="Calibri" panose="020F0502020204030204" pitchFamily="34" charset="0"/>
              </a:rPr>
              <a:t> (PEK) Ocena skutków planowanych polityk i środków. Załącznik 2. do Krajowego planu na rzecz energii i klimatu na lata 2021-2030. Wersja 5.2 z 18.12.2019 r. + obliczenia własne</a:t>
            </a:r>
            <a:endParaRPr lang="pl-PL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0F67067-B9D4-4114-9C3A-04BE73563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2958" y="6366544"/>
            <a:ext cx="1159042" cy="4914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939EBDF4-9844-454E-BBA7-8AFE1F717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37B61A7-175C-45EF-8D2E-844682CA973C}"/>
              </a:ext>
            </a:extLst>
          </p:cNvPr>
          <p:cNvSpPr/>
          <p:nvPr/>
        </p:nvSpPr>
        <p:spPr>
          <a:xfrm>
            <a:off x="7695532" y="1927398"/>
            <a:ext cx="4796893" cy="1105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ts val="1500"/>
              </a:lnSpc>
              <a:spcAft>
                <a:spcPts val="600"/>
              </a:spcAft>
            </a:pPr>
            <a:r>
              <a:rPr lang="pl-PL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Redukcja emisji CO</a:t>
            </a:r>
            <a:r>
              <a:rPr lang="pl-PL" b="1" u="sng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1990 – 2050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45% - </a:t>
            </a:r>
            <a:r>
              <a:rPr lang="pl-PL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KPEiK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82% - Stopniowa transformacja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91% - Głęboka transformacja 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201C8CA-6004-48B1-9CC9-F1A11A6D965A}"/>
              </a:ext>
            </a:extLst>
          </p:cNvPr>
          <p:cNvSpPr/>
          <p:nvPr/>
        </p:nvSpPr>
        <p:spPr>
          <a:xfrm>
            <a:off x="9877926" y="3240975"/>
            <a:ext cx="2310063" cy="1046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ts val="1500"/>
              </a:lnSpc>
              <a:spcAft>
                <a:spcPts val="600"/>
              </a:spcAft>
            </a:pPr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WiseEuropa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2019.</a:t>
            </a:r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Nowe otwarcie. Polska na drodze do zeroemisyjnej gospodarki. </a:t>
            </a:r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Redakcja: Maciej Bukowski.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Warszawa</a:t>
            </a:r>
          </a:p>
        </p:txBody>
      </p:sp>
    </p:spTree>
    <p:extLst>
      <p:ext uri="{BB962C8B-B14F-4D97-AF65-F5344CB8AC3E}">
        <p14:creationId xmlns:p14="http://schemas.microsoft.com/office/powerpoint/2010/main" val="1179054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674" y="120595"/>
            <a:ext cx="11952651" cy="77162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Poprawa zdrowia publicznego – wyzwania</a:t>
            </a:r>
            <a:br>
              <a:rPr lang="pl-PL" sz="3600" b="1" dirty="0">
                <a:cs typeface="Times New Roman" panose="02020603050405020304" pitchFamily="18" charset="0"/>
              </a:rPr>
            </a:br>
            <a:r>
              <a:rPr lang="pl-PL" sz="3600" b="1" dirty="0">
                <a:cs typeface="Times New Roman" panose="02020603050405020304" pitchFamily="18" charset="0"/>
              </a:rPr>
              <a:t> </a:t>
            </a:r>
            <a:r>
              <a:rPr lang="pl-PL" sz="2200" b="1" dirty="0">
                <a:latin typeface="+mn-lt"/>
                <a:cs typeface="Times New Roman" panose="02020603050405020304" pitchFamily="18" charset="0"/>
              </a:rPr>
              <a:t>(wg  Instytutu Ekonomii Środowiska)</a:t>
            </a:r>
            <a:r>
              <a:rPr lang="pl-PL" sz="2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8559" y="992136"/>
            <a:ext cx="9971869" cy="4873728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pl-PL" sz="2000" b="1" dirty="0">
                <a:cs typeface="Times New Roman" panose="02020603050405020304" pitchFamily="18" charset="0"/>
              </a:rPr>
              <a:t>72% budynków jednorodzinnych w Polsce (</a:t>
            </a:r>
            <a:r>
              <a:rPr lang="pl-PL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3,6 mln</a:t>
            </a:r>
            <a:r>
              <a:rPr lang="pl-PL" sz="2000" b="1" dirty="0">
                <a:cs typeface="Times New Roman" panose="02020603050405020304" pitchFamily="18" charset="0"/>
              </a:rPr>
              <a:t>) to budynki nieocieplone bądź b. słabo ocieplone;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pl-PL" sz="2000" b="1" dirty="0">
                <a:cs typeface="Times New Roman" panose="02020603050405020304" pitchFamily="18" charset="0"/>
              </a:rPr>
              <a:t>70% domów jednorodzinnych w Polsce ogrzewanych jest węglem – to około </a:t>
            </a:r>
            <a:r>
              <a:rPr lang="pl-PL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3,5 mln </a:t>
            </a:r>
            <a:r>
              <a:rPr lang="pl-PL" sz="2000" b="1" dirty="0">
                <a:cs typeface="Times New Roman" panose="02020603050405020304" pitchFamily="18" charset="0"/>
              </a:rPr>
              <a:t>pieców (około 3 mln to piece zasypowe);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pl-PL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46 stref </a:t>
            </a:r>
            <a:r>
              <a:rPr lang="pl-PL" sz="2000" b="1" dirty="0">
                <a:cs typeface="Times New Roman" panose="02020603050405020304" pitchFamily="18" charset="0"/>
              </a:rPr>
              <a:t>oceny jakości powietrza jedynie w czterech dotrzymane są normy stężenia pyłu PM10; 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pl-PL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48.000 rocznie </a:t>
            </a:r>
            <a:r>
              <a:rPr lang="pl-PL" sz="2000" b="1" dirty="0">
                <a:cs typeface="Times New Roman" panose="02020603050405020304" pitchFamily="18" charset="0"/>
              </a:rPr>
              <a:t>umiera przedwcześnie ze względu na niska emisję;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pl-PL" sz="2000" b="1" dirty="0">
                <a:cs typeface="Times New Roman" panose="02020603050405020304" pitchFamily="18" charset="0"/>
              </a:rPr>
              <a:t>Od 1990 roku liczba samochodów wzrosła  </a:t>
            </a:r>
            <a:r>
              <a:rPr lang="pl-PL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dwukrotnie </a:t>
            </a:r>
            <a:r>
              <a:rPr lang="pl-PL" sz="2000" b="1" dirty="0">
                <a:cs typeface="Times New Roman" panose="02020603050405020304" pitchFamily="18" charset="0"/>
              </a:rPr>
              <a:t>a średni wiek rośnie i wynosi </a:t>
            </a:r>
            <a:r>
              <a:rPr lang="pl-PL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15 lat.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pl-PL" sz="2400" b="1" dirty="0">
              <a:solidFill>
                <a:schemeClr val="bg1"/>
              </a:solidFill>
            </a:endParaRPr>
          </a:p>
          <a:p>
            <a:endParaRPr lang="pl-PL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856" y="6309320"/>
            <a:ext cx="1463145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architektura.info/var/architektura/storage/images/architektura_zrownowazona/aktualnosci/niska_emisja_problem_miast_i_wsi/2102903-1-pol-PL/niska_emisja_problem_miast_i_wsi.jpg">
            <a:extLst>
              <a:ext uri="{FF2B5EF4-FFF2-40B4-BE49-F238E27FC236}">
                <a16:creationId xmlns:a16="http://schemas.microsoft.com/office/drawing/2014/main" id="{17480E8A-D93C-4EC7-9B37-8AF1EB9E7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2925" y="4618002"/>
            <a:ext cx="3859075" cy="1589642"/>
          </a:xfrm>
          <a:prstGeom prst="rect">
            <a:avLst/>
          </a:prstGeom>
          <a:noFill/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3984BCC6-F70C-4570-833C-726AAE7AD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4D70D6D-23A3-412A-AF02-F0C6A61C39C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46" y="4400648"/>
            <a:ext cx="5760720" cy="229743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D57FF5B-72A2-41D4-8F11-C1D48510AEC0}"/>
              </a:ext>
            </a:extLst>
          </p:cNvPr>
          <p:cNvSpPr/>
          <p:nvPr/>
        </p:nvSpPr>
        <p:spPr>
          <a:xfrm>
            <a:off x="7123897" y="6611686"/>
            <a:ext cx="3436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pl-PL" sz="1200" b="1" dirty="0"/>
              <a:t>Wg. </a:t>
            </a:r>
            <a:r>
              <a:rPr lang="en-US" sz="1200" b="1" dirty="0"/>
              <a:t>The Health and Environment Alliance (HEAL)</a:t>
            </a:r>
            <a:endParaRPr lang="en-US" sz="1200" b="1" i="0" dirty="0">
              <a:effectLst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A12CFD9-C125-4F5A-9E1D-273AF4F9E88D}"/>
              </a:ext>
            </a:extLst>
          </p:cNvPr>
          <p:cNvSpPr/>
          <p:nvPr/>
        </p:nvSpPr>
        <p:spPr>
          <a:xfrm rot="16200000">
            <a:off x="-1505332" y="1722555"/>
            <a:ext cx="3740768" cy="295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ts val="1500"/>
              </a:lnSpc>
              <a:spcAft>
                <a:spcPts val="600"/>
              </a:spcAft>
            </a:pPr>
            <a:r>
              <a:rPr lang="pl-PL" b="1" spc="40" dirty="0">
                <a:solidFill>
                  <a:srgbClr val="000000"/>
                </a:solidFill>
                <a:latin typeface="Lato"/>
                <a:ea typeface="Times New Roman" panose="02020603050405020304" pitchFamily="18" charset="0"/>
                <a:cs typeface="Times New Roman" panose="02020603050405020304" pitchFamily="18" charset="0"/>
              </a:rPr>
              <a:t>Ostrołęka 52,3 tys. mieszk.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60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C25715-79B1-44A6-9642-D2C72805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533" y="19451"/>
            <a:ext cx="10511172" cy="654317"/>
          </a:xfrm>
        </p:spPr>
        <p:txBody>
          <a:bodyPr>
            <a:normAutofit/>
          </a:bodyPr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Energia jądrowa polega na gonieniu królika, ale  nie jego złapania 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ABC78A-0BBC-45BC-8569-EB951139A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532" y="577517"/>
            <a:ext cx="10511173" cy="2851484"/>
          </a:xfrm>
        </p:spPr>
        <p:txBody>
          <a:bodyPr>
            <a:normAutofit/>
          </a:bodyPr>
          <a:lstStyle/>
          <a:p>
            <a:r>
              <a:rPr lang="pl-PL" sz="1600" b="1" dirty="0"/>
              <a:t>Pomimo prawie 10 lat pracy nad przygotowaniami do budowy elektrowni jądrowej nadal brakuje najważniejszych informacji - </a:t>
            </a:r>
            <a:r>
              <a:rPr lang="pl-PL" sz="1600" b="1" dirty="0">
                <a:solidFill>
                  <a:srgbClr val="FF0000"/>
                </a:solidFill>
              </a:rPr>
              <a:t>nieznany jest mechanizm finansowania, nie wiadomo, kto byłby inwestorem, w jakim miejscu i jaka technologia zostanie wybrany.</a:t>
            </a:r>
          </a:p>
          <a:p>
            <a:r>
              <a:rPr lang="pl-PL" sz="1600" b="1" dirty="0"/>
              <a:t>Koszt budowy pierwszego bloku o mocy 1-1,5 GW - </a:t>
            </a:r>
            <a:r>
              <a:rPr lang="pl-PL" sz="1600" b="1" dirty="0">
                <a:solidFill>
                  <a:srgbClr val="FF0000"/>
                </a:solidFill>
              </a:rPr>
              <a:t>20-30 mld zł. EJ pracuje do 60 lat ale kapitał trzeba zwrócić w 15-20 lat.</a:t>
            </a:r>
          </a:p>
          <a:p>
            <a:r>
              <a:rPr lang="pl-PL" sz="1600" b="1" dirty="0">
                <a:solidFill>
                  <a:srgbClr val="FF0000"/>
                </a:solidFill>
              </a:rPr>
              <a:t>Wysokie koszty likwidacji elektrowni jądrowych i składowania odpadów radioaktywnych. </a:t>
            </a:r>
          </a:p>
          <a:p>
            <a:r>
              <a:rPr lang="pl-PL" sz="1600" b="1" dirty="0"/>
              <a:t>Wysokie koszty to także przyczyna rezygnacji z kontynuowania budowy. </a:t>
            </a: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Spośród 766 projektów rozpoczętych od 1951 roku 1/8 jednostek została zaniechana.</a:t>
            </a:r>
            <a:r>
              <a:rPr lang="pl-PL" sz="1600" b="1" dirty="0"/>
              <a:t> </a:t>
            </a:r>
            <a:endParaRPr lang="pl-PL" sz="1600" b="1" dirty="0">
              <a:solidFill>
                <a:srgbClr val="FF0000"/>
              </a:solidFill>
            </a:endParaRPr>
          </a:p>
          <a:p>
            <a:r>
              <a:rPr lang="pl-PL" sz="1600" b="1" dirty="0"/>
              <a:t>Budowa pierwszej polskiej elektrowni może potrwać co najmniej </a:t>
            </a:r>
            <a:r>
              <a:rPr lang="pl-PL" sz="1600" b="1" dirty="0">
                <a:solidFill>
                  <a:srgbClr val="FF0000"/>
                </a:solidFill>
              </a:rPr>
              <a:t>15-20 lat.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04473450-5F65-42C2-979E-F8E9FC0D8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FCA527-A4FE-4724-8AD2-75E160FFF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5350" y="6207644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2ED2017-A862-49E5-9E72-5E4925ECD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9" y="3609976"/>
            <a:ext cx="5611333" cy="3040556"/>
          </a:xfrm>
          <a:prstGeom prst="rect">
            <a:avLst/>
          </a:prstGeom>
        </p:spPr>
      </p:pic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1A994AD8-B4B9-411E-AB14-86842C239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1228690"/>
              </p:ext>
            </p:extLst>
          </p:nvPr>
        </p:nvGraphicFramePr>
        <p:xfrm>
          <a:off x="5611333" y="3428223"/>
          <a:ext cx="6766008" cy="322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id="{27FD85FF-043A-4F83-B2DC-C983D4934946}"/>
              </a:ext>
            </a:extLst>
          </p:cNvPr>
          <p:cNvSpPr/>
          <p:nvPr/>
        </p:nvSpPr>
        <p:spPr>
          <a:xfrm>
            <a:off x="6281341" y="616668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 </a:t>
            </a:r>
            <a:r>
              <a:rPr lang="pl-PL" sz="1200" dirty="0"/>
              <a:t>Źródło: </a:t>
            </a:r>
            <a:r>
              <a:rPr lang="pl-PL" sz="1200" b="1" dirty="0" err="1"/>
              <a:t>Mycle</a:t>
            </a:r>
            <a:r>
              <a:rPr lang="pl-PL" sz="1200" b="1" dirty="0"/>
              <a:t> Schneider. Consulting Project (2020). </a:t>
            </a:r>
            <a:r>
              <a:rPr lang="pl-PL" sz="1200" b="1" i="1" dirty="0"/>
              <a:t>Raport o stanie  światowego przemysłu jądrowego 2019 – wybór fragmentów</a:t>
            </a:r>
            <a:r>
              <a:rPr lang="pl-PL" sz="1200" b="1" dirty="0"/>
              <a:t>. Instytut na rzecz Ekorozwoju, Fundacja im. Heinricha </a:t>
            </a:r>
            <a:r>
              <a:rPr lang="pl-PL" sz="1200" b="1" dirty="0" err="1"/>
              <a:t>Bölla</a:t>
            </a:r>
            <a:r>
              <a:rPr lang="pl-PL" sz="1200" b="1" dirty="0"/>
              <a:t> w Warszawie, Warszawa 2020.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6E69BE5-D168-4D08-9938-B4AB4668C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9" y="6650531"/>
            <a:ext cx="547687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0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49241F-60E6-4DC5-8C39-75C55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71130"/>
            <a:ext cx="10018713" cy="1047307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342CEC-8E18-4819-8659-38A4B2D79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41721"/>
            <a:ext cx="10018713" cy="4249479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0000"/>
                </a:solidFill>
              </a:rPr>
              <a:t>Globalne trendy oraz wyzwania – klimat i energia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pl-PL" sz="4000" b="1" dirty="0">
                <a:solidFill>
                  <a:srgbClr val="FF0000"/>
                </a:solidFill>
              </a:rPr>
              <a:t>Sytuacja sektora energetycznego w Polsce – pułapka polityczna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pl-PL" sz="4000" b="1" dirty="0">
                <a:solidFill>
                  <a:srgbClr val="FF0000"/>
                </a:solidFill>
              </a:rPr>
              <a:t>Przyszłość sektora energetycznego w Polsce – szanse i obawy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47335E1-1CA7-4994-9387-81AA5FECF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C110C-EA5C-4E4F-A691-B935B115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5350" y="6207644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4793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E644AB-B01B-4246-B063-3DB20A51F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901" y="1"/>
            <a:ext cx="10018713" cy="1203158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Energia jądrowa polega na gonieniu królika, ale  nie jego złapania II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C525A3-C29D-436C-9D29-8DD43F253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03159"/>
            <a:ext cx="10728993" cy="3124201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>Jednocześnie znacząca część </a:t>
            </a:r>
            <a:r>
              <a:rPr lang="pl-PL" b="1" dirty="0">
                <a:solidFill>
                  <a:srgbClr val="FF0000"/>
                </a:solidFill>
              </a:rPr>
              <a:t>kosztów inwestycji </a:t>
            </a:r>
            <a:r>
              <a:rPr lang="pl-PL" b="1" dirty="0"/>
              <a:t>stanowi wsparcie dla gospodarek innych krajów. </a:t>
            </a:r>
          </a:p>
          <a:p>
            <a:r>
              <a:rPr lang="pl-PL" b="1" dirty="0"/>
              <a:t>Ważne jest również, że Polska 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nie ma doświadczenia </a:t>
            </a:r>
            <a:r>
              <a:rPr lang="pl-PL" b="1" dirty="0"/>
              <a:t>we wdrażaniu takich obiektów.</a:t>
            </a:r>
          </a:p>
          <a:p>
            <a:r>
              <a:rPr lang="pl-PL" b="1" dirty="0"/>
              <a:t>Zaangażowanie się w energetykę jądrową oznacza konieczność funkcjonowania jednostek na paliwa kopalne i </a:t>
            </a:r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utrzymywanie się wysokiej emisji gazów cieplarnianych </a:t>
            </a:r>
            <a:r>
              <a:rPr lang="pl-PL" b="1" dirty="0"/>
              <a:t>przez dziesiątki lat. </a:t>
            </a:r>
          </a:p>
          <a:p>
            <a:r>
              <a:rPr lang="pl-PL" b="1" dirty="0"/>
              <a:t>Tymczasem w ciągu ostatnich 10 lat wydano na ten cel znaczne fundusze. Według Najwyższej Izby Kontroli  w latach 2014-2017 wydano zaledwie </a:t>
            </a:r>
            <a:r>
              <a:rPr lang="pl-PL" b="1" dirty="0">
                <a:solidFill>
                  <a:srgbClr val="FF0000"/>
                </a:solidFill>
              </a:rPr>
              <a:t>0,8 mld zł.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FA3A4A8-44BE-4ABC-B362-7310032E2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706" y="4078180"/>
            <a:ext cx="8113293" cy="277982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A6A93E3D-ED92-4795-898D-EBDD6F34F187}"/>
              </a:ext>
            </a:extLst>
          </p:cNvPr>
          <p:cNvSpPr/>
          <p:nvPr/>
        </p:nvSpPr>
        <p:spPr>
          <a:xfrm>
            <a:off x="0" y="6006858"/>
            <a:ext cx="4078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  <a:r>
              <a:rPr lang="pl-PL" sz="1200" dirty="0" err="1"/>
              <a:t>Źródło:</a:t>
            </a:r>
            <a:r>
              <a:rPr lang="pl-PL" sz="1200" b="1" dirty="0" err="1"/>
              <a:t>Mycle</a:t>
            </a:r>
            <a:r>
              <a:rPr lang="pl-PL" sz="1200" b="1" dirty="0"/>
              <a:t> Schneider. Consulting Project (2020). </a:t>
            </a:r>
            <a:r>
              <a:rPr lang="pl-PL" sz="1200" b="1" i="1" dirty="0"/>
              <a:t>Raport o stanie  światowego przemysłu jądrowego 2019 – wybór fragmentów</a:t>
            </a:r>
            <a:r>
              <a:rPr lang="pl-PL" sz="1200" b="1" dirty="0"/>
              <a:t>. Instytut na rzecz Ekorozwoju, Fundacja im. Heinricha </a:t>
            </a:r>
            <a:r>
              <a:rPr lang="pl-PL" sz="1200" b="1" dirty="0" err="1"/>
              <a:t>Bölla</a:t>
            </a:r>
            <a:r>
              <a:rPr lang="pl-PL" sz="1200" b="1" dirty="0"/>
              <a:t> w Warszawie, Warszawa 2020.</a:t>
            </a:r>
          </a:p>
        </p:txBody>
      </p:sp>
    </p:spTree>
    <p:extLst>
      <p:ext uri="{BB962C8B-B14F-4D97-AF65-F5344CB8AC3E}">
        <p14:creationId xmlns:p14="http://schemas.microsoft.com/office/powerpoint/2010/main" val="1940507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4670BE-666C-4C18-A1DF-D75F5D62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487" y="112528"/>
            <a:ext cx="9126834" cy="741621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Polska w kontrze do transformacji na świecie i w UE 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646376-01E2-43F1-8BCA-34292AE95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693" y="1505393"/>
            <a:ext cx="7077740" cy="5352607"/>
          </a:xfrm>
        </p:spPr>
        <p:txBody>
          <a:bodyPr>
            <a:normAutofit/>
          </a:bodyPr>
          <a:lstStyle/>
          <a:p>
            <a:r>
              <a:rPr lang="pl-PL" b="1" dirty="0"/>
              <a:t>Racje polityczne, dominują nad interesem obecnych i przyszłych generacji – </a:t>
            </a:r>
            <a:r>
              <a:rPr lang="pl-PL" b="1" dirty="0">
                <a:solidFill>
                  <a:srgbClr val="FF0000"/>
                </a:solidFill>
              </a:rPr>
              <a:t>pułapka polityczna</a:t>
            </a:r>
            <a:r>
              <a:rPr lang="pl-PL" b="1" dirty="0"/>
              <a:t> ogranicza transformację. </a:t>
            </a:r>
          </a:p>
          <a:p>
            <a:r>
              <a:rPr lang="pl-PL" b="1" dirty="0">
                <a:solidFill>
                  <a:schemeClr val="accent4">
                    <a:lumMod val="50000"/>
                  </a:schemeClr>
                </a:solidFill>
              </a:rPr>
              <a:t>Koszty:</a:t>
            </a:r>
            <a:r>
              <a:rPr lang="pl-PL" b="1" dirty="0"/>
              <a:t> dotacje, koszty zewnętrzne/zdrowie i koszty osierocone. Wysokie koszty wydobycia i  inwestycyjne. </a:t>
            </a:r>
          </a:p>
          <a:p>
            <a:r>
              <a:rPr lang="pl-PL" b="1" dirty="0"/>
              <a:t>Polska 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odbiega </a:t>
            </a:r>
            <a:r>
              <a:rPr lang="pl-PL" b="1" dirty="0"/>
              <a:t>od zachodzącej na świecie transformacji energetycznej, która przyczynia się do budowania innowacyjnej gospodarki.</a:t>
            </a:r>
          </a:p>
          <a:p>
            <a:pPr lvl="0"/>
            <a:r>
              <a:rPr lang="pl-PL" b="1" dirty="0"/>
              <a:t>Lekceważenie wymagania polityki klimatycznej, w tym cele UE, co oznacza, że Polska </a:t>
            </a:r>
            <a:r>
              <a:rPr lang="pl-PL" b="1" dirty="0">
                <a:solidFill>
                  <a:schemeClr val="accent4"/>
                </a:solidFill>
              </a:rPr>
              <a:t>nie jest globalnie odpowiedzialnym </a:t>
            </a:r>
            <a:r>
              <a:rPr lang="pl-PL" b="1" dirty="0"/>
              <a:t>krajem. </a:t>
            </a:r>
          </a:p>
          <a:p>
            <a:endParaRPr lang="pl-PL" b="1" dirty="0"/>
          </a:p>
          <a:p>
            <a:endParaRPr lang="pl-PL" dirty="0"/>
          </a:p>
        </p:txBody>
      </p:sp>
      <p:pic>
        <p:nvPicPr>
          <p:cNvPr id="4" name="Picture 4" descr="http://g0.forsal.pl/p/_wspolne/pliki/1418000/1418304-elektrownia-belchatow.jpg">
            <a:extLst>
              <a:ext uri="{FF2B5EF4-FFF2-40B4-BE49-F238E27FC236}">
                <a16:creationId xmlns:a16="http://schemas.microsoft.com/office/drawing/2014/main" id="{24926A2B-7EE1-4F3C-9351-64784328335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1162" cy="1186538"/>
          </a:xfrm>
          <a:prstGeom prst="rect">
            <a:avLst/>
          </a:prstGeom>
          <a:noFill/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3B46522-ED9C-41F3-AC01-FEE1BE5B2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5350" y="6207644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D4384490-2464-4D34-B43F-949D19A2E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80B3B9E-510D-4D38-8808-A6F93E95F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577" y="1679944"/>
            <a:ext cx="3923744" cy="2721935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4BD12CAA-747E-4567-8240-774D870991A1}"/>
              </a:ext>
            </a:extLst>
          </p:cNvPr>
          <p:cNvSpPr/>
          <p:nvPr/>
        </p:nvSpPr>
        <p:spPr>
          <a:xfrm>
            <a:off x="8649517" y="4931439"/>
            <a:ext cx="340780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20"/>
              </a:lnSpc>
              <a:spcBef>
                <a:spcPts val="430"/>
              </a:spcBef>
              <a:spcAft>
                <a:spcPts val="0"/>
              </a:spcAft>
            </a:pPr>
            <a:r>
              <a:rPr lang="pl-PL" sz="1200" b="1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Źródło: J. </a:t>
            </a:r>
            <a:r>
              <a:rPr lang="pl-PL" sz="1200" b="1" dirty="0" err="1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Frączyk</a:t>
            </a:r>
            <a:r>
              <a:rPr lang="pl-PL" sz="1200" b="1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lang="pl-PL" sz="1200" b="1" i="1" dirty="0">
                <a:solidFill>
                  <a:srgbClr val="111516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Węgiel z Rosji tańszy nawet od miału z polskich kopalń. Górnictwo ma problem. </a:t>
            </a:r>
            <a:r>
              <a:rPr lang="pl-PL" sz="1200" b="1" dirty="0">
                <a:solidFill>
                  <a:srgbClr val="111516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Business </a:t>
            </a:r>
            <a:r>
              <a:rPr lang="pl-PL" sz="1200" b="1" dirty="0" err="1">
                <a:solidFill>
                  <a:srgbClr val="111516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Insider</a:t>
            </a:r>
            <a:r>
              <a:rPr lang="pl-PL" sz="1200" b="1" dirty="0">
                <a:solidFill>
                  <a:srgbClr val="111516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 07.02.2020</a:t>
            </a:r>
            <a:endParaRPr lang="pl-PL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567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847587-78CB-4443-B48B-61042A60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190" y="271131"/>
            <a:ext cx="10018713" cy="95161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Polska w kontrze do transformacji na świecie i w UE II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C64597-A0FC-4BD4-8751-241F49B78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063" y="1765006"/>
            <a:ext cx="10018713" cy="4451498"/>
          </a:xfrm>
        </p:spPr>
        <p:txBody>
          <a:bodyPr>
            <a:normAutofit fontScale="92500"/>
          </a:bodyPr>
          <a:lstStyle/>
          <a:p>
            <a:pPr lvl="0"/>
            <a:r>
              <a:rPr lang="pl-PL" b="1" dirty="0"/>
              <a:t>Utrwala się </a:t>
            </a:r>
            <a:r>
              <a:rPr lang="pl-PL" b="1" dirty="0">
                <a:solidFill>
                  <a:srgbClr val="C00000"/>
                </a:solidFill>
              </a:rPr>
              <a:t>model zcentralizowany</a:t>
            </a:r>
            <a:r>
              <a:rPr lang="pl-PL" b="1" dirty="0"/>
              <a:t>, z dominacją państwowych korporacji energetycznych – zamiast promować model energetyki rozproszonej.</a:t>
            </a:r>
          </a:p>
          <a:p>
            <a:pPr lvl="0"/>
            <a:r>
              <a:rPr lang="pl-PL" b="1" dirty="0">
                <a:solidFill>
                  <a:srgbClr val="00B050"/>
                </a:solidFill>
              </a:rPr>
              <a:t>Nie wykorzystuje szansy </a:t>
            </a:r>
            <a:r>
              <a:rPr lang="pl-PL" b="1" dirty="0"/>
              <a:t>na dokonanie transformacji w sytuacji konieczności zamykania starych elektrowni oraz potrzeby rozwoju i unowocześnienia sieci elektroenergetycznych. </a:t>
            </a:r>
          </a:p>
          <a:p>
            <a:pPr lvl="0"/>
            <a:r>
              <a:rPr lang="pl-PL" b="1" dirty="0"/>
              <a:t>Bardzo wysokie ryzyko związane z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drastyczną podwyżką cen </a:t>
            </a:r>
            <a:r>
              <a:rPr lang="pl-PL" b="1" dirty="0"/>
              <a:t>energii, przekładającą się na obniżenie konkurencyjności gospodarki i pogłębiania ubóstwa energetycznego.</a:t>
            </a:r>
          </a:p>
          <a:p>
            <a:pPr lvl="0"/>
            <a:r>
              <a:rPr lang="pl-PL" b="1" dirty="0">
                <a:solidFill>
                  <a:schemeClr val="accent6"/>
                </a:solidFill>
              </a:rPr>
              <a:t>Uniemożliwienie budowania demokracji energetycznej</a:t>
            </a:r>
            <a:r>
              <a:rPr lang="pl-PL" b="1" dirty="0"/>
              <a:t>, gdzie każdy z nas, gmina i przedsiębiorstwo, mógłby współuczestniczyć w budowaniu bezpieczeństwa energetycznego. </a:t>
            </a:r>
          </a:p>
          <a:p>
            <a:endParaRPr lang="pl-PL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60C7AE2-92E7-45C2-AEDF-802F1489A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6600" y="6308726"/>
            <a:ext cx="1295400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6338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64D852-71DD-43A1-B84F-562511681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594" y="2812312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pl-PL" sz="5300" b="1" dirty="0">
                <a:solidFill>
                  <a:srgbClr val="FF0000"/>
                </a:solidFill>
              </a:rPr>
              <a:t>Przyszłość sektora energetycznego w Polsce – szanse i obawy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pl-PL" b="1" dirty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0E8BA419-53CC-4062-9154-CBE669064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5B271BD-76D6-48FC-A317-9F623A95A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5350" y="6207644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8327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>
            <a:extLst>
              <a:ext uri="{FF2B5EF4-FFF2-40B4-BE49-F238E27FC236}">
                <a16:creationId xmlns:a16="http://schemas.microsoft.com/office/drawing/2014/main" id="{3001ABA2-DD40-499D-B7CD-652D6A3B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27" y="0"/>
            <a:ext cx="6950170" cy="891453"/>
          </a:xfrm>
        </p:spPr>
        <p:txBody>
          <a:bodyPr>
            <a:normAutofit/>
          </a:bodyPr>
          <a:lstStyle/>
          <a:p>
            <a: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Scenariusze wg </a:t>
            </a:r>
            <a:r>
              <a:rPr lang="en-US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Forum Energy</a:t>
            </a:r>
            <a:endParaRPr lang="pl-PL" alt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35845" name="Prostokąt 4">
            <a:extLst>
              <a:ext uri="{FF2B5EF4-FFF2-40B4-BE49-F238E27FC236}">
                <a16:creationId xmlns:a16="http://schemas.microsoft.com/office/drawing/2014/main" id="{18DC4701-5810-4872-BFE2-AAD5F194E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950" y="6289059"/>
            <a:ext cx="4571040" cy="90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sz="1200" dirty="0"/>
              <a:t>Źródło: </a:t>
            </a:r>
            <a:r>
              <a:rPr lang="pl-PL" sz="1200" i="1" dirty="0"/>
              <a:t>Polski sektor energetyczny 2050. 4 scenariusze</a:t>
            </a:r>
            <a:r>
              <a:rPr lang="pl-PL" sz="1200" dirty="0"/>
              <a:t>. Forum Energii. październik 2017</a:t>
            </a:r>
          </a:p>
          <a:p>
            <a:r>
              <a:rPr lang="pl-PL" dirty="0"/>
              <a:t> </a:t>
            </a:r>
          </a:p>
          <a:p>
            <a:endParaRPr lang="pl-PL" altLang="pl-PL" sz="1089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4E2AB3B-7304-4F0E-948E-83FB8E0B941E}"/>
              </a:ext>
            </a:extLst>
          </p:cNvPr>
          <p:cNvSpPr/>
          <p:nvPr/>
        </p:nvSpPr>
        <p:spPr>
          <a:xfrm>
            <a:off x="1404418" y="5411896"/>
            <a:ext cx="1070810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700" b="1" dirty="0"/>
              <a:t>Całkowite koszty każdego z analizowanych scenariuszy są podobne w okresie 2016-2050. Różnica nie przekracza 6%. Zamykają się w przedziale 529–556 mld EUR (CAPEX i OPEX w okresie 2016–2050). </a:t>
            </a:r>
            <a:r>
              <a:rPr lang="pl-PL" sz="1700" b="1" dirty="0">
                <a:solidFill>
                  <a:srgbClr val="00B050"/>
                </a:solidFill>
              </a:rPr>
              <a:t>Scenariusz odnawialny oznacza niższe ceny energii elektrycznej w porównaniu ze scenariuszem węglowym - od 2 do 9 EUR / MWh</a:t>
            </a:r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0A01FBD1-0FC1-4DE4-B366-C883DA8D0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11" y="757989"/>
            <a:ext cx="9103092" cy="470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508A3F00-DB14-4E37-BF37-786C665D4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5562A214-1FF6-47E2-B9FF-CB0813295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5350" y="6207644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B0A93A-AEEB-4B66-AA5A-E3FDAA512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288758"/>
            <a:ext cx="10018713" cy="1752599"/>
          </a:xfrm>
        </p:spPr>
        <p:txBody>
          <a:bodyPr>
            <a:normAutofit/>
          </a:bodyPr>
          <a:lstStyle/>
          <a:p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 elektroenergetyczny w 2050 wg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Jan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Popczyk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D92A016-67D2-44D8-B0D1-B1FF5BE63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482" y="1608089"/>
            <a:ext cx="9024518" cy="4299416"/>
          </a:xfrm>
        </p:spPr>
        <p:txBody>
          <a:bodyPr>
            <a:normAutofit/>
          </a:bodyPr>
          <a:lstStyle/>
          <a:p>
            <a:r>
              <a:rPr lang="pl-PL" sz="3200" b="1" dirty="0"/>
              <a:t>Po </a:t>
            </a:r>
            <a:r>
              <a:rPr lang="en-US" sz="3200" b="1" dirty="0">
                <a:solidFill>
                  <a:srgbClr val="00B050"/>
                </a:solidFill>
              </a:rPr>
              <a:t>10% </a:t>
            </a:r>
            <a:r>
              <a:rPr lang="en-US" sz="3200" b="1" dirty="0"/>
              <a:t>- </a:t>
            </a:r>
            <a:r>
              <a:rPr lang="pl-PL" sz="3200" b="1" dirty="0"/>
              <a:t>małe i duże </a:t>
            </a:r>
            <a:r>
              <a:rPr lang="pl-PL" sz="3200" b="1" dirty="0" err="1"/>
              <a:t>biogazowanie</a:t>
            </a:r>
            <a:endParaRPr lang="en-US" sz="3200" b="1" dirty="0"/>
          </a:p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20-25 %</a:t>
            </a:r>
            <a:r>
              <a:rPr lang="en-US" sz="3200" b="1" dirty="0"/>
              <a:t> – </a:t>
            </a:r>
            <a:r>
              <a:rPr lang="pl-PL" sz="3200" b="1" dirty="0"/>
              <a:t>wiatr na lądzie</a:t>
            </a:r>
            <a:endParaRPr lang="en-US" sz="3200" b="1" dirty="0"/>
          </a:p>
          <a:p>
            <a:r>
              <a:rPr lang="en-US" sz="3200" b="1" dirty="0">
                <a:solidFill>
                  <a:srgbClr val="00B0F0"/>
                </a:solidFill>
              </a:rPr>
              <a:t>30%</a:t>
            </a:r>
            <a:r>
              <a:rPr lang="en-US" sz="3200" b="1" dirty="0"/>
              <a:t> - </a:t>
            </a:r>
            <a:r>
              <a:rPr lang="pl-PL" sz="3200" b="1" dirty="0"/>
              <a:t>wiatr na morzu</a:t>
            </a:r>
            <a:endParaRPr lang="en-US" sz="3200" b="1" dirty="0"/>
          </a:p>
          <a:p>
            <a:r>
              <a:rPr lang="en-US" sz="3200" b="1" dirty="0">
                <a:solidFill>
                  <a:srgbClr val="FFC000"/>
                </a:solidFill>
              </a:rPr>
              <a:t>30% </a:t>
            </a:r>
            <a:r>
              <a:rPr lang="pl-PL" sz="3200" b="1" dirty="0"/>
              <a:t>- </a:t>
            </a:r>
            <a:r>
              <a:rPr lang="pl-PL" sz="3200" b="1" dirty="0" err="1"/>
              <a:t>fotowoltaika</a:t>
            </a:r>
            <a:endParaRPr lang="en-US" sz="3200" b="1" dirty="0"/>
          </a:p>
        </p:txBody>
      </p:sp>
      <p:pic>
        <p:nvPicPr>
          <p:cNvPr id="6" name="Picture 2" descr="Image result for zdjÄcia darmowe biogazownia">
            <a:extLst>
              <a:ext uri="{FF2B5EF4-FFF2-40B4-BE49-F238E27FC236}">
                <a16:creationId xmlns:a16="http://schemas.microsoft.com/office/drawing/2014/main" id="{3A66942B-96FA-48DF-AA04-EB86A2E7B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29" y="1662200"/>
            <a:ext cx="1954851" cy="123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zdjÄcia darmowe OZE">
            <a:extLst>
              <a:ext uri="{FF2B5EF4-FFF2-40B4-BE49-F238E27FC236}">
                <a16:creationId xmlns:a16="http://schemas.microsoft.com/office/drawing/2014/main" id="{0E7959D1-AE34-4B36-B686-22574A40F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4182599"/>
            <a:ext cx="2052351" cy="143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 descr="Wiatr Mill, Energii, Alternatywne, Energii Elektrycznej">
            <a:extLst>
              <a:ext uri="{FF2B5EF4-FFF2-40B4-BE49-F238E27FC236}">
                <a16:creationId xmlns:a16="http://schemas.microsoft.com/office/drawing/2014/main" id="{8ED39BE9-E737-4A8E-95C6-19589A2DD2D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0" y="2838491"/>
            <a:ext cx="1954852" cy="1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095971AE-D4B4-4795-81BD-0DEA775C1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20694EF1-968F-4A57-B4AA-7E45DD577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55350" y="6207644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8942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2A35B70-8F29-4129-9384-DEB35BD9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69" y="397043"/>
            <a:ext cx="11189368" cy="1752599"/>
          </a:xfrm>
        </p:spPr>
        <p:txBody>
          <a:bodyPr>
            <a:normAutofit/>
          </a:bodyPr>
          <a:lstStyle/>
          <a:p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Mikroinstalacje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OZE (prosumenci) wg oceny Instytutu Energii Odnawialnej w 2015 r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D53722F-8335-496D-AFE3-5A23B92F6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9643"/>
            <a:ext cx="10018713" cy="4311314"/>
          </a:xfrm>
        </p:spPr>
        <p:txBody>
          <a:bodyPr>
            <a:normAutofit lnSpcReduction="1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3,6 mln </a:t>
            </a:r>
            <a:r>
              <a:rPr lang="pl-PL" b="1" dirty="0"/>
              <a:t>urządzeń w 2030 r. (Około 72 razy więcej niż obecnie), o łącznej pojemności </a:t>
            </a:r>
            <a:r>
              <a:rPr lang="pl-PL" b="1" dirty="0">
                <a:solidFill>
                  <a:srgbClr val="FF0000"/>
                </a:solidFill>
              </a:rPr>
              <a:t>42</a:t>
            </a:r>
            <a:r>
              <a:rPr lang="pl-PL" b="1" dirty="0"/>
              <a:t> GW. </a:t>
            </a:r>
          </a:p>
          <a:p>
            <a:r>
              <a:rPr lang="pl-PL" b="1" dirty="0"/>
              <a:t>Przyniosłoby to wymierne korzyści w postaci:</a:t>
            </a:r>
          </a:p>
          <a:p>
            <a:pPr lvl="1"/>
            <a:r>
              <a:rPr lang="pl-PL" b="1" dirty="0"/>
              <a:t>poprawa jakości powietrza,</a:t>
            </a:r>
          </a:p>
          <a:p>
            <a:pPr lvl="1"/>
            <a:r>
              <a:rPr lang="pl-PL" b="1" dirty="0"/>
              <a:t>poprawa bezpieczeństwa energetycznego,</a:t>
            </a:r>
          </a:p>
          <a:p>
            <a:pPr lvl="1"/>
            <a:r>
              <a:rPr lang="pl-PL" b="1" dirty="0"/>
              <a:t>ponad </a:t>
            </a:r>
            <a:r>
              <a:rPr lang="pl-PL" b="1" dirty="0">
                <a:solidFill>
                  <a:srgbClr val="FF0000"/>
                </a:solidFill>
              </a:rPr>
              <a:t>25 tys. miejsc pracy</a:t>
            </a:r>
            <a:r>
              <a:rPr lang="pl-PL" b="1" dirty="0"/>
              <a:t>, jak również</a:t>
            </a:r>
          </a:p>
          <a:p>
            <a:pPr lvl="1"/>
            <a:r>
              <a:rPr lang="pl-PL" b="1" dirty="0"/>
              <a:t>rozwój krajowych </a:t>
            </a:r>
            <a:r>
              <a:rPr lang="pl-PL" b="1" dirty="0" err="1"/>
              <a:t>mikroinstalacji</a:t>
            </a:r>
            <a:endParaRPr lang="pl-PL" b="1" dirty="0"/>
          </a:p>
          <a:p>
            <a:r>
              <a:rPr lang="pl-PL" b="1" dirty="0"/>
              <a:t>Moc zainstalowana w elektrowniach słonecznych w krajowej sieci na dzień </a:t>
            </a:r>
            <a:r>
              <a:rPr lang="pl-PL" b="1" dirty="0">
                <a:solidFill>
                  <a:srgbClr val="008000"/>
                </a:solidFill>
              </a:rPr>
              <a:t>1 maja 2020 r. wynosiła 1832,7 MW  - </a:t>
            </a:r>
            <a:r>
              <a:rPr lang="pl-PL" b="1" dirty="0"/>
              <a:t>wzrost w stosunku do 2019 r. o </a:t>
            </a:r>
            <a:r>
              <a:rPr lang="pl-PL" b="1" dirty="0">
                <a:solidFill>
                  <a:srgbClr val="FF0000"/>
                </a:solidFill>
              </a:rPr>
              <a:t>181,42</a:t>
            </a:r>
            <a:r>
              <a:rPr lang="pl-PL" b="1" dirty="0"/>
              <a:t> proc. 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25BF26A-58F1-4D73-B628-B2A9C6E0E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2FF3990-1EC4-43EB-B77C-8AAE1E6E7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5350" y="6207644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1469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69C4420-06F6-4C01-B341-085FF9F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363" y="49047"/>
            <a:ext cx="8596668" cy="69820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Potencjał efektywności energetycznej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4CC8521-0867-4380-8371-E8BA99883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047273"/>
              </p:ext>
            </p:extLst>
          </p:nvPr>
        </p:nvGraphicFramePr>
        <p:xfrm>
          <a:off x="1735218" y="747251"/>
          <a:ext cx="7810958" cy="5512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8183">
                  <a:extLst>
                    <a:ext uri="{9D8B030D-6E8A-4147-A177-3AD203B41FA5}">
                      <a16:colId xmlns:a16="http://schemas.microsoft.com/office/drawing/2014/main" val="2484194041"/>
                    </a:ext>
                  </a:extLst>
                </a:gridCol>
                <a:gridCol w="1246940">
                  <a:extLst>
                    <a:ext uri="{9D8B030D-6E8A-4147-A177-3AD203B41FA5}">
                      <a16:colId xmlns:a16="http://schemas.microsoft.com/office/drawing/2014/main" val="945228632"/>
                    </a:ext>
                  </a:extLst>
                </a:gridCol>
                <a:gridCol w="1354847">
                  <a:extLst>
                    <a:ext uri="{9D8B030D-6E8A-4147-A177-3AD203B41FA5}">
                      <a16:colId xmlns:a16="http://schemas.microsoft.com/office/drawing/2014/main" val="4175640731"/>
                    </a:ext>
                  </a:extLst>
                </a:gridCol>
                <a:gridCol w="1354847">
                  <a:extLst>
                    <a:ext uri="{9D8B030D-6E8A-4147-A177-3AD203B41FA5}">
                      <a16:colId xmlns:a16="http://schemas.microsoft.com/office/drawing/2014/main" val="332881272"/>
                    </a:ext>
                  </a:extLst>
                </a:gridCol>
                <a:gridCol w="1246141">
                  <a:extLst>
                    <a:ext uri="{9D8B030D-6E8A-4147-A177-3AD203B41FA5}">
                      <a16:colId xmlns:a16="http://schemas.microsoft.com/office/drawing/2014/main" val="2836770441"/>
                    </a:ext>
                  </a:extLst>
                </a:gridCol>
              </a:tblGrid>
              <a:tr h="257239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Sektor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</a:rPr>
                        <a:t>Potencjał efektywności energetycznej</a:t>
                      </a:r>
                      <a:endParaRPr lang="pl-PL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765829"/>
                  </a:ext>
                </a:extLst>
              </a:tr>
              <a:tr h="2572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Oszacowanie dolne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Oszacowanie górne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538395"/>
                  </a:ext>
                </a:extLst>
              </a:tr>
              <a:tr h="6245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err="1">
                          <a:effectLst/>
                        </a:rPr>
                        <a:t>TWh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% zużycia w danym sektorze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err="1">
                          <a:effectLst/>
                        </a:rPr>
                        <a:t>TWh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 % zużycia w danym sektorze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extLst>
                  <a:ext uri="{0D108BD9-81ED-4DB2-BD59-A6C34878D82A}">
                    <a16:rowId xmlns:a16="http://schemas.microsoft.com/office/drawing/2014/main" val="1435317681"/>
                  </a:ext>
                </a:extLst>
              </a:tr>
              <a:tr h="440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Sektor budownictwa mieszkaniowego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pl-PL" sz="1100" b="1">
                          <a:effectLst/>
                        </a:rPr>
                        <a:t>34,50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22,5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42,81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27,9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extLst>
                  <a:ext uri="{0D108BD9-81ED-4DB2-BD59-A6C34878D82A}">
                    <a16:rowId xmlns:a16="http://schemas.microsoft.com/office/drawing/2014/main" val="1782555747"/>
                  </a:ext>
                </a:extLst>
              </a:tr>
              <a:tr h="440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Energia elektryczna w gospodarstwach domowych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pl-PL" sz="1100" b="1">
                          <a:effectLst/>
                        </a:rPr>
                        <a:t>4,55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17,9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4,55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17,9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extLst>
                  <a:ext uri="{0D108BD9-81ED-4DB2-BD59-A6C34878D82A}">
                    <a16:rowId xmlns:a16="http://schemas.microsoft.com/office/drawing/2014/main" val="4169584892"/>
                  </a:ext>
                </a:extLst>
              </a:tr>
              <a:tr h="257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Sektor przemysłu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pl-PL" sz="1100" b="1">
                          <a:effectLst/>
                        </a:rPr>
                        <a:t>48,67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25,6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48,67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25,6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extLst>
                  <a:ext uri="{0D108BD9-81ED-4DB2-BD59-A6C34878D82A}">
                    <a16:rowId xmlns:a16="http://schemas.microsoft.com/office/drawing/2014/main" val="1212245740"/>
                  </a:ext>
                </a:extLst>
              </a:tr>
              <a:tr h="257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Sektor usług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pl-PL" sz="1100" b="1">
                          <a:effectLst/>
                        </a:rPr>
                        <a:t>23,17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34,1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23,17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34,1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extLst>
                  <a:ext uri="{0D108BD9-81ED-4DB2-BD59-A6C34878D82A}">
                    <a16:rowId xmlns:a16="http://schemas.microsoft.com/office/drawing/2014/main" val="3851951512"/>
                  </a:ext>
                </a:extLst>
              </a:tr>
              <a:tr h="258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Ciepłownictwo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extLst>
                  <a:ext uri="{0D108BD9-81ED-4DB2-BD59-A6C34878D82A}">
                    <a16:rowId xmlns:a16="http://schemas.microsoft.com/office/drawing/2014/main" val="1690235394"/>
                  </a:ext>
                </a:extLst>
              </a:tr>
              <a:tr h="44088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b="1">
                          <a:effectLst/>
                        </a:rPr>
                        <a:t>Wytwarzanie w źródłach do 20 MW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pl-PL" sz="1100" b="1">
                          <a:effectLst/>
                        </a:rPr>
                        <a:t>0,38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8,38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0,35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8,39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extLst>
                  <a:ext uri="{0D108BD9-81ED-4DB2-BD59-A6C34878D82A}">
                    <a16:rowId xmlns:a16="http://schemas.microsoft.com/office/drawing/2014/main" val="2883577098"/>
                  </a:ext>
                </a:extLst>
              </a:tr>
              <a:tr h="25723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b="1">
                          <a:effectLst/>
                        </a:rPr>
                        <a:t>  Przesył ciepła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pl-PL" sz="1100" b="1">
                          <a:effectLst/>
                        </a:rPr>
                        <a:t>2,22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3,16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2,07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3,16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extLst>
                  <a:ext uri="{0D108BD9-81ED-4DB2-BD59-A6C34878D82A}">
                    <a16:rowId xmlns:a16="http://schemas.microsoft.com/office/drawing/2014/main" val="4035964614"/>
                  </a:ext>
                </a:extLst>
              </a:tr>
              <a:tr h="440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Elektrociepłownie zawodowe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pl-PL" sz="1100" b="1">
                          <a:effectLst/>
                        </a:rPr>
                        <a:t>3,30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5,00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4,96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8,06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extLst>
                  <a:ext uri="{0D108BD9-81ED-4DB2-BD59-A6C34878D82A}">
                    <a16:rowId xmlns:a16="http://schemas.microsoft.com/office/drawing/2014/main" val="1168353631"/>
                  </a:ext>
                </a:extLst>
              </a:tr>
              <a:tr h="8081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Transport – w perspektywie i w odniesieniu do zużycia w roku 2015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pl-PL" sz="1100" b="1">
                          <a:effectLst/>
                        </a:rPr>
                        <a:t>43,89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16,05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58,61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21,43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extLst>
                  <a:ext uri="{0D108BD9-81ED-4DB2-BD59-A6C34878D82A}">
                    <a16:rowId xmlns:a16="http://schemas.microsoft.com/office/drawing/2014/main" val="2588597012"/>
                  </a:ext>
                </a:extLst>
              </a:tr>
              <a:tr h="257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Rolnictwo i rybołówstwo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pl-PL" sz="1100" b="1">
                          <a:effectLst/>
                        </a:rPr>
                        <a:t>5,94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11,71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8,93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17,60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extLst>
                  <a:ext uri="{0D108BD9-81ED-4DB2-BD59-A6C34878D82A}">
                    <a16:rowId xmlns:a16="http://schemas.microsoft.com/office/drawing/2014/main" val="2040086220"/>
                  </a:ext>
                </a:extLst>
              </a:tr>
              <a:tr h="257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Łącznie TWh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166,62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Ponad 30%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194,13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highlight>
                            <a:srgbClr val="FF0000"/>
                          </a:highlight>
                        </a:rPr>
                        <a:t>Ponad 35%</a:t>
                      </a:r>
                      <a:endParaRPr lang="pl-PL" sz="1100" b="1" dirty="0"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extLst>
                  <a:ext uri="{0D108BD9-81ED-4DB2-BD59-A6C34878D82A}">
                    <a16:rowId xmlns:a16="http://schemas.microsoft.com/office/drawing/2014/main" val="4203962777"/>
                  </a:ext>
                </a:extLst>
              </a:tr>
              <a:tr h="2577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Łącznie Mtoe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14,32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16,69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32569" marB="32569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791677"/>
                  </a:ext>
                </a:extLst>
              </a:tr>
            </a:tbl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AFDADF45-5DEE-4CED-B290-19EC78DF7B5E}"/>
              </a:ext>
            </a:extLst>
          </p:cNvPr>
          <p:cNvSpPr/>
          <p:nvPr/>
        </p:nvSpPr>
        <p:spPr>
          <a:xfrm>
            <a:off x="9939031" y="2900772"/>
            <a:ext cx="2252969" cy="167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</a:t>
            </a:r>
            <a:r>
              <a:rPr lang="pl-PL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"Analiza możliwych rozwiązań w zakresie efektywności energetycznej mających na celu sukcesywne zmniejszanie wzrostu zużycia energii wraz ze wzrostem gospodarczym". </a:t>
            </a:r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Ekspertyza Krajowej Agencji Poszanowania Energii S.A. na zlecenie Ministerstwa Gospodarki, Warszawa, 2008. 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7D46503-C8FD-4C66-B325-EAE1F54B7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350" y="6215063"/>
            <a:ext cx="11366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0C35F594-33CF-4BA6-B8B4-A44FFE9F1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439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AD78D9-CBE1-4674-8799-0FE9F5C9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060" y="164431"/>
            <a:ext cx="8596668" cy="81012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Budownictwo i budynki największą szansą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C3EE68-40F1-4967-A506-87E9BEC5C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2253" y="974557"/>
            <a:ext cx="8937118" cy="5157901"/>
          </a:xfrm>
        </p:spPr>
        <p:txBody>
          <a:bodyPr>
            <a:normAutofit fontScale="85000" lnSpcReduction="10000"/>
          </a:bodyPr>
          <a:lstStyle/>
          <a:p>
            <a:r>
              <a:rPr lang="pl-PL" b="1" dirty="0"/>
              <a:t>termomodernizacja, </a:t>
            </a:r>
            <a:r>
              <a:rPr lang="pl-PL" b="1" dirty="0">
                <a:solidFill>
                  <a:srgbClr val="FF0000"/>
                </a:solidFill>
              </a:rPr>
              <a:t>zmniejszanie popytu końcowego </a:t>
            </a:r>
            <a:r>
              <a:rPr lang="pl-PL" b="1" dirty="0"/>
              <a:t>- poprawa jakości budynku, wymiana okien i drzwi, zarządzanie wymianą powietrza;</a:t>
            </a:r>
          </a:p>
          <a:p>
            <a:r>
              <a:rPr lang="pl-PL" b="1" dirty="0"/>
              <a:t>kształtowanie pojemności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magazynowania energii w budynkach</a:t>
            </a:r>
            <a:r>
              <a:rPr lang="pl-PL" b="1" dirty="0"/>
              <a:t>;</a:t>
            </a:r>
          </a:p>
          <a:p>
            <a:r>
              <a:rPr lang="pl-PL" b="1" dirty="0">
                <a:solidFill>
                  <a:srgbClr val="7030A0"/>
                </a:solidFill>
              </a:rPr>
              <a:t>modernizacja </a:t>
            </a:r>
            <a:r>
              <a:rPr lang="pl-PL" b="1" dirty="0"/>
              <a:t>w zakresie instalacji wewnętrznych i systemów sterowania;</a:t>
            </a:r>
          </a:p>
          <a:p>
            <a:r>
              <a:rPr lang="pl-PL" b="1" dirty="0"/>
              <a:t>zwiększenie zdolności wytwarzania energii z OZE,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w tym z aktywnej powierzchni zewnętrznej budynku</a:t>
            </a:r>
            <a:r>
              <a:rPr lang="pl-PL" b="1" dirty="0"/>
              <a:t>, zmniejszenie zapotrzebowania na dostawy zewnętrzne;</a:t>
            </a:r>
          </a:p>
          <a:p>
            <a:r>
              <a:rPr lang="pl-PL" b="1" dirty="0">
                <a:solidFill>
                  <a:srgbClr val="008000"/>
                </a:solidFill>
              </a:rPr>
              <a:t>integracja funkcji </a:t>
            </a:r>
            <a:r>
              <a:rPr lang="pl-PL" b="1" dirty="0"/>
              <a:t>energetycznych budynku z innymi usługami, takimi jak:</a:t>
            </a:r>
          </a:p>
          <a:p>
            <a:pPr lvl="1"/>
            <a:r>
              <a:rPr lang="pl-PL" b="1" dirty="0"/>
              <a:t>baterie zasilacz do samochodów elektrycznych,</a:t>
            </a:r>
          </a:p>
          <a:p>
            <a:pPr lvl="1"/>
            <a:r>
              <a:rPr lang="pl-PL" b="1" dirty="0"/>
              <a:t>usuwanie odpadów;</a:t>
            </a:r>
          </a:p>
          <a:p>
            <a:pPr lvl="1"/>
            <a:r>
              <a:rPr lang="pl-PL" b="1" dirty="0"/>
              <a:t>dostarczanie energii i usług dla systemów zasilania i ogrzewania;</a:t>
            </a:r>
          </a:p>
          <a:p>
            <a:pPr lvl="1"/>
            <a:r>
              <a:rPr lang="pl-PL" b="1" dirty="0"/>
              <a:t>kształtowanie zmiany w zachowaniu użytkownika.</a:t>
            </a:r>
          </a:p>
          <a:p>
            <a:pPr lvl="1"/>
            <a:r>
              <a:rPr lang="pl-PL" b="1" dirty="0"/>
              <a:t>integracja z przeciwdziałaniem ubóstwu energetycznemu i smogowi.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6" name="Obraz 5" descr="Image result for Ocieplanie budynku">
            <a:extLst>
              <a:ext uri="{FF2B5EF4-FFF2-40B4-BE49-F238E27FC236}">
                <a16:creationId xmlns:a16="http://schemas.microsoft.com/office/drawing/2014/main" id="{EBDCA498-2C7C-4BE2-B26C-030D6E75355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4" y="2723044"/>
            <a:ext cx="2262697" cy="183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1697EB5-AD4F-4124-9345-C5F22BD9BD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9411"/>
            <a:ext cx="2298031" cy="14236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D861AF03-4B19-4E07-A2A7-B2838F10E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CD392125-3099-4326-BABF-3D5B888F5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55350" y="6207644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5566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78017B-EBB4-42C3-90BA-D4168B0D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321" y="279992"/>
            <a:ext cx="8097252" cy="1320800"/>
          </a:xfrm>
        </p:spPr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Wybrane kierunki działania w transporcie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0A306F-EB54-4208-B0C0-016C2AF95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211" y="1788450"/>
            <a:ext cx="8097252" cy="4973857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Kształtowanie </a:t>
            </a:r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transport oszczędnych </a:t>
            </a:r>
            <a:r>
              <a:rPr lang="pl-PL" b="1" dirty="0"/>
              <a:t>struktur przestrzennych;</a:t>
            </a:r>
          </a:p>
          <a:p>
            <a:r>
              <a:rPr lang="pl-PL" b="1" dirty="0"/>
              <a:t>Promowanie </a:t>
            </a:r>
            <a:r>
              <a:rPr lang="pl-PL" b="1" dirty="0">
                <a:solidFill>
                  <a:srgbClr val="008000"/>
                </a:solidFill>
              </a:rPr>
              <a:t>łańcuchów </a:t>
            </a:r>
            <a:r>
              <a:rPr lang="pl-PL" b="1" dirty="0" err="1">
                <a:solidFill>
                  <a:srgbClr val="008000"/>
                </a:solidFill>
              </a:rPr>
              <a:t>ekomobilności</a:t>
            </a:r>
            <a:r>
              <a:rPr lang="pl-PL" b="1" dirty="0">
                <a:solidFill>
                  <a:srgbClr val="008000"/>
                </a:solidFill>
              </a:rPr>
              <a:t> </a:t>
            </a:r>
            <a:r>
              <a:rPr lang="pl-PL" b="1" dirty="0"/>
              <a:t>w transporcie osobowym i towarowym;</a:t>
            </a:r>
          </a:p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Zmiany w zachowania </a:t>
            </a:r>
            <a:r>
              <a:rPr lang="pl-PL" b="1" dirty="0"/>
              <a:t>komunikacyjnych ludzi;</a:t>
            </a:r>
          </a:p>
          <a:p>
            <a:r>
              <a:rPr lang="pl-PL" b="1" dirty="0"/>
              <a:t>Promowanie </a:t>
            </a:r>
            <a:r>
              <a:rPr lang="pl-PL" b="1" dirty="0" err="1">
                <a:solidFill>
                  <a:srgbClr val="FF0000"/>
                </a:solidFill>
              </a:rPr>
              <a:t>elektromobilności</a:t>
            </a:r>
            <a:r>
              <a:rPr lang="pl-PL" b="1" dirty="0"/>
              <a:t> w transporcie publicznym i dostawczym;</a:t>
            </a:r>
          </a:p>
          <a:p>
            <a:r>
              <a:rPr lang="pl-PL" b="1" dirty="0"/>
              <a:t>Tworzenie </a:t>
            </a:r>
            <a:r>
              <a:rPr lang="pl-PL" b="1" dirty="0">
                <a:solidFill>
                  <a:srgbClr val="C00000"/>
                </a:solidFill>
              </a:rPr>
              <a:t>miast przyjaznych </a:t>
            </a:r>
            <a:r>
              <a:rPr lang="pl-PL" b="1" dirty="0"/>
              <a:t>pieszym, rowerzystom, transportowi publicznemu;</a:t>
            </a:r>
          </a:p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Zachęcanie </a:t>
            </a:r>
            <a:r>
              <a:rPr lang="pl-PL" b="1" dirty="0"/>
              <a:t>do </a:t>
            </a:r>
            <a:r>
              <a:rPr lang="en-US" b="1" i="1" dirty="0"/>
              <a:t>carsharing </a:t>
            </a:r>
            <a:r>
              <a:rPr lang="en-US" b="1" i="1" dirty="0" err="1"/>
              <a:t>i</a:t>
            </a:r>
            <a:r>
              <a:rPr lang="en-US" b="1" i="1" dirty="0"/>
              <a:t> car pooling</a:t>
            </a:r>
            <a:r>
              <a:rPr lang="pl-PL" b="1" i="1" dirty="0"/>
              <a:t>;</a:t>
            </a:r>
          </a:p>
          <a:p>
            <a:r>
              <a:rPr lang="pl-PL" b="1" dirty="0"/>
              <a:t>Zorganizowanie transportu publicznego </a:t>
            </a:r>
            <a:r>
              <a:rPr lang="pl-PL" b="1" dirty="0">
                <a:solidFill>
                  <a:srgbClr val="002060"/>
                </a:solidFill>
              </a:rPr>
              <a:t>pozamiejskiego.</a:t>
            </a:r>
            <a:endParaRPr lang="en-US" b="1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32859F4-8374-42A6-BA17-DBE3FC66D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350" y="6215063"/>
            <a:ext cx="11366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Obraz 5" descr="Image result for zielone torowiska tramwajowe">
            <a:extLst>
              <a:ext uri="{FF2B5EF4-FFF2-40B4-BE49-F238E27FC236}">
                <a16:creationId xmlns:a16="http://schemas.microsoft.com/office/drawing/2014/main" id="{16BDD9EC-527B-4FE0-9FDC-BD964BBCA2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" y="2898686"/>
            <a:ext cx="1905223" cy="170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4AD16C3-F1DE-4B1F-BA75-EBB6719C095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8" y="2063457"/>
            <a:ext cx="1858133" cy="127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CEBFCE38-0A08-4E64-A985-FAD426C78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587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8E7EAF2-8AA2-4DF2-AD78-B8913DD1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371" y="2727251"/>
            <a:ext cx="10018713" cy="1752599"/>
          </a:xfrm>
        </p:spPr>
        <p:txBody>
          <a:bodyPr>
            <a:noAutofit/>
          </a:bodyPr>
          <a:lstStyle/>
          <a:p>
            <a:r>
              <a:rPr lang="pl-PL" sz="4800" b="1" dirty="0">
                <a:solidFill>
                  <a:srgbClr val="FF0000"/>
                </a:solidFill>
              </a:rPr>
              <a:t>Globalne trendy oraz wyzwania – klimat i energia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C9BC2A26-3BCD-4C9A-96F8-17B26CC0B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572681-320A-486A-9B22-26DA2DE3D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5350" y="6207644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8908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641" y="6285009"/>
            <a:ext cx="1097359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950368" y="198912"/>
            <a:ext cx="843528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Oszczędności dla budżetów samorządowych i indywidualnych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2816"/>
            <a:ext cx="914400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1919536" y="566124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Budowanie od dołu (lokalnie) bezpieczeństwa energetycznego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A7CB3C8B-37A9-46C4-9622-9F26E111D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229AA7-3D46-4970-816E-79170C64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01" y="101010"/>
            <a:ext cx="10018713" cy="656979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oznacza transformacja dla Polski ? 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44E082-2FFE-4C05-81F2-57758BFFC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601" y="465594"/>
            <a:ext cx="10247312" cy="3047628"/>
          </a:xfrm>
        </p:spPr>
        <p:txBody>
          <a:bodyPr>
            <a:normAutofit lnSpcReduction="10000"/>
          </a:bodyPr>
          <a:lstStyle/>
          <a:p>
            <a:pPr lvl="0"/>
            <a:endParaRPr lang="pl-PL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000" b="1" dirty="0"/>
              <a:t>Zmiana modelu rynku z dominacji dużych państwowych korporacji na rzecz </a:t>
            </a:r>
            <a:r>
              <a:rPr lang="pl-PL" sz="2000" b="1" dirty="0">
                <a:solidFill>
                  <a:srgbClr val="00B050"/>
                </a:solidFill>
              </a:rPr>
              <a:t>obywatelskiej energetyki rozproszonej</a:t>
            </a:r>
            <a:r>
              <a:rPr lang="pl-PL" sz="2000" b="1" dirty="0"/>
              <a:t> – lokalne bilansowanie, lokalne bezpieczeństwo, lokalne sieci  itp.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000" b="1" dirty="0">
                <a:solidFill>
                  <a:srgbClr val="FF0000"/>
                </a:solidFill>
              </a:rPr>
              <a:t>Najpierw efektywność energetyczna </a:t>
            </a:r>
            <a:r>
              <a:rPr lang="pl-PL" sz="2000" b="1" dirty="0"/>
              <a:t>teza – dążenie aby nowe potrzeby energetyczne zaspakajać wzrostem efektywności energetycznej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- standardy budynków na poziomie pasywnym.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pl-PL" sz="2000" b="1" dirty="0"/>
              <a:t>Odejście od węgla jak najszybciej </a:t>
            </a:r>
            <a:r>
              <a:rPr lang="pl-PL" sz="2000" b="1" dirty="0">
                <a:solidFill>
                  <a:srgbClr val="FF0000"/>
                </a:solidFill>
              </a:rPr>
              <a:t>2030-2035</a:t>
            </a:r>
            <a:r>
              <a:rPr lang="pl-PL" sz="2000" b="1" dirty="0"/>
              <a:t>.</a:t>
            </a:r>
          </a:p>
          <a:p>
            <a:endParaRPr lang="pl-PL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3028E67E-0CDD-4352-A12F-BA403661A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9684" y="6351506"/>
            <a:ext cx="882316" cy="49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39495C48-734C-46EA-BD1E-76E6CAF64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6" name="image7.png">
            <a:extLst>
              <a:ext uri="{FF2B5EF4-FFF2-40B4-BE49-F238E27FC236}">
                <a16:creationId xmlns:a16="http://schemas.microsoft.com/office/drawing/2014/main" id="{31A674E5-DAAF-497D-90F4-6C5689072C3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56610" y="3202555"/>
            <a:ext cx="7710567" cy="3648026"/>
          </a:xfrm>
          <a:prstGeom prst="rect">
            <a:avLst/>
          </a:prstGeom>
          <a:ln/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97296C9-A979-48D3-9C4C-420299F4869D}"/>
              </a:ext>
            </a:extLst>
          </p:cNvPr>
          <p:cNvSpPr/>
          <p:nvPr/>
        </p:nvSpPr>
        <p:spPr>
          <a:xfrm>
            <a:off x="9726186" y="5561313"/>
            <a:ext cx="2432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ea typeface="Calibri" panose="020F0502020204030204" pitchFamily="34" charset="0"/>
              </a:rPr>
              <a:t>Źródło: </a:t>
            </a:r>
            <a:r>
              <a:rPr lang="pl-PL" sz="1200" b="1" u="sng" dirty="0"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https://ilsr.org/challenge-reconciling-centralized-v-decentralized-electricity-system/</a:t>
            </a:r>
            <a:r>
              <a:rPr lang="pl-PL" sz="1200" b="1" dirty="0">
                <a:ea typeface="Calibri" panose="020F0502020204030204" pitchFamily="34" charset="0"/>
              </a:rPr>
              <a:t>,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121528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AFF5CF-F500-43F1-8185-63C74FA17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7420"/>
            <a:ext cx="10018713" cy="943076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oznacza transformacja dla Polski ? II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A60144-D660-4643-BBEF-B776A7B3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910" y="1070811"/>
            <a:ext cx="10018713" cy="5787189"/>
          </a:xfrm>
        </p:spPr>
        <p:txBody>
          <a:bodyPr>
            <a:normAutofit fontScale="62500" lnSpcReduction="20000"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pl-PL" sz="3800" b="1" dirty="0">
                <a:solidFill>
                  <a:srgbClr val="C00000"/>
                </a:solidFill>
              </a:rPr>
              <a:t>Zaniechanie </a:t>
            </a:r>
            <a:r>
              <a:rPr lang="pl-PL" sz="3800" b="1" dirty="0"/>
              <a:t>budowy elektrowni opartych na paliwach kopalnych czy jądrowym – Ostrołęka itp.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pl-PL" sz="3800" b="1" dirty="0"/>
              <a:t>Uzyskanie </a:t>
            </a:r>
            <a:r>
              <a:rPr lang="pl-PL" sz="3800" b="1" dirty="0">
                <a:solidFill>
                  <a:srgbClr val="00B050"/>
                </a:solidFill>
              </a:rPr>
              <a:t>35-40% </a:t>
            </a:r>
            <a:r>
              <a:rPr lang="pl-PL" sz="3800" b="1" dirty="0"/>
              <a:t>udziału OZE w 2030 roku i dążenie do 100%. Poparcie społeczne od lat </a:t>
            </a:r>
            <a:r>
              <a:rPr lang="pl-PL" sz="3800" b="1" dirty="0">
                <a:solidFill>
                  <a:srgbClr val="00B050"/>
                </a:solidFill>
              </a:rPr>
              <a:t>85-95%.</a:t>
            </a:r>
          </a:p>
          <a:p>
            <a:r>
              <a:rPr lang="pl-PL" sz="3800" b="1" dirty="0">
                <a:solidFill>
                  <a:srgbClr val="002060"/>
                </a:solidFill>
              </a:rPr>
              <a:t>Rozwój magazynowania</a:t>
            </a:r>
            <a:r>
              <a:rPr lang="pl-PL" sz="3800" b="1" dirty="0"/>
              <a:t> w rozproszonych układach akumulatorowych i magazynowania wielkoskalowego w nowych technologiach, w tym w postaci wodoru oraz ciepła sieciowego.</a:t>
            </a:r>
          </a:p>
          <a:p>
            <a:pPr lvl="0"/>
            <a:r>
              <a:rPr lang="pl-PL" sz="3800" b="1" dirty="0">
                <a:solidFill>
                  <a:srgbClr val="FF0000"/>
                </a:solidFill>
              </a:rPr>
              <a:t>Transport elektryczny </a:t>
            </a:r>
            <a:r>
              <a:rPr lang="pl-PL" sz="3800" b="1" dirty="0"/>
              <a:t>z dominacją niezmotoryzowanego i publicznego , szynowego – łańcuchy </a:t>
            </a:r>
            <a:r>
              <a:rPr lang="pl-PL" sz="3800" b="1" dirty="0" err="1"/>
              <a:t>ekomobilności</a:t>
            </a:r>
            <a:r>
              <a:rPr lang="pl-PL" sz="3800" b="1" dirty="0"/>
              <a:t>.</a:t>
            </a:r>
          </a:p>
          <a:p>
            <a:pPr lvl="0"/>
            <a:r>
              <a:rPr lang="pl-PL" sz="3800" b="1" dirty="0"/>
              <a:t>Budowa rynku na </a:t>
            </a:r>
            <a:r>
              <a:rPr lang="pl-PL" sz="3800" b="1" dirty="0">
                <a:solidFill>
                  <a:srgbClr val="002060"/>
                </a:solidFill>
              </a:rPr>
              <a:t>innowacje </a:t>
            </a:r>
            <a:r>
              <a:rPr lang="pl-PL" sz="3800" b="1" dirty="0"/>
              <a:t>w energetyce rozproszone i efektywności energetycznej. </a:t>
            </a:r>
          </a:p>
          <a:p>
            <a:pPr lvl="0"/>
            <a:r>
              <a:rPr lang="pl-PL" sz="3800" b="1" dirty="0">
                <a:solidFill>
                  <a:srgbClr val="CC3300"/>
                </a:solidFill>
              </a:rPr>
              <a:t>Lokalne</a:t>
            </a:r>
            <a:r>
              <a:rPr lang="pl-PL" sz="3800" b="1" dirty="0"/>
              <a:t> miejsca pracy, innowacyjne miejsca pracy.</a:t>
            </a:r>
          </a:p>
          <a:p>
            <a:pPr lvl="0"/>
            <a:r>
              <a:rPr lang="pl-PL" sz="3800" b="1" dirty="0">
                <a:solidFill>
                  <a:schemeClr val="accent4"/>
                </a:solidFill>
              </a:rPr>
              <a:t>Nowe model </a:t>
            </a:r>
            <a:r>
              <a:rPr lang="pl-PL" sz="3800" b="1" dirty="0"/>
              <a:t>biznesowe, ekologiczna reforma podatkowa.</a:t>
            </a:r>
          </a:p>
          <a:p>
            <a:pPr lvl="0"/>
            <a:r>
              <a:rPr lang="pl-PL" sz="3800" b="1" dirty="0"/>
              <a:t>Kształtowanie </a:t>
            </a:r>
            <a:r>
              <a:rPr lang="pl-PL" sz="3800" b="1" dirty="0">
                <a:solidFill>
                  <a:srgbClr val="FF0066"/>
                </a:solidFill>
              </a:rPr>
              <a:t>świadomość pro klimatycznej. </a:t>
            </a:r>
          </a:p>
          <a:p>
            <a:pPr lvl="0"/>
            <a:endParaRPr lang="pl-PL" sz="3800" b="1" dirty="0"/>
          </a:p>
          <a:p>
            <a:endParaRPr lang="pl-PL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C741635-E013-4BE8-BB29-0C608A0E4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9684" y="6351506"/>
            <a:ext cx="882316" cy="49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CB1BA2A2-A654-4483-BB50-6BF8CA9C6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77969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8FD8CD-4D6F-4D9B-88E9-4DB21B1E7A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5265" y="267501"/>
            <a:ext cx="11573197" cy="724247"/>
          </a:xfrm>
        </p:spPr>
        <p:txBody>
          <a:bodyPr>
            <a:normAutofit lnSpcReduction="10000"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roki milowe ku energetyce zeroemisyjnej 2050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F9B0BC2-7DF8-49FB-90B8-5CD051119C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567418"/>
              </p:ext>
            </p:extLst>
          </p:nvPr>
        </p:nvGraphicFramePr>
        <p:xfrm>
          <a:off x="1644715" y="1274270"/>
          <a:ext cx="9865096" cy="430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3ED6E45F-74E1-4C2F-8E4D-32A7A5BBD0C2}"/>
              </a:ext>
            </a:extLst>
          </p:cNvPr>
          <p:cNvSpPr/>
          <p:nvPr/>
        </p:nvSpPr>
        <p:spPr>
          <a:xfrm>
            <a:off x="2903621" y="5866252"/>
            <a:ext cx="6096000" cy="4696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ts val="1500"/>
              </a:lnSpc>
              <a:spcAft>
                <a:spcPts val="300"/>
              </a:spcAft>
            </a:pPr>
            <a:r>
              <a:rPr lang="pl-PL" sz="1200" b="1" dirty="0">
                <a:ea typeface="Times New Roman" panose="02020603050405020304" pitchFamily="18" charset="0"/>
              </a:rPr>
              <a:t>Źródło: </a:t>
            </a:r>
            <a:r>
              <a:rPr lang="pl-PL" sz="12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Zeroemisyjna Polska 2050: szansa dla gospodarki i klimatu</a:t>
            </a:r>
            <a:r>
              <a:rPr lang="pl-PL" sz="1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Grupa robocza dot. energetyki. WWF. Warszawa 2020 (na prawach rękopisu).</a:t>
            </a:r>
            <a:endParaRPr lang="pl-PL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78BA19-2543-4731-86CA-81602729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9684" y="6351506"/>
            <a:ext cx="882316" cy="49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F6D4229A-A453-4E67-BC6F-65092F7EF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84192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87729105-A949-4BC8-B7F6-3CD7CC2D56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580652"/>
              </p:ext>
            </p:extLst>
          </p:nvPr>
        </p:nvGraphicFramePr>
        <p:xfrm>
          <a:off x="585536" y="1099603"/>
          <a:ext cx="11020928" cy="513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ytuł 7">
            <a:extLst>
              <a:ext uri="{FF2B5EF4-FFF2-40B4-BE49-F238E27FC236}">
                <a16:creationId xmlns:a16="http://schemas.microsoft.com/office/drawing/2014/main" id="{5F143EF0-BB65-45D2-A76D-418A680E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862" y="168556"/>
            <a:ext cx="10720138" cy="721895"/>
          </a:xfrm>
        </p:spPr>
        <p:txBody>
          <a:bodyPr>
            <a:normAutofit/>
          </a:bodyPr>
          <a:lstStyle/>
          <a:p>
            <a:r>
              <a:rPr lang="pl-PL" sz="2800" b="1" dirty="0"/>
              <a:t>Poparcie dla wspierania różnych form energetyki w roku 2016 i 2018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0A9E5F7-FFDE-4DD8-B73E-87EB9A366D0C}"/>
              </a:ext>
            </a:extLst>
          </p:cNvPr>
          <p:cNvSpPr/>
          <p:nvPr/>
        </p:nvSpPr>
        <p:spPr>
          <a:xfrm>
            <a:off x="1086643" y="6280484"/>
            <a:ext cx="8831179" cy="469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500"/>
              </a:lnSpc>
              <a:spcAft>
                <a:spcPts val="600"/>
              </a:spcAft>
            </a:pPr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</a:t>
            </a:r>
            <a:r>
              <a:rPr lang="pl-PL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A.Wójcik</a:t>
            </a:r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K. </a:t>
            </a:r>
            <a:r>
              <a:rPr lang="pl-PL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Byrka</a:t>
            </a:r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Raport z badań sondażowych opinii społecznej dotyczącej energetyki w Polsce</a:t>
            </a:r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Projektu Energia odnowa. Warszawa 2018. </a:t>
            </a:r>
          </a:p>
        </p:txBody>
      </p:sp>
      <p:sp>
        <p:nvSpPr>
          <p:cNvPr id="2" name="Nawias klamrowy otwierający 1">
            <a:extLst>
              <a:ext uri="{FF2B5EF4-FFF2-40B4-BE49-F238E27FC236}">
                <a16:creationId xmlns:a16="http://schemas.microsoft.com/office/drawing/2014/main" id="{F870C3EA-807D-491A-B1D6-2585E51EC1A2}"/>
              </a:ext>
            </a:extLst>
          </p:cNvPr>
          <p:cNvSpPr/>
          <p:nvPr/>
        </p:nvSpPr>
        <p:spPr>
          <a:xfrm>
            <a:off x="1491915" y="2053334"/>
            <a:ext cx="45719" cy="324853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65FB7A1F-1DA8-4A0F-A88C-0D65C55FEB1E}"/>
              </a:ext>
            </a:extLst>
          </p:cNvPr>
          <p:cNvSpPr/>
          <p:nvPr/>
        </p:nvSpPr>
        <p:spPr>
          <a:xfrm>
            <a:off x="-158717" y="2140468"/>
            <a:ext cx="17927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94,5%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819D98B-C51F-4728-A71C-B049B21FCD39}"/>
              </a:ext>
            </a:extLst>
          </p:cNvPr>
          <p:cNvSpPr/>
          <p:nvPr/>
        </p:nvSpPr>
        <p:spPr>
          <a:xfrm>
            <a:off x="859154" y="2093494"/>
            <a:ext cx="17927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95,4%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F6F7EDD-8393-4BA9-8933-FFA8A1F72893}"/>
              </a:ext>
            </a:extLst>
          </p:cNvPr>
          <p:cNvSpPr/>
          <p:nvPr/>
        </p:nvSpPr>
        <p:spPr>
          <a:xfrm>
            <a:off x="1791700" y="3189570"/>
            <a:ext cx="17927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36,9%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F17D92A1-2407-441B-8F62-4F5BEB7D3720}"/>
              </a:ext>
            </a:extLst>
          </p:cNvPr>
          <p:cNvSpPr/>
          <p:nvPr/>
        </p:nvSpPr>
        <p:spPr>
          <a:xfrm>
            <a:off x="2866924" y="3144307"/>
            <a:ext cx="17927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35,0%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55D63692-E705-49FC-A350-0BDFF09FC3A5}"/>
              </a:ext>
            </a:extLst>
          </p:cNvPr>
          <p:cNvSpPr/>
          <p:nvPr/>
        </p:nvSpPr>
        <p:spPr>
          <a:xfrm>
            <a:off x="3899831" y="3108498"/>
            <a:ext cx="17927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51,4%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0FEB10CA-AE72-40D6-A77B-F422A09F020A}"/>
              </a:ext>
            </a:extLst>
          </p:cNvPr>
          <p:cNvSpPr/>
          <p:nvPr/>
        </p:nvSpPr>
        <p:spPr>
          <a:xfrm>
            <a:off x="4905273" y="3091199"/>
            <a:ext cx="17927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58,7%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B9A67FB-7286-4727-89E6-A26A24A87DE0}"/>
              </a:ext>
            </a:extLst>
          </p:cNvPr>
          <p:cNvSpPr/>
          <p:nvPr/>
        </p:nvSpPr>
        <p:spPr>
          <a:xfrm>
            <a:off x="5864993" y="3216550"/>
            <a:ext cx="17927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26,9%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F753F7D4-B013-4892-8AFF-C81F5F3C3E35}"/>
              </a:ext>
            </a:extLst>
          </p:cNvPr>
          <p:cNvSpPr/>
          <p:nvPr/>
        </p:nvSpPr>
        <p:spPr>
          <a:xfrm>
            <a:off x="6902515" y="3098098"/>
            <a:ext cx="17927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30,1%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2D580293-AE37-4A0B-A694-39CFBB8F823C}"/>
              </a:ext>
            </a:extLst>
          </p:cNvPr>
          <p:cNvSpPr/>
          <p:nvPr/>
        </p:nvSpPr>
        <p:spPr>
          <a:xfrm>
            <a:off x="7885501" y="1932990"/>
            <a:ext cx="17927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95,4%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93CF8F66-D92D-4EDD-9D0A-AE2AD67BF3D0}"/>
              </a:ext>
            </a:extLst>
          </p:cNvPr>
          <p:cNvSpPr/>
          <p:nvPr/>
        </p:nvSpPr>
        <p:spPr>
          <a:xfrm>
            <a:off x="8903372" y="1933152"/>
            <a:ext cx="17927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95,3%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Nawias klamrowy otwierający 19">
            <a:extLst>
              <a:ext uri="{FF2B5EF4-FFF2-40B4-BE49-F238E27FC236}">
                <a16:creationId xmlns:a16="http://schemas.microsoft.com/office/drawing/2014/main" id="{C68DD985-8701-4C53-8BF5-7A69D092996F}"/>
              </a:ext>
            </a:extLst>
          </p:cNvPr>
          <p:cNvSpPr/>
          <p:nvPr/>
        </p:nvSpPr>
        <p:spPr>
          <a:xfrm rot="10800000" flipH="1">
            <a:off x="1536352" y="1143001"/>
            <a:ext cx="45719" cy="139109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sp>
        <p:nvSpPr>
          <p:cNvPr id="21" name="Nawias klamrowy otwierający 20">
            <a:extLst>
              <a:ext uri="{FF2B5EF4-FFF2-40B4-BE49-F238E27FC236}">
                <a16:creationId xmlns:a16="http://schemas.microsoft.com/office/drawing/2014/main" id="{C68DD985-8701-4C53-8BF5-7A69D092996F}"/>
              </a:ext>
            </a:extLst>
          </p:cNvPr>
          <p:cNvSpPr/>
          <p:nvPr/>
        </p:nvSpPr>
        <p:spPr>
          <a:xfrm>
            <a:off x="3537403" y="1517839"/>
            <a:ext cx="47001" cy="324853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sp>
        <p:nvSpPr>
          <p:cNvPr id="22" name="Nawias klamrowy otwierający 21">
            <a:extLst>
              <a:ext uri="{FF2B5EF4-FFF2-40B4-BE49-F238E27FC236}">
                <a16:creationId xmlns:a16="http://schemas.microsoft.com/office/drawing/2014/main" id="{C68DD985-8701-4C53-8BF5-7A69D092996F}"/>
              </a:ext>
            </a:extLst>
          </p:cNvPr>
          <p:cNvSpPr/>
          <p:nvPr/>
        </p:nvSpPr>
        <p:spPr>
          <a:xfrm>
            <a:off x="4504384" y="1590748"/>
            <a:ext cx="47001" cy="324853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sp>
        <p:nvSpPr>
          <p:cNvPr id="23" name="Nawias klamrowy otwierający 22">
            <a:extLst>
              <a:ext uri="{FF2B5EF4-FFF2-40B4-BE49-F238E27FC236}">
                <a16:creationId xmlns:a16="http://schemas.microsoft.com/office/drawing/2014/main" id="{C68DD985-8701-4C53-8BF5-7A69D092996F}"/>
              </a:ext>
            </a:extLst>
          </p:cNvPr>
          <p:cNvSpPr/>
          <p:nvPr/>
        </p:nvSpPr>
        <p:spPr>
          <a:xfrm>
            <a:off x="5530960" y="1322699"/>
            <a:ext cx="47001" cy="324853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sp>
        <p:nvSpPr>
          <p:cNvPr id="24" name="Nawias klamrowy otwierający 23">
            <a:extLst>
              <a:ext uri="{FF2B5EF4-FFF2-40B4-BE49-F238E27FC236}">
                <a16:creationId xmlns:a16="http://schemas.microsoft.com/office/drawing/2014/main" id="{C68DD985-8701-4C53-8BF5-7A69D092996F}"/>
              </a:ext>
            </a:extLst>
          </p:cNvPr>
          <p:cNvSpPr/>
          <p:nvPr/>
        </p:nvSpPr>
        <p:spPr>
          <a:xfrm>
            <a:off x="6518385" y="1303529"/>
            <a:ext cx="47001" cy="324853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sp>
        <p:nvSpPr>
          <p:cNvPr id="25" name="Nawias klamrowy otwierający 24">
            <a:extLst>
              <a:ext uri="{FF2B5EF4-FFF2-40B4-BE49-F238E27FC236}">
                <a16:creationId xmlns:a16="http://schemas.microsoft.com/office/drawing/2014/main" id="{C68DD985-8701-4C53-8BF5-7A69D092996F}"/>
              </a:ext>
            </a:extLst>
          </p:cNvPr>
          <p:cNvSpPr/>
          <p:nvPr/>
        </p:nvSpPr>
        <p:spPr>
          <a:xfrm>
            <a:off x="7603237" y="2017349"/>
            <a:ext cx="47001" cy="324853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sp>
        <p:nvSpPr>
          <p:cNvPr id="26" name="Nawias klamrowy otwierający 25">
            <a:extLst>
              <a:ext uri="{FF2B5EF4-FFF2-40B4-BE49-F238E27FC236}">
                <a16:creationId xmlns:a16="http://schemas.microsoft.com/office/drawing/2014/main" id="{C68DD985-8701-4C53-8BF5-7A69D092996F}"/>
              </a:ext>
            </a:extLst>
          </p:cNvPr>
          <p:cNvSpPr/>
          <p:nvPr/>
        </p:nvSpPr>
        <p:spPr>
          <a:xfrm>
            <a:off x="8560949" y="1952056"/>
            <a:ext cx="47001" cy="324853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3771D78D-62DB-4F3B-ABED-A52B589E3718}"/>
              </a:ext>
            </a:extLst>
          </p:cNvPr>
          <p:cNvSpPr/>
          <p:nvPr/>
        </p:nvSpPr>
        <p:spPr>
          <a:xfrm>
            <a:off x="-124520" y="1099604"/>
            <a:ext cx="17927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2,8%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44E0804A-6A7E-4B9B-8DBE-21F5EEB3A518}"/>
              </a:ext>
            </a:extLst>
          </p:cNvPr>
          <p:cNvSpPr/>
          <p:nvPr/>
        </p:nvSpPr>
        <p:spPr>
          <a:xfrm>
            <a:off x="2866924" y="1596880"/>
            <a:ext cx="1792704" cy="2846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60,8%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44E0804A-6A7E-4B9B-8DBE-21F5EEB3A518}"/>
              </a:ext>
            </a:extLst>
          </p:cNvPr>
          <p:cNvSpPr/>
          <p:nvPr/>
        </p:nvSpPr>
        <p:spPr>
          <a:xfrm>
            <a:off x="3849215" y="1361453"/>
            <a:ext cx="1792704" cy="2846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39,5%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44E0804A-6A7E-4B9B-8DBE-21F5EEB3A518}"/>
              </a:ext>
            </a:extLst>
          </p:cNvPr>
          <p:cNvSpPr/>
          <p:nvPr/>
        </p:nvSpPr>
        <p:spPr>
          <a:xfrm>
            <a:off x="4869083" y="1306055"/>
            <a:ext cx="1792704" cy="2846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32,6%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44E0804A-6A7E-4B9B-8DBE-21F5EEB3A518}"/>
              </a:ext>
            </a:extLst>
          </p:cNvPr>
          <p:cNvSpPr/>
          <p:nvPr/>
        </p:nvSpPr>
        <p:spPr>
          <a:xfrm>
            <a:off x="5864993" y="2056280"/>
            <a:ext cx="1792704" cy="2846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65,3%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44E0804A-6A7E-4B9B-8DBE-21F5EEB3A518}"/>
              </a:ext>
            </a:extLst>
          </p:cNvPr>
          <p:cNvSpPr/>
          <p:nvPr/>
        </p:nvSpPr>
        <p:spPr>
          <a:xfrm>
            <a:off x="6882864" y="1992216"/>
            <a:ext cx="1792704" cy="2846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64,6%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4E0804A-6A7E-4B9B-8DBE-21F5EEB3A518}"/>
              </a:ext>
            </a:extLst>
          </p:cNvPr>
          <p:cNvSpPr/>
          <p:nvPr/>
        </p:nvSpPr>
        <p:spPr>
          <a:xfrm>
            <a:off x="7991132" y="1099603"/>
            <a:ext cx="1792704" cy="2846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3,7%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44E0804A-6A7E-4B9B-8DBE-21F5EEB3A518}"/>
              </a:ext>
            </a:extLst>
          </p:cNvPr>
          <p:cNvSpPr/>
          <p:nvPr/>
        </p:nvSpPr>
        <p:spPr>
          <a:xfrm>
            <a:off x="9021470" y="1107195"/>
            <a:ext cx="1792704" cy="2846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3,1%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5">
            <a:extLst>
              <a:ext uri="{FF2B5EF4-FFF2-40B4-BE49-F238E27FC236}">
                <a16:creationId xmlns:a16="http://schemas.microsoft.com/office/drawing/2014/main" id="{6D0C3473-C64E-438D-A7AD-919C91684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9684" y="6351506"/>
            <a:ext cx="882316" cy="49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" name="Text Box 6">
            <a:extLst>
              <a:ext uri="{FF2B5EF4-FFF2-40B4-BE49-F238E27FC236}">
                <a16:creationId xmlns:a16="http://schemas.microsoft.com/office/drawing/2014/main" id="{D7985F4C-871D-4126-BA27-6723B562B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4520" y="6237086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sp>
        <p:nvSpPr>
          <p:cNvPr id="39" name="Text Box 6">
            <a:extLst>
              <a:ext uri="{FF2B5EF4-FFF2-40B4-BE49-F238E27FC236}">
                <a16:creationId xmlns:a16="http://schemas.microsoft.com/office/drawing/2014/main" id="{9635F0B7-A4EB-46E4-9A31-6280E7954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65407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788266-A8C1-423C-9EB4-0EB22BC3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6" y="93033"/>
            <a:ext cx="10018713" cy="1427424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Jaki rodzaj energetyki powinien być wspierany przez rząd?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114018C-B07F-4BE3-ACF5-40A1780C061A}"/>
              </a:ext>
            </a:extLst>
          </p:cNvPr>
          <p:cNvSpPr/>
          <p:nvPr/>
        </p:nvSpPr>
        <p:spPr>
          <a:xfrm>
            <a:off x="5852324" y="6104492"/>
            <a:ext cx="3776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200" b="1" dirty="0">
                <a:ea typeface="Times New Roman" panose="02020603050405020304" pitchFamily="18" charset="0"/>
              </a:rPr>
              <a:t>Źródło: Centrum Badań Marketingowych </a:t>
            </a:r>
            <a:r>
              <a:rPr lang="pl-PL" sz="1200" b="1" dirty="0" err="1">
                <a:ea typeface="Times New Roman" panose="02020603050405020304" pitchFamily="18" charset="0"/>
              </a:rPr>
              <a:t>Indicator</a:t>
            </a:r>
            <a:endParaRPr lang="pl-PL" sz="1200" b="1" dirty="0">
              <a:ea typeface="Times New Roman" panose="02020603050405020304" pitchFamily="18" charset="0"/>
            </a:endParaRPr>
          </a:p>
          <a:p>
            <a:pPr algn="ctr"/>
            <a:r>
              <a:rPr lang="pl-PL" sz="1200" b="1" dirty="0"/>
              <a:t>Ankietę wykonano w dniach 24 lutego – 6 marca 2020. </a:t>
            </a:r>
          </a:p>
          <a:p>
            <a:pPr algn="ctr"/>
            <a:r>
              <a:rPr lang="pl-PL" sz="1200" b="1" dirty="0"/>
              <a:t>Badania wykonano metodą CAWI.</a:t>
            </a:r>
          </a:p>
          <a:p>
            <a:r>
              <a:rPr lang="pl-PL" b="1" dirty="0">
                <a:solidFill>
                  <a:srgbClr val="41404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92FCBD8-11FE-4C1B-8D7D-C71BD5738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797" y="1658678"/>
            <a:ext cx="8538776" cy="4233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C329F0-A08D-4A76-8B2A-6135C397E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9684" y="6351506"/>
            <a:ext cx="882316" cy="49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4306A30D-6895-4E99-BE59-2A0F0AD0E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21718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CDFBE3-0C3F-474A-A06C-3E2921DBA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5" y="906138"/>
            <a:ext cx="5749517" cy="944696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Propozycje Forum Energii i Lewiatana w obszarze energii – wykorzystanie okresu pandemii do transformacji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7C5338B-5E08-4016-8C1F-C60712AEA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618" y="502736"/>
            <a:ext cx="5553772" cy="321692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6F93E22-C739-4411-B171-20D040990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59" y="3429000"/>
            <a:ext cx="4339612" cy="2809449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4695A1AE-E868-4B47-90A0-A85237A3BC17}"/>
              </a:ext>
            </a:extLst>
          </p:cNvPr>
          <p:cNvSpPr/>
          <p:nvPr/>
        </p:nvSpPr>
        <p:spPr>
          <a:xfrm>
            <a:off x="5204516" y="6635624"/>
            <a:ext cx="6096000" cy="2590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320"/>
              </a:lnSpc>
              <a:spcBef>
                <a:spcPts val="430"/>
              </a:spcBef>
              <a:spcAft>
                <a:spcPts val="0"/>
              </a:spcAft>
            </a:pPr>
            <a:r>
              <a:rPr lang="pl-PL" sz="1200" b="1" dirty="0">
                <a:solidFill>
                  <a:srgbClr val="111516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Źródło: </a:t>
            </a:r>
            <a:r>
              <a:rPr lang="pl-PL" sz="1200" b="1" i="1" dirty="0">
                <a:solidFill>
                  <a:srgbClr val="111516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Impuls  energii  dla Polski</a:t>
            </a:r>
            <a:r>
              <a:rPr lang="pl-PL" sz="1200" b="1" dirty="0">
                <a:solidFill>
                  <a:srgbClr val="111516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 Forum Energii i Lewiatan. Warszawa 2020</a:t>
            </a:r>
            <a:endParaRPr lang="pl-PL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8D8B34D-C926-41A7-BD43-1F38321D3DB4}"/>
              </a:ext>
            </a:extLst>
          </p:cNvPr>
          <p:cNvSpPr/>
          <p:nvPr/>
        </p:nvSpPr>
        <p:spPr>
          <a:xfrm>
            <a:off x="1056568" y="3677745"/>
            <a:ext cx="5473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/>
              <a:t>Podjęcie tych działań zmobilizuje środki o łącznej wielkości ponad </a:t>
            </a:r>
            <a:r>
              <a:rPr lang="pl-PL" sz="1600" b="1" dirty="0">
                <a:solidFill>
                  <a:srgbClr val="FF0000"/>
                </a:solidFill>
              </a:rPr>
              <a:t>580 miliardów PLN w okresie 2020-2030</a:t>
            </a:r>
            <a:r>
              <a:rPr lang="pl-PL" sz="1600" b="1" dirty="0"/>
              <a:t> i przyczyni się do powstania co najmniej </a:t>
            </a: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240 tys. miejsc pracy.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4C76BC3-4D1E-4509-8AFE-D4B592AD5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453" y="4508742"/>
            <a:ext cx="4519911" cy="2209485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6CC86516-703E-4B3C-9B75-E9104CF946C6}"/>
              </a:ext>
            </a:extLst>
          </p:cNvPr>
          <p:cNvSpPr/>
          <p:nvPr/>
        </p:nvSpPr>
        <p:spPr>
          <a:xfrm>
            <a:off x="2248718" y="139773"/>
            <a:ext cx="2537874" cy="2768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320"/>
              </a:lnSpc>
              <a:spcBef>
                <a:spcPts val="430"/>
              </a:spcBef>
              <a:spcAft>
                <a:spcPts val="0"/>
              </a:spcAft>
            </a:pPr>
            <a:r>
              <a:rPr lang="pl-PL" b="1" u="sng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Obszary pilnych działań</a:t>
            </a:r>
            <a:endParaRPr lang="pl-PL" sz="3600" b="1" u="sng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60A4AC8-7E21-4163-BAAC-7100B64DEBF9}"/>
              </a:ext>
            </a:extLst>
          </p:cNvPr>
          <p:cNvSpPr/>
          <p:nvPr/>
        </p:nvSpPr>
        <p:spPr>
          <a:xfrm>
            <a:off x="7493416" y="3096776"/>
            <a:ext cx="3286477" cy="2768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320"/>
              </a:lnSpc>
              <a:spcBef>
                <a:spcPts val="430"/>
              </a:spcBef>
              <a:spcAft>
                <a:spcPts val="0"/>
              </a:spcAft>
            </a:pPr>
            <a:r>
              <a:rPr lang="pl-PL" b="1" u="sng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Obszary długofalowych działań</a:t>
            </a:r>
            <a:endParaRPr lang="pl-PL" sz="3600" b="1" u="sng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1BF09C4D-EC58-480E-94D6-40843CD84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4818" y="6426696"/>
            <a:ext cx="1017181" cy="4313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0FAF1286-C3A9-4D55-A0F2-5F137E0E4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56536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57875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0313E0-963F-4568-8DCE-64061C88F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03" y="644932"/>
            <a:ext cx="3195436" cy="77162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Konkluzje końcowe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0ACFD8-6DE6-42B2-A5D8-FDAB1BD23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822" y="2753163"/>
            <a:ext cx="7837946" cy="415419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sz="3200" b="1" dirty="0"/>
              <a:t>Zamiast budować nowe moce węglowe lub jądrowe postawić na </a:t>
            </a:r>
            <a:r>
              <a:rPr lang="pl-PL" sz="3200" b="1" dirty="0">
                <a:solidFill>
                  <a:srgbClr val="FF0000"/>
                </a:solidFill>
              </a:rPr>
              <a:t>szeroką poprawę efektywności energetyczne i oszczędność energii</a:t>
            </a:r>
            <a:r>
              <a:rPr lang="pl-PL" sz="3200" b="1" dirty="0"/>
              <a:t> wraz z </a:t>
            </a:r>
            <a:r>
              <a:rPr lang="pl-PL" sz="3200" b="1" dirty="0">
                <a:solidFill>
                  <a:srgbClr val="00B050"/>
                </a:solidFill>
              </a:rPr>
              <a:t>rozwojem energetyki odnawialnej zwłaszcza rozproszone w połączeniu z magazynami energii w przyszłości z energetyką wodorową (zieloną).</a:t>
            </a:r>
          </a:p>
          <a:p>
            <a:pPr algn="ctr"/>
            <a:endParaRPr lang="pl-PL" sz="3200" b="1" dirty="0">
              <a:solidFill>
                <a:srgbClr val="00B050"/>
              </a:solidFill>
            </a:endParaRPr>
          </a:p>
          <a:p>
            <a:pPr algn="ctr"/>
            <a:r>
              <a:rPr lang="pl-PL" sz="3600" b="1" dirty="0"/>
              <a:t>Poziom konsumpcji energii powinien być </a:t>
            </a:r>
            <a:r>
              <a:rPr lang="pl-PL" sz="3600" b="1" dirty="0">
                <a:solidFill>
                  <a:srgbClr val="FF0000"/>
                </a:solidFill>
              </a:rPr>
              <a:t>stały </a:t>
            </a:r>
            <a:r>
              <a:rPr lang="pl-PL" sz="3600" b="1" dirty="0"/>
              <a:t>- rosnące zapotrzebowanie powinno być </a:t>
            </a:r>
            <a:r>
              <a:rPr lang="pl-PL" sz="3600" b="1" dirty="0">
                <a:solidFill>
                  <a:srgbClr val="00B050"/>
                </a:solidFill>
              </a:rPr>
              <a:t>rekompensowane</a:t>
            </a:r>
            <a:r>
              <a:rPr lang="pl-PL" sz="3600" b="1" dirty="0"/>
              <a:t> poprawą efektywności energetyczne.</a:t>
            </a:r>
            <a:endParaRPr lang="pl-PL" sz="3600" dirty="0"/>
          </a:p>
          <a:p>
            <a:pPr algn="ctr"/>
            <a:endParaRPr lang="pl-PL" sz="3200" b="1" dirty="0">
              <a:solidFill>
                <a:srgbClr val="00B05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188A2F4-ABEE-45C1-BC89-F0C4DE97D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350" y="6215063"/>
            <a:ext cx="11366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2BCD99C8-7A01-46FF-802C-F9F44F7EE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7" name="Picture 2" descr="Image result for mÅodzieÅ¼owy strajk klimatyczny warszawa">
            <a:extLst>
              <a:ext uri="{FF2B5EF4-FFF2-40B4-BE49-F238E27FC236}">
                <a16:creationId xmlns:a16="http://schemas.microsoft.com/office/drawing/2014/main" id="{74674BAB-EFC7-4459-81B9-99555F078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26" y="17929"/>
            <a:ext cx="5991727" cy="239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434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ytuł 1"/>
          <p:cNvSpPr>
            <a:spLocks noGrp="1"/>
          </p:cNvSpPr>
          <p:nvPr>
            <p:ph type="title"/>
          </p:nvPr>
        </p:nvSpPr>
        <p:spPr>
          <a:xfrm>
            <a:off x="609598" y="-2757"/>
            <a:ext cx="11273367" cy="1139825"/>
          </a:xfrm>
        </p:spPr>
        <p:txBody>
          <a:bodyPr/>
          <a:lstStyle/>
          <a:p>
            <a:pPr algn="ctr" eaLnBrk="1" hangingPunct="1"/>
            <a:r>
              <a:rPr lang="pl-PL" altLang="pl-PL" b="1" dirty="0">
                <a:cs typeface="Times New Roman" pitchFamily="18" charset="0"/>
              </a:rPr>
              <a:t>Dwa kluczowe przesłania</a:t>
            </a:r>
          </a:p>
        </p:txBody>
      </p:sp>
      <p:sp>
        <p:nvSpPr>
          <p:cNvPr id="96259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231904" y="1052737"/>
            <a:ext cx="6651061" cy="5421089"/>
          </a:xfrm>
        </p:spPr>
        <p:txBody>
          <a:bodyPr/>
          <a:lstStyle/>
          <a:p>
            <a:pPr algn="ctr" eaLnBrk="1" hangingPunct="1"/>
            <a:endParaRPr lang="pl-PL" altLang="pl-PL" b="1" i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pl-PL" altLang="pl-PL" b="1" i="1" dirty="0">
                <a:cs typeface="Times New Roman" pitchFamily="18" charset="0"/>
              </a:rPr>
              <a:t>Nie ma cos takiego jak </a:t>
            </a:r>
            <a:r>
              <a:rPr lang="pl-PL" altLang="pl-PL" b="1" i="1" dirty="0">
                <a:solidFill>
                  <a:srgbClr val="FF0000"/>
                </a:solidFill>
                <a:cs typeface="Times New Roman" pitchFamily="18" charset="0"/>
              </a:rPr>
              <a:t>obiad za darmo </a:t>
            </a:r>
            <a:r>
              <a:rPr lang="pl-PL" altLang="pl-PL" b="1" i="1" dirty="0">
                <a:cs typeface="Times New Roman" pitchFamily="18" charset="0"/>
              </a:rPr>
              <a:t>w przyrodzie</a:t>
            </a:r>
          </a:p>
          <a:p>
            <a:pPr eaLnBrk="1" hangingPunct="1"/>
            <a:endParaRPr lang="pl-PL" altLang="pl-PL" b="1" i="1" dirty="0"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pl-PL" altLang="pl-PL" b="1" i="1" dirty="0"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pl-PL" altLang="pl-PL" b="1" i="1" dirty="0"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pl-PL" altLang="pl-PL" b="1" i="1" dirty="0">
                <a:cs typeface="Times New Roman" pitchFamily="18" charset="0"/>
              </a:rPr>
              <a:t>Pożyczyliśmy Ziemię </a:t>
            </a:r>
            <a:r>
              <a:rPr lang="pl-PL" altLang="pl-PL" b="1" i="1" dirty="0">
                <a:solidFill>
                  <a:srgbClr val="FF0000"/>
                </a:solidFill>
                <a:cs typeface="Times New Roman" pitchFamily="18" charset="0"/>
              </a:rPr>
              <a:t>od naszych wnuków </a:t>
            </a:r>
            <a:r>
              <a:rPr lang="pl-PL" altLang="pl-PL" b="1" i="1" dirty="0">
                <a:cs typeface="Times New Roman" pitchFamily="18" charset="0"/>
              </a:rPr>
              <a:t>a jak coś pożyczamy powinnyśmy oddać w dobrym stanie</a:t>
            </a:r>
          </a:p>
          <a:p>
            <a:pPr eaLnBrk="1" hangingPunct="1"/>
            <a:endParaRPr lang="pl-PL" altLang="pl-PL" dirty="0"/>
          </a:p>
          <a:p>
            <a:pPr eaLnBrk="1" hangingPunct="1"/>
            <a:endParaRPr lang="pl-PL" altLang="pl-PL" dirty="0"/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6600" y="6308726"/>
            <a:ext cx="1295400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4" descr="http://www.domowe-tygrysy.info/images/dzieci.jpg">
            <a:extLst>
              <a:ext uri="{FF2B5EF4-FFF2-40B4-BE49-F238E27FC236}">
                <a16:creationId xmlns:a16="http://schemas.microsoft.com/office/drawing/2014/main" id="{FED8237E-C8E0-4E00-BCAC-A670D15DC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93" y="3765063"/>
            <a:ext cx="5151012" cy="230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tapeta-planeta-ziemia.na-pulpit.com/zdjecia/planeta-ziemia.jpeg">
            <a:extLst>
              <a:ext uri="{FF2B5EF4-FFF2-40B4-BE49-F238E27FC236}">
                <a16:creationId xmlns:a16="http://schemas.microsoft.com/office/drawing/2014/main" id="{1BAE7287-6A3F-418C-83AE-BA5B17CA2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r="11838"/>
          <a:stretch>
            <a:fillRect/>
          </a:stretch>
        </p:blipFill>
        <p:spPr bwMode="auto">
          <a:xfrm>
            <a:off x="66457" y="900146"/>
            <a:ext cx="5019915" cy="267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21BC0B5D-B219-4404-A37D-F7CA9B653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3200400" y="457200"/>
            <a:ext cx="7010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/>
          <a:lstStyle/>
          <a:p>
            <a:pPr>
              <a:lnSpc>
                <a:spcPct val="7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4400" b="1" dirty="0">
                <a:solidFill>
                  <a:srgbClr val="00B050"/>
                </a:solidFill>
              </a:rPr>
              <a:t>DZIĘKUJE ZA UWAGĘ !</a:t>
            </a:r>
          </a:p>
        </p:txBody>
      </p:sp>
      <p:sp>
        <p:nvSpPr>
          <p:cNvPr id="97283" name="Text Box 2"/>
          <p:cNvSpPr txBox="1">
            <a:spLocks noChangeArrowheads="1"/>
          </p:cNvSpPr>
          <p:nvPr/>
        </p:nvSpPr>
        <p:spPr bwMode="auto">
          <a:xfrm>
            <a:off x="2667000" y="1714500"/>
            <a:ext cx="7543800" cy="437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3200" b="1" dirty="0"/>
              <a:t>Andrzej Kassenberg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3200" b="1" dirty="0"/>
              <a:t>Instytut na rzecz Ekorozwoju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3200" b="1" dirty="0">
                <a:solidFill>
                  <a:srgbClr val="CCCCFF"/>
                </a:solidFill>
                <a:hlinkClick r:id="rId3"/>
              </a:rPr>
              <a:t>www.ine-isd.org.pl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3200" b="1" dirty="0">
                <a:solidFill>
                  <a:srgbClr val="CCCCFF"/>
                </a:solidFill>
                <a:latin typeface="Constantia" pitchFamily="18" charset="0"/>
                <a:hlinkClick r:id="rId4"/>
              </a:rPr>
              <a:t>www.chronmlimat.pl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3200" b="1" dirty="0"/>
              <a:t>ul. Nabielaka 15 lok. 1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3200" b="1" dirty="0"/>
              <a:t>00-743 Warszawa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3200" b="1" dirty="0"/>
              <a:t>tel. (22) 8510402 fax. (22) 8510400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3200" b="1" dirty="0"/>
              <a:t>a.kassenberg@ine-isd.org.pl</a:t>
            </a:r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55350" y="6207644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9AF44AA3-1821-4083-9727-79A873C704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-7488" r="-7488"/>
          <a:stretch/>
        </p:blipFill>
        <p:spPr>
          <a:xfrm>
            <a:off x="915651" y="839935"/>
            <a:ext cx="9611981" cy="5178130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8F0F9B57-03CA-4B7F-BF35-93BD8388D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1C753-1B2C-48E0-89B0-DF56FD64D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5350" y="6207644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C55E51A8-F56F-4074-B040-C7941804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84" y="-54526"/>
            <a:ext cx="10018713" cy="1003884"/>
          </a:xfrm>
        </p:spPr>
        <p:txBody>
          <a:bodyPr>
            <a:normAutofit/>
          </a:bodyPr>
          <a:lstStyle/>
          <a:p>
            <a: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Scenariusze zmiany klimatu wg IPCC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az 6">
            <a:extLst>
              <a:ext uri="{FF2B5EF4-FFF2-40B4-BE49-F238E27FC236}">
                <a16:creationId xmlns:a16="http://schemas.microsoft.com/office/drawing/2014/main" id="{72497B6E-4165-417F-9333-E32702148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488" y="1701006"/>
            <a:ext cx="219551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7">
            <a:extLst>
              <a:ext uri="{FF2B5EF4-FFF2-40B4-BE49-F238E27FC236}">
                <a16:creationId xmlns:a16="http://schemas.microsoft.com/office/drawing/2014/main" id="{6315F8AB-0602-4BDD-B4D6-D97DFCB2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54896"/>
            <a:ext cx="204311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8" descr="Image result for paris agreement 2015">
            <a:extLst>
              <a:ext uri="{FF2B5EF4-FFF2-40B4-BE49-F238E27FC236}">
                <a16:creationId xmlns:a16="http://schemas.microsoft.com/office/drawing/2014/main" id="{FC586245-EB39-4DBE-AEB1-80E21FC84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95" y="5455077"/>
            <a:ext cx="2789655" cy="138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6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74CA0C-B8E3-44F5-8A92-06A15F94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52" y="54626"/>
            <a:ext cx="10018713" cy="1752599"/>
          </a:xfrm>
        </p:spPr>
        <p:txBody>
          <a:bodyPr>
            <a:norm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Globalny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miks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wytwarzania energii elektrycznej w 2050 roku 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(Źródło: Bloomberg NEF 2019)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BEF31EE-F149-43DA-B9F7-D6DC99DA8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554" y="1797198"/>
            <a:ext cx="4235446" cy="3124201"/>
          </a:xfrm>
        </p:spPr>
        <p:txBody>
          <a:bodyPr/>
          <a:lstStyle/>
          <a:p>
            <a:r>
              <a:rPr lang="pl-PL" b="1" dirty="0"/>
              <a:t>62% odnawialne</a:t>
            </a:r>
          </a:p>
          <a:p>
            <a:r>
              <a:rPr lang="pl-PL" b="1" dirty="0"/>
              <a:t>w tym 48% energetyka wiatrowa i słoneczna</a:t>
            </a:r>
          </a:p>
          <a:p>
            <a:r>
              <a:rPr lang="pl-PL" b="1" dirty="0"/>
              <a:t>31% paliwa kopalne (węgiel i gaz) </a:t>
            </a:r>
          </a:p>
          <a:p>
            <a:r>
              <a:rPr lang="pl-PL" b="1" dirty="0"/>
              <a:t>7 % EJ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55CECC6-A826-4D94-9ED8-CAFDA682F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6" y="1938802"/>
            <a:ext cx="7246520" cy="378338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0FA9C70-3851-4002-B01B-AA341F258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063" y="4604968"/>
            <a:ext cx="3023937" cy="2253032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3AB68D8-34CD-4613-B9CD-166CD949E8EA}"/>
              </a:ext>
            </a:extLst>
          </p:cNvPr>
          <p:cNvSpPr/>
          <p:nvPr/>
        </p:nvSpPr>
        <p:spPr>
          <a:xfrm>
            <a:off x="3783762" y="5973042"/>
            <a:ext cx="5360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Koszty technologii spadają 2010 – 2030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4042426-0D53-4107-9F2A-B093243A305B}"/>
              </a:ext>
            </a:extLst>
          </p:cNvPr>
          <p:cNvSpPr/>
          <p:nvPr/>
        </p:nvSpPr>
        <p:spPr>
          <a:xfrm>
            <a:off x="2402223" y="5413640"/>
            <a:ext cx="5360237" cy="317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ts val="1500"/>
              </a:lnSpc>
              <a:spcAft>
                <a:spcPts val="600"/>
              </a:spcAft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Energetyka wiatrowa i słoneczna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B154BB76-BBFE-4A00-B90E-74E21CD96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55350" y="-14219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CC11CDD2-7867-4DA5-AD70-6E7DAFA1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687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7BAC1CF-E536-4B3C-9256-74E412BD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216" y="-119308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Uruchomienie i wycofanie elektrowni węglowych w krajach  OECD, 2000–2019 (gigawaty) </a:t>
            </a:r>
            <a:br>
              <a:rPr lang="pl-PL" dirty="0"/>
            </a:b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Uruchomienie = niebieski, wycofanie = pomarańczowy, zmiana netto = czarna linia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688B634-C29E-4BE0-88E3-3B0BE3C29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12" y="1506593"/>
            <a:ext cx="6485021" cy="3596446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9B12CEB5-ED05-4ED4-81A7-9E83BDDBA463}"/>
              </a:ext>
            </a:extLst>
          </p:cNvPr>
          <p:cNvSpPr/>
          <p:nvPr/>
        </p:nvSpPr>
        <p:spPr>
          <a:xfrm>
            <a:off x="13202" y="488974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b="1" dirty="0" err="1"/>
              <a:t>Żródło</a:t>
            </a:r>
            <a:r>
              <a:rPr lang="pl-PL" sz="1200" b="1" dirty="0"/>
              <a:t>: </a:t>
            </a:r>
            <a:r>
              <a:rPr lang="en-US" sz="1200" b="1" i="1" dirty="0"/>
              <a:t>Global Energy Monitor </a:t>
            </a:r>
            <a:r>
              <a:rPr lang="en-US" sz="1200" b="1" dirty="0"/>
              <a:t>/ Sierra Club /</a:t>
            </a:r>
            <a:endParaRPr lang="pl-PL" sz="1200" b="1" dirty="0"/>
          </a:p>
          <a:p>
            <a:r>
              <a:rPr lang="en-US" sz="1200" b="1" dirty="0"/>
              <a:t> Greenpeace / </a:t>
            </a:r>
            <a:r>
              <a:rPr lang="en-US" sz="1200" b="1" dirty="0" err="1"/>
              <a:t>Crea</a:t>
            </a:r>
            <a:r>
              <a:rPr lang="en-US" sz="1200" b="1" dirty="0"/>
              <a:t> Report | March 2020 |</a:t>
            </a:r>
            <a:endParaRPr lang="pl-PL" sz="1200" b="1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857FE74-7485-486D-9E50-D96673022E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600" y="5308570"/>
            <a:ext cx="9784180" cy="1538745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E40605FA-351A-4B21-96AD-35AC0E4DF164}"/>
              </a:ext>
            </a:extLst>
          </p:cNvPr>
          <p:cNvSpPr/>
          <p:nvPr/>
        </p:nvSpPr>
        <p:spPr>
          <a:xfrm>
            <a:off x="9619581" y="4930114"/>
            <a:ext cx="2871537" cy="1046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ts val="1500"/>
              </a:lnSpc>
              <a:spcAft>
                <a:spcPts val="600"/>
              </a:spcAft>
            </a:pPr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</a:t>
            </a:r>
            <a:r>
              <a:rPr lang="en-US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Boom and Bust 2019 Tracking </a:t>
            </a:r>
            <a:r>
              <a:rPr lang="pl-PL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Global Coal Plant Pipeline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Global Energy Monitor, Greenpeace Environmental Trust and Sierra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Club,March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 </a:t>
            </a:r>
            <a:endParaRPr lang="pl-PL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F6E08945-11BF-48E9-92D6-8CACDF948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55350" y="6207644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058CE56-FED1-4496-A734-C11D71B09F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433" y="1633291"/>
            <a:ext cx="4407567" cy="2951628"/>
          </a:xfrm>
          <a:prstGeom prst="rect">
            <a:avLst/>
          </a:prstGeom>
          <a:noFill/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F7781F57-E7F2-4BC0-B6A4-F26FD48F62F1}"/>
              </a:ext>
            </a:extLst>
          </p:cNvPr>
          <p:cNvSpPr/>
          <p:nvPr/>
        </p:nvSpPr>
        <p:spPr>
          <a:xfrm>
            <a:off x="9745580" y="2649432"/>
            <a:ext cx="1681294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548D933-1F7F-47A9-84AC-3BD6C5D8A486}"/>
              </a:ext>
            </a:extLst>
          </p:cNvPr>
          <p:cNvSpPr/>
          <p:nvPr/>
        </p:nvSpPr>
        <p:spPr>
          <a:xfrm>
            <a:off x="-62604" y="5538267"/>
            <a:ext cx="1736694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EF11AAA-BCB5-4EF3-94E9-260D4E3AF275}"/>
              </a:ext>
            </a:extLst>
          </p:cNvPr>
          <p:cNvSpPr/>
          <p:nvPr/>
        </p:nvSpPr>
        <p:spPr>
          <a:xfrm>
            <a:off x="2019982" y="3630516"/>
            <a:ext cx="1681294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78815" indent="450215">
              <a:lnSpc>
                <a:spcPts val="1500"/>
              </a:lnSpc>
              <a:spcAft>
                <a:spcPts val="60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9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BD0110-26AA-4AF2-AF50-F97DA8F4E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026" y="188967"/>
            <a:ext cx="10439400" cy="94275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Przewidywana emisja GHG w UE w zależności od scenariusza efektywności energetycznej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CO</a:t>
            </a:r>
            <a:r>
              <a:rPr lang="pl-PL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eq)</a:t>
            </a:r>
            <a:r>
              <a:rPr lang="en-US" sz="3600" b="1" dirty="0"/>
              <a:t>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C88BE2A-8F39-4054-B554-1BD81F5E5A78}"/>
              </a:ext>
            </a:extLst>
          </p:cNvPr>
          <p:cNvSpPr/>
          <p:nvPr/>
        </p:nvSpPr>
        <p:spPr>
          <a:xfrm>
            <a:off x="1772208" y="1208998"/>
            <a:ext cx="9898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Zmiana końcowego zapotrzebowania na energię w 2050 r. w stosunku do roku 2016: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Wariant Najgorszy przypadek: + 42%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Nowy scenariusz Nieefektywny -32%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FF0000"/>
                </a:solidFill>
              </a:rPr>
              <a:t>Nowy scenariusz Efektywny -67%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17E58AE-AB14-45EF-B76A-0D5FD86C9C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0620" y="2486605"/>
            <a:ext cx="7405292" cy="4120454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2DC7017E-9985-487A-9CF5-8F00B4CE0033}"/>
              </a:ext>
            </a:extLst>
          </p:cNvPr>
          <p:cNvSpPr/>
          <p:nvPr/>
        </p:nvSpPr>
        <p:spPr>
          <a:xfrm>
            <a:off x="9486070" y="5021813"/>
            <a:ext cx="2673356" cy="85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1500"/>
              </a:lnSpc>
              <a:spcAft>
                <a:spcPts val="600"/>
              </a:spcAft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on Energy Savings Scenarios 2050.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Fraunhofer Institute for Systems and Innovation Research ISI. Karlsruhe, January 2019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DD3789D-C87B-4D97-8D7A-F658BCFE40CF}"/>
              </a:ext>
            </a:extLst>
          </p:cNvPr>
          <p:cNvSpPr txBox="1"/>
          <p:nvPr/>
        </p:nvSpPr>
        <p:spPr>
          <a:xfrm>
            <a:off x="9781433" y="3110922"/>
            <a:ext cx="214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86% </a:t>
            </a:r>
            <a:r>
              <a:rPr lang="pl-PL" sz="2000" b="1" dirty="0">
                <a:solidFill>
                  <a:srgbClr val="FF0000"/>
                </a:solidFill>
              </a:rPr>
              <a:t>redukcja emisji </a:t>
            </a:r>
            <a:r>
              <a:rPr lang="en-US" sz="2000" b="1" dirty="0">
                <a:solidFill>
                  <a:srgbClr val="FF0000"/>
                </a:solidFill>
              </a:rPr>
              <a:t>2017 - 2050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C9FC94D8-A510-4ED3-A769-65541748F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50FCC05-B65A-4052-8D71-15D7848F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5350" y="6207644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Obraz 10" descr="EfektywnoÅci Energetycznej, Energii, Klasa Energetyczna">
            <a:extLst>
              <a:ext uri="{FF2B5EF4-FFF2-40B4-BE49-F238E27FC236}">
                <a16:creationId xmlns:a16="http://schemas.microsoft.com/office/drawing/2014/main" id="{BC517728-E2A0-41C6-9D59-C4546D262DB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92"/>
            <a:ext cx="1772208" cy="1441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02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323DFC-6BE5-4985-842E-72A008B4CB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5255" y="90315"/>
            <a:ext cx="10366745" cy="1219196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Technologie wspomagające - cyfryzacja procesów energetycznych 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BA8371-31FD-4FE6-9566-59E25083045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25254" y="1309511"/>
            <a:ext cx="9955619" cy="5159026"/>
          </a:xfrm>
        </p:spPr>
        <p:txBody>
          <a:bodyPr>
            <a:normAutofit/>
          </a:bodyPr>
          <a:lstStyle/>
          <a:p>
            <a:pPr lvl="0">
              <a:lnSpc>
                <a:spcPct val="70000"/>
              </a:lnSpc>
            </a:pPr>
            <a:r>
              <a:rPr lang="pl-PL" sz="2600" b="1" dirty="0">
                <a:solidFill>
                  <a:srgbClr val="FF0000"/>
                </a:solidFill>
              </a:rPr>
              <a:t>Doskonalenie</a:t>
            </a:r>
            <a:r>
              <a:rPr lang="pl-PL" sz="2600" b="1" dirty="0"/>
              <a:t> już trwającego procesu tworzenia infrastruktury inteligentnych sieci i systemów pomiarowych</a:t>
            </a:r>
          </a:p>
          <a:p>
            <a:pPr marL="971550" lvl="1" indent="-514350">
              <a:lnSpc>
                <a:spcPct val="70000"/>
              </a:lnSpc>
              <a:buFont typeface="Calibri Light"/>
              <a:buAutoNum type="arabicPeriod"/>
            </a:pPr>
            <a:r>
              <a:rPr lang="pl-PL" b="1" dirty="0"/>
              <a:t>systemy zdalnej kontroli przepływów w sieci i zużycia u odbiorców</a:t>
            </a:r>
          </a:p>
          <a:p>
            <a:pPr marL="971550" lvl="1" indent="-514350">
              <a:lnSpc>
                <a:spcPct val="70000"/>
              </a:lnSpc>
              <a:buFont typeface="Calibri Light"/>
              <a:buAutoNum type="arabicPeriod"/>
            </a:pPr>
            <a:r>
              <a:rPr lang="pl-PL" b="1" dirty="0"/>
              <a:t>przekazywania odbiorcom istotnych informacji o stanie sieci cenach w czasie realnym)</a:t>
            </a:r>
          </a:p>
          <a:p>
            <a:pPr lvl="0">
              <a:lnSpc>
                <a:spcPct val="70000"/>
              </a:lnSpc>
            </a:pPr>
            <a:r>
              <a:rPr lang="pl-PL" b="1" dirty="0"/>
              <a:t>Internet rzeczy – podłączenie do Internetu </a:t>
            </a:r>
            <a:r>
              <a:rPr lang="pl-PL" b="1" dirty="0">
                <a:solidFill>
                  <a:srgbClr val="7030A0"/>
                </a:solidFill>
              </a:rPr>
              <a:t>wszystkich urządzeń </a:t>
            </a:r>
            <a:r>
              <a:rPr lang="pl-PL" b="1" dirty="0"/>
              <a:t>u odbiorcy w celu regulowania ich pracy na podstawie określonego algorytmu  </a:t>
            </a:r>
          </a:p>
          <a:p>
            <a:pPr lvl="0">
              <a:lnSpc>
                <a:spcPct val="70000"/>
              </a:lnSpc>
            </a:pPr>
            <a:r>
              <a:rPr lang="pl-PL" b="1" dirty="0" err="1"/>
              <a:t>Blockchain</a:t>
            </a:r>
            <a:r>
              <a:rPr lang="pl-PL" b="1" dirty="0"/>
              <a:t> – umożliwia rozwój </a:t>
            </a:r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bezpośrednich transakcji </a:t>
            </a:r>
            <a:r>
              <a:rPr lang="pl-PL" b="1" dirty="0"/>
              <a:t>między małymi wytwórcami w tym prosumentami   </a:t>
            </a:r>
          </a:p>
          <a:p>
            <a:pPr lvl="0">
              <a:lnSpc>
                <a:spcPct val="70000"/>
              </a:lnSpc>
            </a:pPr>
            <a:r>
              <a:rPr lang="pl-PL" sz="2500" b="1" dirty="0"/>
              <a:t> </a:t>
            </a:r>
            <a:r>
              <a:rPr lang="pl-PL" b="1" dirty="0"/>
              <a:t>Sztuczna inteligencja – będzie </a:t>
            </a:r>
            <a:r>
              <a:rPr lang="pl-PL" b="1" dirty="0">
                <a:solidFill>
                  <a:srgbClr val="00B050"/>
                </a:solidFill>
              </a:rPr>
              <a:t>ułatwiać przewidywanie  </a:t>
            </a:r>
          </a:p>
          <a:p>
            <a:pPr marL="971550" lvl="1" indent="-514350">
              <a:lnSpc>
                <a:spcPct val="70000"/>
              </a:lnSpc>
              <a:buFont typeface="Calibri Light"/>
              <a:buAutoNum type="arabicPeriod"/>
            </a:pPr>
            <a:r>
              <a:rPr lang="pl-PL" b="1" dirty="0"/>
              <a:t>wielkości produkcji OZE zależnych od pogody</a:t>
            </a:r>
          </a:p>
          <a:p>
            <a:pPr marL="971550" lvl="1" indent="-514350">
              <a:lnSpc>
                <a:spcPct val="70000"/>
              </a:lnSpc>
              <a:buFont typeface="Calibri Light"/>
              <a:buAutoNum type="arabicPeriod"/>
            </a:pPr>
            <a:r>
              <a:rPr lang="pl-PL" b="1" dirty="0"/>
              <a:t>zmian wielkości popytu</a:t>
            </a:r>
          </a:p>
          <a:p>
            <a:pPr marL="971550" lvl="1" indent="-514350">
              <a:lnSpc>
                <a:spcPct val="70000"/>
              </a:lnSpc>
              <a:buFont typeface="Calibri Light"/>
              <a:buAutoNum type="arabicPeriod"/>
            </a:pPr>
            <a:r>
              <a:rPr lang="pl-PL" b="1" dirty="0"/>
              <a:t>zarządzanie popytem   </a:t>
            </a:r>
          </a:p>
          <a:p>
            <a:pPr lvl="0">
              <a:lnSpc>
                <a:spcPct val="70000"/>
              </a:lnSpc>
            </a:pPr>
            <a:endParaRPr lang="pl-PL" sz="2000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BBC257C-BEB3-4C89-9425-4C3202382E00}"/>
              </a:ext>
            </a:extLst>
          </p:cNvPr>
          <p:cNvSpPr/>
          <p:nvPr/>
        </p:nvSpPr>
        <p:spPr>
          <a:xfrm>
            <a:off x="4577319" y="5811303"/>
            <a:ext cx="6096000" cy="10466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29030" indent="450215" algn="ctr">
              <a:lnSpc>
                <a:spcPts val="1500"/>
              </a:lnSpc>
              <a:spcAft>
                <a:spcPts val="600"/>
              </a:spcAft>
            </a:pPr>
            <a:r>
              <a:rPr lang="pl-PL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Źródło.</a:t>
            </a:r>
            <a:r>
              <a:rPr lang="pl-PL" sz="12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A. Szablewski Dlaczego Polska nie może kontynuować pro-węglowego kierunku polityki energetycznej – co to oznacza dla kompleksu energetyczno-górniczego regionu bełchatowskiego?. </a:t>
            </a:r>
            <a:r>
              <a:rPr lang="pl-PL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Sprawiedliwa Transformacja Energetyczna. BEŁCHATÓW 2050 dla mieszkańców, gospodarki i klimatu. Łódź 27 listopada  </a:t>
            </a:r>
            <a:endParaRPr lang="pl-P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EBF73E26-41BA-4698-894E-03500AB28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5350" y="6207644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39AF5D05-19F5-41DF-BC8A-3C2FDB32B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1026" name="Picture 2" descr="A blockchain explanation your parents could understand">
            <a:extLst>
              <a:ext uri="{FF2B5EF4-FFF2-40B4-BE49-F238E27FC236}">
                <a16:creationId xmlns:a16="http://schemas.microsoft.com/office/drawing/2014/main" id="{45F120F9-6662-42DC-BA3F-DFF063694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2084" cy="123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rnet rzeczy - Michael Miller - Książka - Księgarnia ...">
            <a:extLst>
              <a:ext uri="{FF2B5EF4-FFF2-40B4-BE49-F238E27FC236}">
                <a16:creationId xmlns:a16="http://schemas.microsoft.com/office/drawing/2014/main" id="{161DC427-4DEE-462F-BED4-2F6B65AA3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8816"/>
            <a:ext cx="1772402" cy="250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D93D37E0-2CA5-45A8-B269-649BA32C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42111"/>
            <a:ext cx="10018713" cy="902368"/>
          </a:xfrm>
        </p:spPr>
        <p:txBody>
          <a:bodyPr>
            <a:normAutofit/>
          </a:bodyPr>
          <a:lstStyle/>
          <a:p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Zielony ład UE</a:t>
            </a:r>
          </a:p>
        </p:txBody>
      </p:sp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id="{182CE87C-ABA4-43FE-BD42-4DA483C17A8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484312" y="944480"/>
            <a:ext cx="4895055" cy="602180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pl-PL" sz="23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Czysta energia</a:t>
            </a:r>
            <a:endParaRPr lang="pl-PL" sz="23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pl-PL" sz="2300" b="1" dirty="0">
                <a:cs typeface="Times New Roman" panose="02020603050405020304" pitchFamily="18" charset="0"/>
              </a:rPr>
              <a:t>Szansa dla alternatywnych, odnawialne źródła energii</a:t>
            </a:r>
          </a:p>
          <a:p>
            <a:pPr marL="0" indent="0">
              <a:buNone/>
              <a:defRPr/>
            </a:pPr>
            <a:r>
              <a:rPr lang="pl-PL" sz="2300" b="1" u="sng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Zrównoważony przemysł</a:t>
            </a:r>
            <a:endParaRPr lang="pl-PL" sz="2300" b="1" dirty="0">
              <a:solidFill>
                <a:schemeClr val="accent4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pl-PL" sz="2300" b="1" dirty="0">
                <a:cs typeface="Times New Roman" panose="02020603050405020304" pitchFamily="18" charset="0"/>
              </a:rPr>
              <a:t>Sposoby na bardziej zrównoważone i przyjazne środowisku cykle produkcyjne</a:t>
            </a:r>
          </a:p>
          <a:p>
            <a:pPr marL="0" indent="0">
              <a:buNone/>
              <a:defRPr/>
            </a:pPr>
            <a:r>
              <a:rPr lang="pl-PL" sz="2300" b="1" u="sng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Budowa i renowacja</a:t>
            </a:r>
            <a:endParaRPr lang="pl-PL" sz="23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pl-PL" sz="2300" b="1" dirty="0">
                <a:cs typeface="Times New Roman" panose="02020603050405020304" pitchFamily="18" charset="0"/>
              </a:rPr>
              <a:t>Sektor budowlany musi stać się bardziej ekologiczny</a:t>
            </a:r>
          </a:p>
          <a:p>
            <a:pPr marL="0" indent="0">
              <a:buNone/>
              <a:defRPr/>
            </a:pPr>
            <a:r>
              <a:rPr lang="pl-PL" sz="2300" b="1" u="sng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Zrównoważona mobilność</a:t>
            </a:r>
            <a:endParaRPr lang="pl-PL" sz="2300" b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pl-PL" sz="2300" b="1" dirty="0">
                <a:cs typeface="Times New Roman" panose="02020603050405020304" pitchFamily="18" charset="0"/>
              </a:rPr>
              <a:t>Promowanie bardziej zrównoważonych środków transportu</a:t>
            </a:r>
          </a:p>
          <a:p>
            <a:pPr fontAlgn="base">
              <a:spcAft>
                <a:spcPct val="0"/>
              </a:spcAft>
              <a:defRPr/>
            </a:pPr>
            <a:endParaRPr lang="pl-PL" alt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CE9741DC-CFB3-4C62-8987-62F39B386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263" y="844109"/>
            <a:ext cx="4895056" cy="41669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pl-PL" sz="2500" b="1" u="sng" dirty="0">
                <a:solidFill>
                  <a:srgbClr val="00B050"/>
                </a:solidFill>
                <a:cs typeface="Times New Roman" panose="02020603050405020304" pitchFamily="18" charset="0"/>
              </a:rPr>
              <a:t>Różnorodność biologiczna</a:t>
            </a:r>
            <a:endParaRPr lang="pl-PL" sz="25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pl-PL" sz="2500" b="1" dirty="0">
                <a:cs typeface="Times New Roman" panose="02020603050405020304" pitchFamily="18" charset="0"/>
              </a:rPr>
              <a:t>Ochrona naszego wrażliwego ekosystemu</a:t>
            </a:r>
          </a:p>
          <a:p>
            <a:pPr marL="0" indent="0">
              <a:buNone/>
              <a:defRPr/>
            </a:pPr>
            <a:r>
              <a:rPr lang="pl-PL" sz="2500" b="1" u="sng" dirty="0">
                <a:solidFill>
                  <a:srgbClr val="FFC000"/>
                </a:solidFill>
                <a:cs typeface="Times New Roman" panose="02020603050405020304" pitchFamily="18" charset="0"/>
              </a:rPr>
              <a:t>Od pola do stołu</a:t>
            </a:r>
            <a:endParaRPr lang="pl-PL" sz="2500" b="1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pl-PL" sz="2500" b="1" dirty="0">
                <a:cs typeface="Times New Roman" panose="02020603050405020304" pitchFamily="18" charset="0"/>
              </a:rPr>
              <a:t>Sposoby na bardziej zrównoważony łańcuch żywnościowy</a:t>
            </a:r>
          </a:p>
          <a:p>
            <a:pPr marL="0" indent="0">
              <a:buNone/>
              <a:defRPr/>
            </a:pPr>
            <a:r>
              <a:rPr lang="pl-PL" sz="2500" b="1" u="sng" dirty="0">
                <a:solidFill>
                  <a:schemeClr val="tx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Eliminowanie zanieczyszczeń</a:t>
            </a:r>
            <a:endParaRPr lang="pl-PL" sz="2500" b="1" dirty="0">
              <a:solidFill>
                <a:schemeClr val="tx2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pl-PL" sz="2500" b="1" dirty="0">
                <a:cs typeface="Times New Roman" panose="02020603050405020304" pitchFamily="18" charset="0"/>
              </a:rPr>
              <a:t>Środki mające na celu szybkie i skuteczne ograniczenie zanieczyszczeń</a:t>
            </a:r>
          </a:p>
          <a:p>
            <a:endParaRPr lang="pl-PL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240E6517-F496-4887-9BF1-089EC3153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5350" y="6207644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C931F898-2B5F-4EFA-A5AE-83BA2A12D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47" y="6207644"/>
            <a:ext cx="29511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0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158E08F-C417-4947-A2E6-B51EF13FF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952" y="4727042"/>
            <a:ext cx="3099839" cy="204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1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Paralaksa</Template>
  <TotalTime>1593</TotalTime>
  <Words>2983</Words>
  <Application>Microsoft Office PowerPoint</Application>
  <PresentationFormat>Panoramiczny</PresentationFormat>
  <Paragraphs>356</Paragraphs>
  <Slides>39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50" baseType="lpstr">
      <vt:lpstr>Arial</vt:lpstr>
      <vt:lpstr>Calibri</vt:lpstr>
      <vt:lpstr>Calibri Light</vt:lpstr>
      <vt:lpstr>Cambria</vt:lpstr>
      <vt:lpstr>Constantia</vt:lpstr>
      <vt:lpstr>Corbel</vt:lpstr>
      <vt:lpstr>Lato</vt:lpstr>
      <vt:lpstr>Symbol</vt:lpstr>
      <vt:lpstr>Times New Roman</vt:lpstr>
      <vt:lpstr>Wingdings</vt:lpstr>
      <vt:lpstr>Paralaksa</vt:lpstr>
      <vt:lpstr>Transformacja energetyczna w Polsce – wyzwania i dylematy</vt:lpstr>
      <vt:lpstr>Program</vt:lpstr>
      <vt:lpstr>Globalne trendy oraz wyzwania – klimat i energia </vt:lpstr>
      <vt:lpstr>Scenariusze zmiany klimatu wg IPCC</vt:lpstr>
      <vt:lpstr>Globalny miks wytwarzania energii elektrycznej w 2050 roku  (Źródło: Bloomberg NEF 2019)</vt:lpstr>
      <vt:lpstr>Uruchomienie i wycofanie elektrowni węglowych w krajach  OECD, 2000–2019 (gigawaty)  Uruchomienie = niebieski, wycofanie = pomarańczowy, zmiana netto = czarna linia</vt:lpstr>
      <vt:lpstr>Przewidywana emisja GHG w UE w zależności od scenariusza efektywności energetycznej (Mt CO2eq) </vt:lpstr>
      <vt:lpstr>Technologie wspomagające - cyfryzacja procesów energetycznych </vt:lpstr>
      <vt:lpstr>Zielony ład UE</vt:lpstr>
      <vt:lpstr>Prezentacja programu PowerPoint</vt:lpstr>
      <vt:lpstr>Cele polityki klimatycznej UE</vt:lpstr>
      <vt:lpstr>Sytuacja sektora energetycznego w Polsce – pułapka polityczna  </vt:lpstr>
      <vt:lpstr>Zmieniający się potencjał energetyczny Polski - podsumowanie</vt:lpstr>
      <vt:lpstr>Elektrownie na węglu w Polsce – techniczne możliwości działania bloków i wykorzystania zasobów</vt:lpstr>
      <vt:lpstr>Skumulowane wsparcie dla górnictwa węglowego oraz elektroenergetyki węglowej i odnawialnej w latach 1990–2016, mld zł (wartość w zł z 2016 roku)</vt:lpstr>
      <vt:lpstr>Koszty produkcji energii elektrycznej w Polsce</vt:lpstr>
      <vt:lpstr>Wielkość emisji gazów cieplarnianych – historyczna od 1990 roku  i prognozy do 2050 roku </vt:lpstr>
      <vt:lpstr>Poprawa zdrowia publicznego – wyzwania  (wg  Instytutu Ekonomii Środowiska),</vt:lpstr>
      <vt:lpstr>Energia jądrowa polega na gonieniu królika, ale  nie jego złapania I</vt:lpstr>
      <vt:lpstr>Energia jądrowa polega na gonieniu królika, ale  nie jego złapania II</vt:lpstr>
      <vt:lpstr>Polska w kontrze do transformacji na świecie i w UE I</vt:lpstr>
      <vt:lpstr>Polska w kontrze do transformacji na świecie i w UE II</vt:lpstr>
      <vt:lpstr>Przyszłość sektora energetycznego w Polsce – szanse i obawy  </vt:lpstr>
      <vt:lpstr>Scenariusze wg Forum Energy</vt:lpstr>
      <vt:lpstr>Mix elektroenergetyczny w 2050 wg Prof. Jan Popczyka</vt:lpstr>
      <vt:lpstr>Mikroinstalacje OZE (prosumenci) wg oceny Instytutu Energii Odnawialnej w 2015 r</vt:lpstr>
      <vt:lpstr>Potencjał efektywności energetycznej</vt:lpstr>
      <vt:lpstr>Budownictwo i budynki największą szansą </vt:lpstr>
      <vt:lpstr>Wybrane kierunki działania w transporcie</vt:lpstr>
      <vt:lpstr>Oszczędności dla budżetów samorządowych i indywidualnych</vt:lpstr>
      <vt:lpstr>Co oznacza transformacja dla Polski ? I</vt:lpstr>
      <vt:lpstr>Co oznacza transformacja dla Polski ? II</vt:lpstr>
      <vt:lpstr>Prezentacja programu PowerPoint</vt:lpstr>
      <vt:lpstr>Poparcie dla wspierania różnych form energetyki w roku 2016 i 2018</vt:lpstr>
      <vt:lpstr>Jaki rodzaj energetyki powinien być wspierany przez rząd?</vt:lpstr>
      <vt:lpstr>Propozycje Forum Energii i Lewiatana w obszarze energii – wykorzystanie okresu pandemii do transformacji</vt:lpstr>
      <vt:lpstr>Konkluzje końcowe</vt:lpstr>
      <vt:lpstr>Dwa kluczowe przesłania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transition in Poland – challenges and dilemmas</dc:title>
  <dc:creator>Andrzej Kassenberg</dc:creator>
  <cp:lastModifiedBy>Andrzej Kassenberg</cp:lastModifiedBy>
  <cp:revision>116</cp:revision>
  <dcterms:created xsi:type="dcterms:W3CDTF">2019-03-27T16:34:43Z</dcterms:created>
  <dcterms:modified xsi:type="dcterms:W3CDTF">2020-05-13T11:27:50Z</dcterms:modified>
</cp:coreProperties>
</file>