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69" r:id="rId3"/>
    <p:sldId id="263" r:id="rId4"/>
    <p:sldId id="262" r:id="rId5"/>
    <p:sldId id="282" r:id="rId6"/>
    <p:sldId id="283" r:id="rId7"/>
    <p:sldId id="264" r:id="rId8"/>
    <p:sldId id="265" r:id="rId9"/>
    <p:sldId id="266" r:id="rId10"/>
    <p:sldId id="272" r:id="rId11"/>
    <p:sldId id="267" r:id="rId12"/>
    <p:sldId id="281" r:id="rId13"/>
    <p:sldId id="280" r:id="rId14"/>
    <p:sldId id="274" r:id="rId15"/>
    <p:sldId id="268" r:id="rId16"/>
    <p:sldId id="271" r:id="rId17"/>
    <p:sldId id="275" r:id="rId18"/>
    <p:sldId id="276" r:id="rId19"/>
    <p:sldId id="284" r:id="rId20"/>
    <p:sldId id="277" r:id="rId21"/>
    <p:sldId id="278" r:id="rId2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4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551801-69E0-42C6-80F2-372E57102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AEA16A7-11A7-AE9D-0F6F-605642D624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9F1841C-BC81-E5EF-0E98-38021F63A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C4DE9E2-CC7B-FD0C-22D4-C651A7BEF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86DF6C-EA55-5F36-ADE4-A4B903C40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3893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253A90-D905-9D5E-4E4A-1405310C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44D08C9-BBD0-04EE-5733-8CCB939F0D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17C58F0-9240-9D4C-95D6-B0C15D110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011F5A-E741-C572-9BBB-5FFE7DAE2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A782CBC-E7D0-5CDB-AA20-C226C59C8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1182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9509AD5-BEB8-8859-9DE6-51ED8AF6C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2294585-FC2E-B31D-3EB6-02F0EAC64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A1C2C6E-01E1-7066-9CE2-78EEA3840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0CE2B3-C170-E054-BF57-A7C20B576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7DB4553-CCF0-28A2-C8BF-85FDAAB0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60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ED005E-C983-1E40-0983-0D833A020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6B2CC80-2C8D-5BB5-7ED9-6BC750336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783C6A5-8EEF-0A6B-0501-DE2A2D649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882AEF-7FBC-56DE-9F41-B3F75EB1F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1405031-E008-2FA6-7A8F-C8F4DD97B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65300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F8DA28-0045-9023-45BC-18510D56E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BD98EA7-D0B3-6002-0429-4211A2706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6EA2204-4092-874C-3CCA-73817CAD6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7F47718-6138-7FAA-AFD9-27D90355B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015F30-A004-DCE5-7DC7-C3EC04BFE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038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6CACEA-03F4-E596-CD51-5E48F1D1A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28A638-43F2-D908-01E3-8FD26C185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7AAF812-ECD9-4B20-8C7C-2608104A1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08AD96D-8641-CFD0-420D-6CE94BFA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EA6897E-6DE3-31CF-503A-2355E07E9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1E3029B-F63F-679E-682F-38594FB82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9332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F0DFB3-A701-71D9-C0C8-2B6B2F93D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E4D6F5F-F515-9874-6AB7-5C8EDD56B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0AD75B2-53EB-7A30-9EBB-08C875328B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43E14E58-FDE1-5C37-297E-5D6C9D3D8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A2E7648-771C-CAE1-CFAE-6496D376D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6E6CE58-66C9-77F1-92C9-9C03BF822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41DF40FF-3BDF-3F71-6604-A27A6B901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2359A12-D518-FEDA-E517-B37559218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2511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47CAB2-1CE6-A5E3-3BEF-5A99E571B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CBC86BC-F0D6-D548-1AA7-DAF6BEA23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69D9E31-3C62-779D-B80E-0F29FA23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78A62B6-43EB-E292-9165-9C4FD9E75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310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4EFDC2-24BA-FE6D-4D9D-14FCCC889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DAB4046-BAF5-0A13-883E-40CA1D38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2EE9E1C-40BE-BF8C-9285-41C72FCBE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4259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881C165-C26A-4DA5-1675-035BA273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041FE35-FB01-0C77-3FF0-FC908124DF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AAC626-8A3C-A024-D386-0EDA75F51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31F85A8-C2AA-9A1A-35CC-2896A31E7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CEF474-B24F-60F6-5174-5DBCE58C0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C591D88-1509-F94F-3341-DE878423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066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591175-019A-F7F1-05F1-444ABA751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FC61EF5-AC35-52A8-A220-228FD8CA9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E6B0CC1-6101-8E88-1ED1-5406BADD9A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39AABD-F5D4-5696-9340-01DB48E34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72160F1-483F-EA66-4738-42ED53E16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771ED10-F594-3589-58D7-35DED334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770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68EF47B-6D06-7661-050F-733C44057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EAEDFA7-2882-AC24-B378-A4B7896D7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6271EB8-EB15-D22B-D072-2035230992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B496B-F5A4-415F-A92B-8B9D2627E737}" type="datetimeFigureOut">
              <a:rPr lang="pl-PL" smtClean="0"/>
              <a:t>19.03.2024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D624B69-5333-27E0-05E1-741E875E5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0502716-D302-5339-7A18-51AC67428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02F3B-362B-42F2-84A3-1372905AE7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733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23E24F08-5AA1-E98E-F119-411FDDBF4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1524"/>
            <a:ext cx="9144000" cy="67627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C9ED0C2F-9BE8-4564-8221-2F4E759FF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AB03157-9C93-2DC6-8525-8B4A3902E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3" y="4046"/>
            <a:ext cx="12199203" cy="6853953"/>
          </a:xfrm>
          <a:prstGeom prst="rect">
            <a:avLst/>
          </a:prstGeom>
        </p:spPr>
      </p:pic>
      <p:sp>
        <p:nvSpPr>
          <p:cNvPr id="9" name="Podtytuł 2">
            <a:extLst>
              <a:ext uri="{FF2B5EF4-FFF2-40B4-BE49-F238E27FC236}">
                <a16:creationId xmlns:a16="http://schemas.microsoft.com/office/drawing/2014/main" id="{AD7AD0A8-E917-E3CE-1F11-F985D091355B}"/>
              </a:ext>
            </a:extLst>
          </p:cNvPr>
          <p:cNvSpPr txBox="1">
            <a:spLocks/>
          </p:cNvSpPr>
          <p:nvPr/>
        </p:nvSpPr>
        <p:spPr>
          <a:xfrm>
            <a:off x="1609725" y="5549180"/>
            <a:ext cx="9144000" cy="67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chemeClr val="bg1"/>
                </a:solidFill>
              </a:rPr>
              <a:t>Robert </a:t>
            </a:r>
            <a:r>
              <a:rPr lang="pl-PL" b="1" dirty="0" err="1">
                <a:solidFill>
                  <a:schemeClr val="bg1"/>
                </a:solidFill>
              </a:rPr>
              <a:t>Wawręty</a:t>
            </a:r>
            <a:r>
              <a:rPr lang="pl-PL" b="1" dirty="0">
                <a:solidFill>
                  <a:schemeClr val="bg1"/>
                </a:solidFill>
              </a:rPr>
              <a:t> i Janusz </a:t>
            </a:r>
            <a:r>
              <a:rPr lang="pl-PL" b="1" dirty="0" err="1">
                <a:solidFill>
                  <a:schemeClr val="bg1"/>
                </a:solidFill>
              </a:rPr>
              <a:t>Żelaziński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FB17DD78-8BD9-DB0A-ABA8-A31C251D179C}"/>
              </a:ext>
            </a:extLst>
          </p:cNvPr>
          <p:cNvSpPr txBox="1">
            <a:spLocks/>
          </p:cNvSpPr>
          <p:nvPr/>
        </p:nvSpPr>
        <p:spPr>
          <a:xfrm>
            <a:off x="1524000" y="2474477"/>
            <a:ext cx="9144000" cy="21538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4400" b="1" dirty="0">
                <a:solidFill>
                  <a:schemeClr val="bg1"/>
                </a:solidFill>
                <a:latin typeface="+mn-lt"/>
              </a:rPr>
              <a:t>Elektrownie gazowe i węglowe </a:t>
            </a:r>
            <a:br>
              <a:rPr lang="pl-PL" sz="4400" b="1" dirty="0">
                <a:solidFill>
                  <a:schemeClr val="bg1"/>
                </a:solidFill>
                <a:latin typeface="+mn-lt"/>
              </a:rPr>
            </a:br>
            <a:r>
              <a:rPr lang="pl-PL" sz="4400" b="1" dirty="0">
                <a:solidFill>
                  <a:schemeClr val="bg1"/>
                </a:solidFill>
                <a:latin typeface="+mn-lt"/>
              </a:rPr>
              <a:t>w kryzysie wodnym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954D161-8D7F-9D8E-F98D-1897FB4C3B71}"/>
              </a:ext>
            </a:extLst>
          </p:cNvPr>
          <p:cNvSpPr txBox="1"/>
          <p:nvPr/>
        </p:nvSpPr>
        <p:spPr>
          <a:xfrm>
            <a:off x="11096625" y="6497317"/>
            <a:ext cx="1704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Fot. G. Olejarz</a:t>
            </a:r>
          </a:p>
        </p:txBody>
      </p:sp>
    </p:spTree>
    <p:extLst>
      <p:ext uri="{BB962C8B-B14F-4D97-AF65-F5344CB8AC3E}">
        <p14:creationId xmlns:p14="http://schemas.microsoft.com/office/powerpoint/2010/main" val="3510807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C97846A-3520-B762-CCF6-C005BD1B9025}"/>
              </a:ext>
            </a:extLst>
          </p:cNvPr>
          <p:cNvSpPr txBox="1"/>
          <p:nvPr/>
        </p:nvSpPr>
        <p:spPr>
          <a:xfrm>
            <a:off x="1390835" y="1510718"/>
            <a:ext cx="9410330" cy="383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obszarach o poważnym niedoborze wody, gdzie wskaźnik wykorzystania wody WEI+ co najmniej raz na kwartał </a:t>
            </a: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przekracza 40%, </a:t>
            </a: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działa łącznie </a:t>
            </a: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spośród </a:t>
            </a:r>
            <a:r>
              <a:rPr lang="pl-PL" sz="2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pl-PL" sz="2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uwzględnionych w analizie elektrowni opalanych paliwami kopalnymi: 11 węglem kamiennym, 2 węglem brunatnym oraz 2 gazem kopalnym.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Wśród nich 8 to jednostki z otwartym systemem chłodzącym, a pozostałe 7 z zamkniętym.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tych obszarach przewidziano budowę</a:t>
            </a: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połowy spośród</a:t>
            </a:r>
            <a:r>
              <a:rPr lang="pl-PL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 </a:t>
            </a: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planowanych w Polsce elektrowni gazowych. 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8164713-5993-C36F-C144-AEE1F39EA54E}"/>
              </a:ext>
            </a:extLst>
          </p:cNvPr>
          <p:cNvSpPr txBox="1">
            <a:spLocks/>
          </p:cNvSpPr>
          <p:nvPr/>
        </p:nvSpPr>
        <p:spPr>
          <a:xfrm>
            <a:off x="1615736" y="215921"/>
            <a:ext cx="8478175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Wyniki dot. i</a:t>
            </a:r>
            <a:r>
              <a:rPr lang="pl-PL" sz="3200" b="1" kern="100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dentyfikacji elektrowni termicznych na obszarach niedoborów wód</a:t>
            </a:r>
            <a:endParaRPr lang="pl-PL" sz="3200" b="1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4934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E583E2A-6FB6-DCA8-F586-997EF22C8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3A1DD97-41EA-51BA-7BF5-7988EAC64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98" y="180056"/>
            <a:ext cx="3705634" cy="2998150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DB9616D-249D-C749-BDCB-8CBAB01C6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56" y="3271656"/>
            <a:ext cx="3756276" cy="350200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5AA674C-D189-C099-16B2-8EF9DE5DE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858" y="682672"/>
            <a:ext cx="6805686" cy="598941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2C337C6-A35F-D445-CEB8-09A9AD626444}"/>
              </a:ext>
            </a:extLst>
          </p:cNvPr>
          <p:cNvSpPr txBox="1">
            <a:spLocks/>
          </p:cNvSpPr>
          <p:nvPr/>
        </p:nvSpPr>
        <p:spPr>
          <a:xfrm>
            <a:off x="4503421" y="-37581"/>
            <a:ext cx="7427714" cy="7843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solidFill>
                  <a:srgbClr val="0070C0"/>
                </a:solidFill>
                <a:latin typeface="+mn-lt"/>
              </a:rPr>
              <a:t>Wodochłonność elektrowni termicznych (I)</a:t>
            </a:r>
          </a:p>
        </p:txBody>
      </p:sp>
    </p:spTree>
    <p:extLst>
      <p:ext uri="{BB962C8B-B14F-4D97-AF65-F5344CB8AC3E}">
        <p14:creationId xmlns:p14="http://schemas.microsoft.com/office/powerpoint/2010/main" val="1972577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C97846A-3520-B762-CCF6-C005BD1B9025}"/>
              </a:ext>
            </a:extLst>
          </p:cNvPr>
          <p:cNvSpPr txBox="1"/>
          <p:nvPr/>
        </p:nvSpPr>
        <p:spPr>
          <a:xfrm>
            <a:off x="1019176" y="1087632"/>
            <a:ext cx="10448924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Wartość wodochłonności mierzonej wskaźnikiem </a:t>
            </a: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m3/MWh </a:t>
            </a: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wskazuje, że do pięciu najbardziej wodochłonnych elektrowni termoelektrycznych należą kolejno </a:t>
            </a: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Rybnik, Siekierki, Żerań, Stalowa Wola oraz Ostrołęka B.</a:t>
            </a: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Wartość wodochłonności </a:t>
            </a:r>
            <a:r>
              <a:rPr lang="pl-PL" sz="2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wynosi dla nich odpowiednio 929,03 m3/MWh, 440,03 m3/MWh, 371,37 m3/MWh, 284,67 m3/MWh oraz 239,31 m3/MWh. </a:t>
            </a:r>
            <a:r>
              <a:rPr lang="pl-PL" sz="22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Żerań i Stalowa Wola to jednostki gazowe</a:t>
            </a:r>
            <a:r>
              <a:rPr lang="pl-PL" sz="2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natomiast pozostałe wykorzystują węgiel kamienny. </a:t>
            </a: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Wartość wodochłonności mierzonej wskaźnikiem </a:t>
            </a:r>
            <a:r>
              <a:rPr lang="pl-PL" sz="2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MWh/m3 </a:t>
            </a:r>
            <a:r>
              <a:rPr lang="pl-PL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wskazuje, że do pięciu najbardziej wodochłonnych elektrowni termoelektrycznych należą </a:t>
            </a:r>
            <a:r>
              <a:rPr lang="pl-PL" sz="2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elektrownie </a:t>
            </a:r>
            <a:r>
              <a:rPr lang="pl-PL" sz="22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Rybnik, Dolna Odra, Skawina, Połaniec i Ostrołęka B</a:t>
            </a:r>
            <a:r>
              <a:rPr lang="pl-PL" sz="22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 wartościami odpowiednio: </a:t>
            </a:r>
            <a:r>
              <a:rPr lang="pl-PL" sz="2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0,0039 MWh/m3, 0,0044 MWh/m3, 0,0057 MWh/m3, 0,0059 MWh/m3 oraz 0,0059 MWh/m3. Największe gazowe elektrownie Stalowa Wola oraz Żerań znajdują się odpowiednio na 7 i 9 pozycji z wartościami 0,0098 MWh/m3 oraz 0,0165 MWh/m3</a:t>
            </a:r>
            <a:endParaRPr lang="pl-PL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C843E81-C12C-25CF-52B4-B871FF2E368B}"/>
              </a:ext>
            </a:extLst>
          </p:cNvPr>
          <p:cNvSpPr txBox="1">
            <a:spLocks/>
          </p:cNvSpPr>
          <p:nvPr/>
        </p:nvSpPr>
        <p:spPr>
          <a:xfrm>
            <a:off x="1516279" y="268207"/>
            <a:ext cx="9454718" cy="716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Podsumowanie dot. wodochłonności elektrowni termicznych (I)</a:t>
            </a:r>
          </a:p>
        </p:txBody>
      </p:sp>
    </p:spTree>
    <p:extLst>
      <p:ext uri="{BB962C8B-B14F-4D97-AF65-F5344CB8AC3E}">
        <p14:creationId xmlns:p14="http://schemas.microsoft.com/office/powerpoint/2010/main" val="2626458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70A4A62-BB8F-A90E-5444-2489B4E1A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987"/>
            <a:ext cx="5249565" cy="520423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17AC03BA-5B49-347A-1FB4-3E825F59D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00" y="1212987"/>
            <a:ext cx="6332835" cy="506398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CD9E552-4744-ED5A-3CBB-AA55BD0878AC}"/>
              </a:ext>
            </a:extLst>
          </p:cNvPr>
          <p:cNvSpPr txBox="1">
            <a:spLocks/>
          </p:cNvSpPr>
          <p:nvPr/>
        </p:nvSpPr>
        <p:spPr>
          <a:xfrm>
            <a:off x="2121801" y="188854"/>
            <a:ext cx="8407116" cy="7843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Wodochłonność elektrowni termicznych (II)</a:t>
            </a:r>
          </a:p>
        </p:txBody>
      </p:sp>
    </p:spTree>
    <p:extLst>
      <p:ext uri="{BB962C8B-B14F-4D97-AF65-F5344CB8AC3E}">
        <p14:creationId xmlns:p14="http://schemas.microsoft.com/office/powerpoint/2010/main" val="38414795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7C97846A-3520-B762-CCF6-C005BD1B9025}"/>
              </a:ext>
            </a:extLst>
          </p:cNvPr>
          <p:cNvSpPr txBox="1"/>
          <p:nvPr/>
        </p:nvSpPr>
        <p:spPr>
          <a:xfrm>
            <a:off x="1411550" y="861135"/>
            <a:ext cx="9410330" cy="6581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pl-PL" sz="2000" kern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0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pośród elektrowni termicznych pobierających największą </a:t>
            </a:r>
            <a:r>
              <a:rPr lang="pl-PL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ilość wody przy zerowej produkcji energii elektrycznej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rekordzistami są węglowe elektrownie </a:t>
            </a:r>
            <a:r>
              <a:rPr lang="pl-PL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Połaniec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która w tym czasie pobiera </a:t>
            </a:r>
            <a:r>
              <a:rPr lang="pl-PL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1,25 mln m3/dobę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oraz </a:t>
            </a:r>
            <a:r>
              <a:rPr lang="pl-PL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Kozienice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(bloki 1-10) z poborem </a:t>
            </a:r>
            <a:r>
              <a:rPr lang="pl-PL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0,753 mln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m3/dobę i </a:t>
            </a:r>
            <a:r>
              <a:rPr lang="pl-PL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Dolna Odra 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pobierająca </a:t>
            </a:r>
            <a:r>
              <a:rPr lang="pl-PL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0,684 mln m3/dobę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Problem poborów wód w tych warunkach dotyczy również nowych jednostek gazowych z otwartym systemem chłodzącym. Elektrociepłownia </a:t>
            </a: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Stalowa Wola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przy braku produkcji energii elektrycznej pobiera 0,204 mln m3/dobę, natomiast 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Elektrociepłownia </a:t>
            </a:r>
            <a:r>
              <a:rPr lang="pl-PL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Żerań</a:t>
            </a:r>
            <a:r>
              <a:rPr lang="pl-PL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0,120 m3/dobę.</a:t>
            </a: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pl-PL" sz="20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Mierząc wodochłonność elektrowni termicznych wielkością</a:t>
            </a:r>
            <a:r>
              <a:rPr lang="pl-PL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przyrostu ilości pobranej wody na każdą wyprodukowaną 1 MWh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pierwszym miejscu znalazła się </a:t>
            </a:r>
            <a:r>
              <a:rPr lang="pl-PL" sz="20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Elektrownia Skawina</a:t>
            </a:r>
            <a:r>
              <a:rPr lang="pl-PL" sz="20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dla której</a:t>
            </a:r>
            <a:r>
              <a:rPr lang="pl-PL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wzrost produkcji energii elektrycznej o 1 MWh jest okupiony średnio kosztem dodatkowych </a:t>
            </a:r>
            <a:r>
              <a:rPr lang="pl-PL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237 m3 wody</a:t>
            </a:r>
            <a:r>
              <a:rPr lang="pl-PL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Porównywalnie wypada </a:t>
            </a:r>
            <a:r>
              <a:rPr lang="pl-PL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Elektrownia</a:t>
            </a:r>
            <a:r>
              <a:rPr lang="pl-PL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pl-PL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Rybnik</a:t>
            </a:r>
            <a:r>
              <a:rPr lang="pl-PL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z wartością </a:t>
            </a:r>
            <a:r>
              <a:rPr lang="pl-PL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218 m3 </a:t>
            </a:r>
            <a:r>
              <a:rPr lang="pl-PL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pobranej wody na każdą wyprodukowaną 1 MWh. Blisko połowę mniejsze przyrosty zapotrzebowania na wodę towarzyszą elektrowniom </a:t>
            </a:r>
            <a:r>
              <a:rPr lang="pl-PL" sz="2000" b="1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Dolna Odra, Ostrołęka B, Kozienice 1-10 i Połaniec</a:t>
            </a:r>
            <a:r>
              <a:rPr lang="pl-PL" sz="20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pl-PL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pl-PL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6F514FC-5266-A7D4-0AEC-30457F49F9CF}"/>
              </a:ext>
            </a:extLst>
          </p:cNvPr>
          <p:cNvSpPr txBox="1">
            <a:spLocks/>
          </p:cNvSpPr>
          <p:nvPr/>
        </p:nvSpPr>
        <p:spPr>
          <a:xfrm>
            <a:off x="1370120" y="331331"/>
            <a:ext cx="9593801" cy="716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Podsumowanie oceny wodochłonności elektrowni termicznych (II)</a:t>
            </a:r>
          </a:p>
        </p:txBody>
      </p:sp>
    </p:spTree>
    <p:extLst>
      <p:ext uri="{BB962C8B-B14F-4D97-AF65-F5344CB8AC3E}">
        <p14:creationId xmlns:p14="http://schemas.microsoft.com/office/powerpoint/2010/main" val="2567440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A31E41-50EF-A5BD-D640-32FCE6D37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850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Wstępna analiza oszacowania stresu wodnego 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7038919-F9D8-7757-8EE0-296D0E1738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384" y="1835188"/>
            <a:ext cx="6039259" cy="3793483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C96A3DB-2E50-D773-5614-09482ED03CD3}"/>
              </a:ext>
            </a:extLst>
          </p:cNvPr>
          <p:cNvSpPr txBox="1"/>
          <p:nvPr/>
        </p:nvSpPr>
        <p:spPr>
          <a:xfrm>
            <a:off x="6725871" y="5823751"/>
            <a:ext cx="525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Częstość naruszeń przepływu nienaruszalnego  lub potencjalnego przepływu nienaruszalnego</a:t>
            </a: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2878E49A-D0CF-1364-8621-1BBF292937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57" y="1835188"/>
            <a:ext cx="5181600" cy="3957970"/>
          </a:xfrm>
        </p:spPr>
      </p:pic>
    </p:spTree>
    <p:extLst>
      <p:ext uri="{BB962C8B-B14F-4D97-AF65-F5344CB8AC3E}">
        <p14:creationId xmlns:p14="http://schemas.microsoft.com/office/powerpoint/2010/main" val="1018547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C5879503-CEED-8ED8-EAB8-7518B458B879}"/>
              </a:ext>
            </a:extLst>
          </p:cNvPr>
          <p:cNvSpPr txBox="1"/>
          <p:nvPr/>
        </p:nvSpPr>
        <p:spPr>
          <a:xfrm>
            <a:off x="1145219" y="861135"/>
            <a:ext cx="10076156" cy="6397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Spośród </a:t>
            </a:r>
            <a:r>
              <a:rPr lang="pl-PL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pl-PL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poddanych analizie elektrowni termicznych pod kątem możliwości naruszenia przepływów nienaruszalnych (biologicznych), w przypadku</a:t>
            </a:r>
            <a:r>
              <a:rPr lang="pl-PL" sz="1800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nich doszło lub mogło dojść do poborów wód powyżej ich wartości co najmniej 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dni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2022 roku. 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b="1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spośród nich to elektrownie zlokalizowane na obszarach o poważnym niedoborze wody, gdzie wskaźnik wykorzystania wody WEI+ co najmniej raz na kwartał przekracza 40%. Pozostałe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elektrownie (Kozienice oraz Ostrołęka B) znajdują się (wg EEA) na obszarach niedotkniętych niedoborem wód. 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Spośród elektrowni z 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zamkniętym systemem chłodzenia 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(teoretycznie </a:t>
            </a:r>
            <a:r>
              <a:rPr lang="pl-PL" sz="18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wodooszczędnym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dwie z nich naruszyły przepływ nienaruszalny: Jaworzno III przez okres 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279 dni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oraz EC Rzeszów 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przez 27 dni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Spośród elektrowni z 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otwartym systemem chłodzenia 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jednostką najczęściej powodującą naruszenie przepływu nienaruszalnego była w tym czasie opalana węglem Elektrownia Rybnik z częstością 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112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dni, następnie gazowa Elektrociepłownia Stalowa Wola i elektrownia węglowa Połaniec odpowiednio przez 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24 i 4 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dni. </a:t>
            </a: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węglowych elektrowni Kozienice i Ostrołęka B instalacje te nie zachowały potencjalnych przepływów biologicznych odpowiednio przez </a:t>
            </a:r>
            <a:r>
              <a:rPr lang="pl-PL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 i 3</a:t>
            </a:r>
            <a:r>
              <a:rPr lang="pl-PL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dni.</a:t>
            </a: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endParaRPr lang="pl-PL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A9CA13-7D50-85E2-4E99-59F0A0FC6F46}"/>
              </a:ext>
            </a:extLst>
          </p:cNvPr>
          <p:cNvSpPr txBox="1">
            <a:spLocks/>
          </p:cNvSpPr>
          <p:nvPr/>
        </p:nvSpPr>
        <p:spPr>
          <a:xfrm>
            <a:off x="2121763" y="144900"/>
            <a:ext cx="7927759" cy="716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Podsumowanie analizy oszacowania stresu wodnego </a:t>
            </a:r>
          </a:p>
        </p:txBody>
      </p:sp>
    </p:spTree>
    <p:extLst>
      <p:ext uri="{BB962C8B-B14F-4D97-AF65-F5344CB8AC3E}">
        <p14:creationId xmlns:p14="http://schemas.microsoft.com/office/powerpoint/2010/main" val="3997723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C5879503-CEED-8ED8-EAB8-7518B458B879}"/>
              </a:ext>
            </a:extLst>
          </p:cNvPr>
          <p:cNvSpPr txBox="1"/>
          <p:nvPr/>
        </p:nvSpPr>
        <p:spPr>
          <a:xfrm>
            <a:off x="798990" y="421338"/>
            <a:ext cx="10813002" cy="993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l-PL" sz="2800" b="1" kern="1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Elektrownia Adamów – przykład ignorowania zasad zrównoważonego rozwoju za przyzwoleniem i przy wsparciu państwa oraz samorządu</a:t>
            </a:r>
            <a:endParaRPr lang="pl-PL" sz="2800" kern="1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F5ACBA7-42CA-0FD9-8405-8773C1C57A4B}"/>
              </a:ext>
            </a:extLst>
          </p:cNvPr>
          <p:cNvSpPr txBox="1"/>
          <p:nvPr/>
        </p:nvSpPr>
        <p:spPr>
          <a:xfrm>
            <a:off x="459420" y="1807305"/>
            <a:ext cx="39887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Planowany pobór wód z Kiełbaski </a:t>
            </a:r>
            <a:br>
              <a:rPr lang="pl-PL" dirty="0"/>
            </a:br>
            <a:r>
              <a:rPr lang="pl-PL" dirty="0"/>
              <a:t>na poziomie 0,347 m3/s.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Zlokalizowana na obszarze niedoborów wód w Turku.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Brak wystarczającej ilości wody do zaspokojenia potrzeb elektrowni.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Konieczność przerzutu wody 30 km ze zbiornika Jeziorsko.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l-P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dirty="0"/>
              <a:t>Administracja nie tylko udzieliła większości  dotychczasowych pozwoleń, ale również opatrzyła je rygorem natychmiastowej wykonalności.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08FE731-4B4C-0011-FE13-8508F5672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616" y="1807305"/>
            <a:ext cx="3988756" cy="358894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9B7F7AFF-8966-A436-9940-8A72AB3040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938" y="1860643"/>
            <a:ext cx="3626593" cy="115878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6890724-0F69-BBE6-0C84-C4C59F3FD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508" y="4458729"/>
            <a:ext cx="3841492" cy="145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04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A45CAB-D4E9-9069-CEE2-28BF977B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691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Polak mądry po szkodzie?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CB13F63-D8EF-66C4-BA19-28713E2D918A}"/>
              </a:ext>
            </a:extLst>
          </p:cNvPr>
          <p:cNvSpPr txBox="1"/>
          <p:nvPr/>
        </p:nvSpPr>
        <p:spPr>
          <a:xfrm>
            <a:off x="713913" y="1464816"/>
            <a:ext cx="10515600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400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Pomimo ogólnoeuropejskich trendów zmierzających do maksymalizacji oszczędzania wód, w Polsce zaplanowano co najmniej trzy elektrownie gazowe, o łącznej mocy do </a:t>
            </a:r>
            <a:r>
              <a:rPr lang="pl-PL" sz="2400" b="1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3795 MW</a:t>
            </a:r>
            <a:r>
              <a:rPr lang="pl-PL" sz="2400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wykorzystujące otwarty system chłodzący: </a:t>
            </a:r>
            <a:r>
              <a:rPr lang="pl-PL" sz="2400" b="1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Dolna Odra nad Odrą, Rybnik na rzece Ruda i Kozienice nad Wisłą</a:t>
            </a:r>
            <a:r>
              <a:rPr lang="pl-PL" sz="2400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400" b="1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Dolna Odra oraz Rybnik </a:t>
            </a:r>
            <a:r>
              <a:rPr lang="pl-PL" sz="2400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znajdują się na obszarach niedoboru wód.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400" b="1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Rybnik oraz Kozienice </a:t>
            </a:r>
            <a:r>
              <a:rPr lang="pl-PL" sz="2400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badanym okresie 2022 roku nie były w stanie dochować przepływu nienaruszalnego (w przypadku Kozienic potencjalnego przepływu biologicznego). 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400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Rzeki, nad którymi zlokalizowano planowane elektrownie gazowe bez zmiany ich systemu chłodzącego na co najmniej obieg zamknięty będą poddane dalszemu silnemu stresowi wodnemu.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651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A45CAB-D4E9-9069-CEE2-28BF977B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691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Alternatywa dla mokrych systemów chłodzenia w przypadku konieczności funkcjonowania elektrowni termicznych?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CB13F63-D8EF-66C4-BA19-28713E2D918A}"/>
              </a:ext>
            </a:extLst>
          </p:cNvPr>
          <p:cNvSpPr txBox="1"/>
          <p:nvPr/>
        </p:nvSpPr>
        <p:spPr>
          <a:xfrm>
            <a:off x="731668" y="2059620"/>
            <a:ext cx="11084511" cy="2255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400" kern="100" dirty="0">
                <a:solidFill>
                  <a:srgbClr val="2E2E2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Suche systemy chłodzenia (chłodzenie powietrzem).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endParaRPr lang="pl-PL" sz="2400" kern="100" dirty="0">
              <a:solidFill>
                <a:srgbClr val="2E2E2E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Hybrydowe systemy chłodzenia (połączenie zamkniętego systemu chłodzenia </a:t>
            </a:r>
            <a:b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 suchym) – 1/3 suchy – 2/3 mokry zmniejszenie zużycia w stosunku do systemu zamkniętego do 32% (</a:t>
            </a:r>
            <a:r>
              <a:rPr lang="pl-PL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Hamanaka</a:t>
            </a:r>
            <a:r>
              <a:rPr lang="pl-PL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in. 2009).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4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113E20-C352-4E49-F9A6-C6675829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855" y="520065"/>
            <a:ext cx="11056620" cy="338218"/>
          </a:xfrm>
        </p:spPr>
        <p:txBody>
          <a:bodyPr>
            <a:no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Ilość wód powierzchniowych pobranych przez elektrownie termiczne  w 2022 roku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9D9087E-FC5B-C768-CF6B-E8EAB4CBA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258" y="1312445"/>
            <a:ext cx="6504743" cy="541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224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A45CAB-D4E9-9069-CEE2-28BF977B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7833"/>
            <a:ext cx="10515600" cy="48713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Rekomendacje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CB13F63-D8EF-66C4-BA19-28713E2D918A}"/>
              </a:ext>
            </a:extLst>
          </p:cNvPr>
          <p:cNvSpPr txBox="1"/>
          <p:nvPr/>
        </p:nvSpPr>
        <p:spPr>
          <a:xfrm>
            <a:off x="114300" y="710214"/>
            <a:ext cx="12012597" cy="6696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Zakaz stosowania otwartych systemów chłodzenia w elektrowniach termicznych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Wykluczenie możliwości lokalizacji elektrowni termicznych na obszarach niedoborów wód a także w zlewniach, gdzie już obecnie dochodzi lub może dochodzić do przekroczenia przepływów nienaruszalnych. </a:t>
            </a:r>
            <a:endParaRPr lang="pl-P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Wprowadzenie zakazu alimentacji rzek w celu umożliwienia pracy elektrowniom termiczn</a:t>
            </a:r>
            <a:r>
              <a:rPr lang="pl-PL" sz="1400" b="1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pl-PL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pl-P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Wyznaczenie i dodanie przepływu nienaruszalnego w istniejących pozwoleniach zintegrowanych i pozwoleniach wodnoprawnych, które dotychczas go nie posiadały, a także weryfikacja obowiązujących wartości przepływów nienaruszalnych. </a:t>
            </a: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Pozwolenia zintegrowane powinny zawsze uwzględniać kwestię poboru wody, jeśli zakład wymagający takiego pozwolenia wykorzystuje ją do celów tej instalacji. </a:t>
            </a: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Jak najszybsze odejście od wodochłonnych technologii produkcji energii elektrycznej w kierunku poprawy efektywności energetycznej i zdecentralizowanych systemów energetycznych opartych o OZE powiązanych inteligentnymi sieciami. </a:t>
            </a: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Zlikwidowanie wszelkich zwolnień z opłat za pobór wód i odprowadzanie wód chłodniczych przez elektrownie termiczne. </a:t>
            </a: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Wprowadzenie obowiązkowego monitoringu wielkości przepływów wód w rzekach, z których woda pobierana jest na cele chłodzenia, oraz pomiaru ilości odprowadzanych wód </a:t>
            </a:r>
            <a:r>
              <a:rPr lang="pl-PL" sz="14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pochłodniczych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dla wszystkich istniejących i nowych elektrowni termicznych.</a:t>
            </a:r>
            <a:endParaRPr lang="pl-P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Wprowadzenie obowiązku w zakresie składania sprawozdań dotyczących ilości wody pobieranej z wodociągów przez elektrownie termiczne. </a:t>
            </a: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Uchylenie przepisów zezwalających na korzystanie z wody z naruszeniem warunków określonych w pozwoleniu wodnoprawnym lub zintegrowanym na potrzeby produkcji energii elektrycznej w razie wydania stosownego polecenia przez operatora sieci elektroenergetycznej</a:t>
            </a: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Integracja polityki wodnej i energetycznej. </a:t>
            </a:r>
          </a:p>
          <a:p>
            <a:pPr marL="342900" lvl="0" indent="-342900" algn="just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Weryfikacja planów rozwoju energetyki konwencjonalnej oraz jądrowej pod kątem ograniczeń związanych z dostępem do słodkich wód powierzchniowych. </a:t>
            </a:r>
            <a:endParaRPr lang="pl-PL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046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A45CAB-D4E9-9069-CEE2-28BF977BD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4042608"/>
            <a:ext cx="10515600" cy="487131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200" b="1" dirty="0">
                <a:solidFill>
                  <a:srgbClr val="00B0F0"/>
                </a:solidFill>
                <a:latin typeface="+mn-lt"/>
              </a:rPr>
              <a:t>Rekomendacje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426D6D2-8097-C03B-B60C-A9528538C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03742" cy="6858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5C7E78FD-ECDC-E19D-1905-5647CFF8F434}"/>
              </a:ext>
            </a:extLst>
          </p:cNvPr>
          <p:cNvSpPr txBox="1"/>
          <p:nvPr/>
        </p:nvSpPr>
        <p:spPr>
          <a:xfrm>
            <a:off x="8301718" y="4710577"/>
            <a:ext cx="3800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Dziękujemy za uwagę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DF74C28-F89B-15C9-E684-EB3A390A4E75}"/>
              </a:ext>
            </a:extLst>
          </p:cNvPr>
          <p:cNvSpPr txBox="1"/>
          <p:nvPr/>
        </p:nvSpPr>
        <p:spPr>
          <a:xfrm>
            <a:off x="10793186" y="6461076"/>
            <a:ext cx="17049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Fot. P. Bednarek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5DF8A06-C9EE-0EFF-A9C7-338175138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324" y="4834224"/>
            <a:ext cx="1071276" cy="10712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0DF05CA-2862-7BC2-30BF-F537423B9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26" y="4810125"/>
            <a:ext cx="771678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54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87EF40-3045-3CAA-ECD2-B0D4B43EF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9226" y="155475"/>
            <a:ext cx="9144000" cy="1247975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0070C0"/>
                </a:solidFill>
                <a:latin typeface="+mn-lt"/>
              </a:rPr>
              <a:t>Do czego elektrownie termiczne potrzebują wody?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3E24F08-5AA1-E98E-F119-411FDDBF4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9629" y="1882066"/>
            <a:ext cx="10323195" cy="3996447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dirty="0"/>
              <a:t>Do wytwarzania pary wodnej, która napędza turbiny w celu produkcji energii elektrycznej.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pl-PL" dirty="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b="1" dirty="0"/>
              <a:t>Do chłodzenia kondensatorów (skraplaczy) – w Polsce to 98,7% pobieranej wody przez elektrownie.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pl-PL" u="sng" dirty="0"/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pl-PL" dirty="0"/>
              <a:t>Do pozostałych procesów technologicznych towarzyszących wywarzaniu energii elektrycznej jak chłodzenie różnych urządzeń mechanicznych i elektrycznych, transportu odpadów czy oczyszczania spalin.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72853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45A00CD-E17D-661C-49B0-A0252FBF3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01" y="248481"/>
            <a:ext cx="4558835" cy="6361038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BEA95B9-567A-C695-F984-0F0A12D9AA80}"/>
              </a:ext>
            </a:extLst>
          </p:cNvPr>
          <p:cNvSpPr txBox="1"/>
          <p:nvPr/>
        </p:nvSpPr>
        <p:spPr>
          <a:xfrm>
            <a:off x="5272748" y="302202"/>
            <a:ext cx="539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70C0"/>
                </a:solidFill>
              </a:rPr>
              <a:t>Otwarty (jednoprzepływowy) system chłodzenia elektrowni termicznych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4C54E32-1A70-37BD-BC7C-1E68881973A0}"/>
              </a:ext>
            </a:extLst>
          </p:cNvPr>
          <p:cNvSpPr txBox="1"/>
          <p:nvPr/>
        </p:nvSpPr>
        <p:spPr>
          <a:xfrm>
            <a:off x="5272748" y="3429000"/>
            <a:ext cx="539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70C0"/>
                </a:solidFill>
              </a:rPr>
              <a:t>Zamknięty (recyrkulacyjny) system chłodzenia elektrowni termicznych </a:t>
            </a:r>
          </a:p>
        </p:txBody>
      </p:sp>
    </p:spTree>
    <p:extLst>
      <p:ext uri="{BB962C8B-B14F-4D97-AF65-F5344CB8AC3E}">
        <p14:creationId xmlns:p14="http://schemas.microsoft.com/office/powerpoint/2010/main" val="207842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26C709-37D1-71F9-06A9-4229BCA4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Cele opracowania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27F6630-B443-84BB-7517-FFC38927FFDA}"/>
              </a:ext>
            </a:extLst>
          </p:cNvPr>
          <p:cNvSpPr txBox="1"/>
          <p:nvPr/>
        </p:nvSpPr>
        <p:spPr>
          <a:xfrm>
            <a:off x="528637" y="1947863"/>
            <a:ext cx="11134725" cy="2445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Identyfikacja elektrowni termicznych na obszarach niedoborów wód.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Ocena wodochłonności elektrowni termicznych.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pl-PL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Wstępne oszacowanie stresu wodnego wywołanego w 2022 roku działalnością elektrowni termicznych.</a:t>
            </a:r>
            <a:endParaRPr lang="pl-PL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462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id="{27671B0B-98D0-E29E-FB55-6A9CE1A9A33F}"/>
              </a:ext>
            </a:extLst>
          </p:cNvPr>
          <p:cNvSpPr txBox="1">
            <a:spLocks/>
          </p:cNvSpPr>
          <p:nvPr/>
        </p:nvSpPr>
        <p:spPr>
          <a:xfrm>
            <a:off x="2886075" y="144900"/>
            <a:ext cx="6162675" cy="1092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Omówienie  wyników badań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F4FBA59-F613-9D9A-791F-2AB84369F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100"/>
            <a:ext cx="12192000" cy="5620900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0CCDD43C-F4C3-C40A-0458-0E830C2B39E8}"/>
              </a:ext>
            </a:extLst>
          </p:cNvPr>
          <p:cNvSpPr txBox="1"/>
          <p:nvPr/>
        </p:nvSpPr>
        <p:spPr>
          <a:xfrm>
            <a:off x="10869227" y="6445189"/>
            <a:ext cx="13227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</a:rPr>
              <a:t>Fot. G. Olejarz</a:t>
            </a:r>
          </a:p>
        </p:txBody>
      </p:sp>
    </p:spTree>
    <p:extLst>
      <p:ext uri="{BB962C8B-B14F-4D97-AF65-F5344CB8AC3E}">
        <p14:creationId xmlns:p14="http://schemas.microsoft.com/office/powerpoint/2010/main" val="2580682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ABFDB7-614F-6711-2296-740B63E96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chemeClr val="accent1"/>
                </a:solidFill>
                <a:latin typeface="+mn-lt"/>
              </a:rPr>
              <a:t>Elektrownie termiczne na tle obszarów niedoborów wód na podstawie danych mapowych EEA, 2019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BA41AAE-7881-7CB2-9983-18B0FB073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 kwartał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290F400-AD4B-54CB-D7BA-3ED51BCF61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2" y="2379217"/>
            <a:ext cx="5470314" cy="3723572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2C61E62A-9F11-DFAE-A7F0-54D9ED1387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II kwartał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F52DECD9-DF16-5AC9-56ED-9EA86C4C925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2378650"/>
            <a:ext cx="5499029" cy="3723572"/>
          </a:xfrm>
        </p:spPr>
      </p:pic>
    </p:spTree>
    <p:extLst>
      <p:ext uri="{BB962C8B-B14F-4D97-AF65-F5344CB8AC3E}">
        <p14:creationId xmlns:p14="http://schemas.microsoft.com/office/powerpoint/2010/main" val="2619755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041E7E-691C-7356-AE73-D53420C8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Elektrownie termiczne na tle obszarów niedoborów wód na podstawie danych mapowych EEA, 2019</a:t>
            </a:r>
            <a:endParaRPr lang="pl-PL" sz="3200" dirty="0">
              <a:solidFill>
                <a:srgbClr val="0070C0"/>
              </a:solidFill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F675A7E-8CC3-97CC-9FFC-33EAB796EC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III kwartał</a:t>
            </a:r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9CFF53E2-9934-E3D1-97B8-CB4F9CD0F1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94" y="2431965"/>
            <a:ext cx="5357812" cy="3692937"/>
          </a:xfrm>
        </p:spPr>
      </p:pic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5B2BF67-01C1-BC08-52C6-EF0B3A19C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l-PL" dirty="0"/>
              <a:t>IV kwartał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89C68067-3488-405D-61CB-085DE0C5199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382079"/>
            <a:ext cx="5472982" cy="3732921"/>
          </a:xfrm>
        </p:spPr>
      </p:pic>
    </p:spTree>
    <p:extLst>
      <p:ext uri="{BB962C8B-B14F-4D97-AF65-F5344CB8AC3E}">
        <p14:creationId xmlns:p14="http://schemas.microsoft.com/office/powerpoint/2010/main" val="2713573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01ED7A-0A05-7C95-8722-812A0D79F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815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solidFill>
                  <a:srgbClr val="0070C0"/>
                </a:solidFill>
                <a:latin typeface="+mn-lt"/>
              </a:rPr>
              <a:t>Sezonowa zmienność wskaźnika WEI+ na obszarach zlewni zagrożonych niedoborem wód, 2019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CFF2CDB-C463-C5C0-A67C-2E06919F7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" y="2155904"/>
            <a:ext cx="7734301" cy="47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3800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3869</TotalTime>
  <Words>1307</Words>
  <Application>Microsoft Office PowerPoint</Application>
  <PresentationFormat>Panoramiczny</PresentationFormat>
  <Paragraphs>90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Motyw pakietu Office</vt:lpstr>
      <vt:lpstr>Prezentacja programu PowerPoint</vt:lpstr>
      <vt:lpstr>Ilość wód powierzchniowych pobranych przez elektrownie termiczne  w 2022 roku</vt:lpstr>
      <vt:lpstr>Do czego elektrownie termiczne potrzebują wody?</vt:lpstr>
      <vt:lpstr>Prezentacja programu PowerPoint</vt:lpstr>
      <vt:lpstr>Cele opracowania</vt:lpstr>
      <vt:lpstr>Prezentacja programu PowerPoint</vt:lpstr>
      <vt:lpstr>Elektrownie termiczne na tle obszarów niedoborów wód na podstawie danych mapowych EEA, 2019</vt:lpstr>
      <vt:lpstr>Elektrownie termiczne na tle obszarów niedoborów wód na podstawie danych mapowych EEA, 2019</vt:lpstr>
      <vt:lpstr>Sezonowa zmienność wskaźnika WEI+ na obszarach zlewni zagrożonych niedoborem wód, 2019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Wstępna analiza oszacowania stresu wodnego </vt:lpstr>
      <vt:lpstr>Prezentacja programu PowerPoint</vt:lpstr>
      <vt:lpstr>Prezentacja programu PowerPoint</vt:lpstr>
      <vt:lpstr>Polak mądry po szkodzie?</vt:lpstr>
      <vt:lpstr>Alternatywa dla mokrych systemów chłodzenia w przypadku konieczności funkcjonowania elektrowni termicznych? </vt:lpstr>
      <vt:lpstr>Rekomendacje</vt:lpstr>
      <vt:lpstr>Rekomendacje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Elektrownie gazowe i węglowe w kryzysie wodnym</dc:title>
  <dc:creator>robert.wawrety robert.wawrety</dc:creator>
  <cp:lastModifiedBy>robert.wawrety robert.wawrety</cp:lastModifiedBy>
  <cp:revision>43</cp:revision>
  <dcterms:created xsi:type="dcterms:W3CDTF">2024-03-16T13:37:00Z</dcterms:created>
  <dcterms:modified xsi:type="dcterms:W3CDTF">2024-03-20T21:03:06Z</dcterms:modified>
</cp:coreProperties>
</file>